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30"/>
  </p:notesMasterIdLst>
  <p:handoutMasterIdLst>
    <p:handoutMasterId r:id="rId31"/>
  </p:handoutMasterIdLst>
  <p:sldIdLst>
    <p:sldId id="262" r:id="rId4"/>
    <p:sldId id="340" r:id="rId5"/>
    <p:sldId id="341" r:id="rId6"/>
    <p:sldId id="388" r:id="rId7"/>
    <p:sldId id="446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71" r:id="rId16"/>
    <p:sldId id="462" r:id="rId17"/>
    <p:sldId id="463" r:id="rId18"/>
    <p:sldId id="464" r:id="rId19"/>
    <p:sldId id="472" r:id="rId20"/>
    <p:sldId id="465" r:id="rId21"/>
    <p:sldId id="466" r:id="rId22"/>
    <p:sldId id="467" r:id="rId23"/>
    <p:sldId id="468" r:id="rId24"/>
    <p:sldId id="470" r:id="rId25"/>
    <p:sldId id="469" r:id="rId26"/>
    <p:sldId id="334" r:id="rId27"/>
    <p:sldId id="412" r:id="rId28"/>
    <p:sldId id="413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36" y="102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4046006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D4F20-6931-43AA-950D-0F118FB9E649}"/>
              </a:ext>
            </a:extLst>
          </p:cNvPr>
          <p:cNvSpPr txBox="1"/>
          <p:nvPr/>
        </p:nvSpPr>
        <p:spPr>
          <a:xfrm>
            <a:off x="1558623" y="5377720"/>
            <a:ext cx="439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heap</a:t>
            </a:r>
            <a:r>
              <a:rPr lang="ko-KR" altLang="en-US" dirty="0"/>
              <a:t>의 루트가 </a:t>
            </a:r>
            <a:r>
              <a:rPr lang="en-US" altLang="ko-KR" dirty="0"/>
              <a:t>min heap</a:t>
            </a:r>
            <a:r>
              <a:rPr lang="ko-KR" altLang="en-US" dirty="0"/>
              <a:t>의 루트 값보다 크면 두개의</a:t>
            </a:r>
            <a:r>
              <a:rPr lang="en-US" altLang="ko-KR" dirty="0"/>
              <a:t> heap</a:t>
            </a:r>
            <a:r>
              <a:rPr lang="ko-KR" altLang="en-US" dirty="0"/>
              <a:t>에서 각각 </a:t>
            </a:r>
            <a:r>
              <a:rPr lang="en-US" altLang="ko-KR" dirty="0"/>
              <a:t>pop</a:t>
            </a:r>
            <a:r>
              <a:rPr lang="ko-KR" altLang="en-US" dirty="0"/>
              <a:t>을 한 뒤 값을 바꿔서 </a:t>
            </a:r>
            <a:r>
              <a:rPr lang="en-US" altLang="ko-KR" dirty="0"/>
              <a:t>push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84F04D-7A5A-4159-9A7F-AA618A9CB0E1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4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5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84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2340432" y="5189683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7CA4F-3813-45B9-B10C-FC3320C22478}"/>
              </a:ext>
            </a:extLst>
          </p:cNvPr>
          <p:cNvSpPr/>
          <p:nvPr/>
        </p:nvSpPr>
        <p:spPr>
          <a:xfrm>
            <a:off x="6581287" y="5180394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23A05E6C-6047-4AB1-9295-FA9F8D34F289}"/>
              </a:ext>
            </a:extLst>
          </p:cNvPr>
          <p:cNvSpPr/>
          <p:nvPr/>
        </p:nvSpPr>
        <p:spPr>
          <a:xfrm>
            <a:off x="2562714" y="4563291"/>
            <a:ext cx="206612" cy="32221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120F0-884C-468D-B403-58D44B4153B7}"/>
              </a:ext>
            </a:extLst>
          </p:cNvPr>
          <p:cNvSpPr txBox="1"/>
          <p:nvPr/>
        </p:nvSpPr>
        <p:spPr>
          <a:xfrm>
            <a:off x="3098077" y="4563291"/>
            <a:ext cx="11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8C976E42-81B4-4EC8-9256-1218B5FECB04}"/>
              </a:ext>
            </a:extLst>
          </p:cNvPr>
          <p:cNvSpPr/>
          <p:nvPr/>
        </p:nvSpPr>
        <p:spPr>
          <a:xfrm>
            <a:off x="6799434" y="4602480"/>
            <a:ext cx="206612" cy="32221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82417-3F98-4761-A248-686CA0AC89C6}"/>
              </a:ext>
            </a:extLst>
          </p:cNvPr>
          <p:cNvSpPr txBox="1"/>
          <p:nvPr/>
        </p:nvSpPr>
        <p:spPr>
          <a:xfrm>
            <a:off x="7334797" y="4602480"/>
            <a:ext cx="11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40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8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78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34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2352511" y="5225970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6589231" y="5225970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F903BA4F-5D2C-4D7B-AB14-43F6D5838BBB}"/>
              </a:ext>
            </a:extLst>
          </p:cNvPr>
          <p:cNvSpPr/>
          <p:nvPr/>
        </p:nvSpPr>
        <p:spPr>
          <a:xfrm>
            <a:off x="2562714" y="4563291"/>
            <a:ext cx="206612" cy="32221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3C39E-3DED-40C0-8CC5-2DC650150544}"/>
              </a:ext>
            </a:extLst>
          </p:cNvPr>
          <p:cNvSpPr txBox="1"/>
          <p:nvPr/>
        </p:nvSpPr>
        <p:spPr>
          <a:xfrm>
            <a:off x="3098077" y="4563291"/>
            <a:ext cx="11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EA7C1DAD-C512-4768-B8C9-264356852805}"/>
              </a:ext>
            </a:extLst>
          </p:cNvPr>
          <p:cNvSpPr/>
          <p:nvPr/>
        </p:nvSpPr>
        <p:spPr>
          <a:xfrm>
            <a:off x="6799434" y="4602480"/>
            <a:ext cx="206612" cy="32221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908F68-9ACB-4707-B944-DA053924F3BB}"/>
              </a:ext>
            </a:extLst>
          </p:cNvPr>
          <p:cNvSpPr txBox="1"/>
          <p:nvPr/>
        </p:nvSpPr>
        <p:spPr>
          <a:xfrm>
            <a:off x="7334797" y="4602480"/>
            <a:ext cx="11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5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82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72824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9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6030" y="2867481"/>
            <a:ext cx="5878286" cy="230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/>
              <a:t>새로운 샘플의 무게 값을 데이터베이스에 입력할 때마다 전체 데이터 값의 중앙값을 기록하는 문제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800" dirty="0"/>
          </a:p>
          <a:p>
            <a:pPr fontAlgn="base"/>
            <a:endParaRPr lang="en-US" altLang="ko-KR" sz="1200" dirty="0"/>
          </a:p>
          <a:p>
            <a:pPr fontAlgn="base"/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30577" y="41482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22674" y="4343291"/>
            <a:ext cx="246918" cy="234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22674" y="4926385"/>
            <a:ext cx="246918" cy="2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72824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31919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5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72824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31919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35526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3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72824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5CBD68-47C4-44FF-9C37-F1A09714ED1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640CC6-B638-4413-AE01-3D4E331B108E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D069CE-1107-4362-BE44-591C4261A8EC}"/>
              </a:ext>
            </a:extLst>
          </p:cNvPr>
          <p:cNvSpPr/>
          <p:nvPr/>
        </p:nvSpPr>
        <p:spPr>
          <a:xfrm>
            <a:off x="2352511" y="5225970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07AC66-604E-44EA-8CAD-2425933A4A15}"/>
              </a:ext>
            </a:extLst>
          </p:cNvPr>
          <p:cNvSpPr/>
          <p:nvPr/>
        </p:nvSpPr>
        <p:spPr>
          <a:xfrm>
            <a:off x="6589231" y="5225970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867EDBAB-6DF8-49E7-8161-CCCE6E4745A8}"/>
              </a:ext>
            </a:extLst>
          </p:cNvPr>
          <p:cNvSpPr/>
          <p:nvPr/>
        </p:nvSpPr>
        <p:spPr>
          <a:xfrm>
            <a:off x="2562714" y="4563291"/>
            <a:ext cx="206612" cy="32221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F0097-4FA7-4944-B8EC-FBF1329F8C79}"/>
              </a:ext>
            </a:extLst>
          </p:cNvPr>
          <p:cNvSpPr txBox="1"/>
          <p:nvPr/>
        </p:nvSpPr>
        <p:spPr>
          <a:xfrm>
            <a:off x="3098077" y="4563291"/>
            <a:ext cx="11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1C819687-2859-427C-A69D-CA708521C214}"/>
              </a:ext>
            </a:extLst>
          </p:cNvPr>
          <p:cNvSpPr/>
          <p:nvPr/>
        </p:nvSpPr>
        <p:spPr>
          <a:xfrm>
            <a:off x="6799434" y="4602480"/>
            <a:ext cx="206612" cy="32221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30BB87-9B3B-416F-A416-29EE77E45E7A}"/>
              </a:ext>
            </a:extLst>
          </p:cNvPr>
          <p:cNvSpPr txBox="1"/>
          <p:nvPr/>
        </p:nvSpPr>
        <p:spPr>
          <a:xfrm>
            <a:off x="7334797" y="4602480"/>
            <a:ext cx="119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75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54742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193787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6101230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2564894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72824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3191912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355266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55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0739" y="1746856"/>
            <a:ext cx="46695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input,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Heap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T--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 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샘플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N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input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입력 샘플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if</a:t>
            </a:r>
            <a:r>
              <a:rPr lang="ko-KR" alt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Max_heap.size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Min_heap.size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(input)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else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(input)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Max_heap.root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Min_heap.root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Max_heap.pop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Min_heap.pop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print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Max_heap.root</a:t>
            </a:r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7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/>
              <p:nvPr/>
            </p:nvSpPr>
            <p:spPr>
              <a:xfrm>
                <a:off x="5242561" y="3275111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9D6D9-5C40-4DED-978B-E5CE5E2B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1" y="3275111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DE6FD8-E59E-4FD3-9360-5DC5606C6D1B}"/>
              </a:ext>
            </a:extLst>
          </p:cNvPr>
          <p:cNvCxnSpPr/>
          <p:nvPr/>
        </p:nvCxnSpPr>
        <p:spPr>
          <a:xfrm>
            <a:off x="4493624" y="3398520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371CAA-E81F-478C-A550-1B6B8F9AA88C}"/>
              </a:ext>
            </a:extLst>
          </p:cNvPr>
          <p:cNvSpPr txBox="1"/>
          <p:nvPr/>
        </p:nvSpPr>
        <p:spPr>
          <a:xfrm>
            <a:off x="6525770" y="3244333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AC0-F2AD-44D0-BF0B-6F713C170C69}"/>
              </a:ext>
            </a:extLst>
          </p:cNvPr>
          <p:cNvSpPr txBox="1"/>
          <p:nvPr/>
        </p:nvSpPr>
        <p:spPr>
          <a:xfrm>
            <a:off x="790739" y="1746856"/>
            <a:ext cx="46695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input,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Heap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T--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 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샘플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N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input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입력 샘플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if</a:t>
            </a:r>
            <a:r>
              <a:rPr lang="ko-KR" alt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Max_heap.size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Min_heap.size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(input)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else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(input)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Max_heap.root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Min_heap.root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Max_heap.pop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Min_heap.pop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print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Max_heap.root</a:t>
            </a:r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C15712-5511-4013-BD7F-E4CE9B3C8F71}"/>
                  </a:ext>
                </a:extLst>
              </p:cNvPr>
              <p:cNvSpPr txBox="1"/>
              <p:nvPr/>
            </p:nvSpPr>
            <p:spPr>
              <a:xfrm>
                <a:off x="5242561" y="4210465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C15712-5511-4013-BD7F-E4CE9B3C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1" y="4210465"/>
                <a:ext cx="90911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860B9D-BC8D-40D5-A657-02658D952194}"/>
              </a:ext>
            </a:extLst>
          </p:cNvPr>
          <p:cNvCxnSpPr/>
          <p:nvPr/>
        </p:nvCxnSpPr>
        <p:spPr>
          <a:xfrm>
            <a:off x="4493624" y="4333874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17634-CE83-4170-BD43-E0E5086195EA}"/>
              </a:ext>
            </a:extLst>
          </p:cNvPr>
          <p:cNvSpPr txBox="1"/>
          <p:nvPr/>
        </p:nvSpPr>
        <p:spPr>
          <a:xfrm>
            <a:off x="6525770" y="4210465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DD131-D9D0-4056-BF7B-D2F35C9CAE1C}"/>
                  </a:ext>
                </a:extLst>
              </p:cNvPr>
              <p:cNvSpPr txBox="1"/>
              <p:nvPr/>
            </p:nvSpPr>
            <p:spPr>
              <a:xfrm>
                <a:off x="5242561" y="5141920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3DD131-D9D0-4056-BF7B-D2F35C9C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1" y="5141920"/>
                <a:ext cx="90911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21A0AF-11F7-4A67-BCEA-102BCBF0DFEF}"/>
              </a:ext>
            </a:extLst>
          </p:cNvPr>
          <p:cNvCxnSpPr/>
          <p:nvPr/>
        </p:nvCxnSpPr>
        <p:spPr>
          <a:xfrm>
            <a:off x="4493624" y="5265329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248A3-11FF-4E9F-ADD9-495CA2C5AF47}"/>
              </a:ext>
            </a:extLst>
          </p:cNvPr>
          <p:cNvSpPr txBox="1"/>
          <p:nvPr/>
        </p:nvSpPr>
        <p:spPr>
          <a:xfrm>
            <a:off x="6525770" y="5141920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82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Memory Complexity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8A879B-E541-4490-96C8-B01E74A44A92}"/>
              </a:ext>
            </a:extLst>
          </p:cNvPr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B5C3BF-6FC9-4C8E-B667-9AFF31F8B6AE}"/>
              </a:ext>
            </a:extLst>
          </p:cNvPr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CECA-CF93-4C89-800B-B1F727354742}"/>
                  </a:ext>
                </a:extLst>
              </p:cNvPr>
              <p:cNvSpPr txBox="1"/>
              <p:nvPr/>
            </p:nvSpPr>
            <p:spPr>
              <a:xfrm>
                <a:off x="5625738" y="4119825"/>
                <a:ext cx="909112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CECA-CF93-4C89-800B-B1F72735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38" y="4119825"/>
                <a:ext cx="90911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F57646-8E79-4906-AE7D-81B0D0BA2B47}"/>
              </a:ext>
            </a:extLst>
          </p:cNvPr>
          <p:cNvCxnSpPr/>
          <p:nvPr/>
        </p:nvCxnSpPr>
        <p:spPr>
          <a:xfrm>
            <a:off x="4824549" y="4271555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C6DD76-CAD2-4E09-BEC3-CDE6273DE527}"/>
              </a:ext>
            </a:extLst>
          </p:cNvPr>
          <p:cNvSpPr txBox="1"/>
          <p:nvPr/>
        </p:nvSpPr>
        <p:spPr>
          <a:xfrm>
            <a:off x="5481114" y="4674985"/>
            <a:ext cx="270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Max_heap</a:t>
            </a:r>
            <a:r>
              <a:rPr lang="ko-KR" altLang="en-US" dirty="0"/>
              <a:t>의 크기 합은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3CF41-B5D8-425F-A124-DF9C6D14D1ED}"/>
              </a:ext>
            </a:extLst>
          </p:cNvPr>
          <p:cNvSpPr txBox="1"/>
          <p:nvPr/>
        </p:nvSpPr>
        <p:spPr>
          <a:xfrm>
            <a:off x="790739" y="1746856"/>
            <a:ext cx="46695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input,</a:t>
            </a:r>
            <a:r>
              <a:rPr lang="ko-KR" alt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Heap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테스트케이스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T--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N 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샘플 수</a:t>
            </a:r>
            <a:endParaRPr lang="en-US" altLang="ko-KR" sz="1400" dirty="0">
              <a:solidFill>
                <a:srgbClr val="00B05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:= 1... N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input	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입력 샘플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	if</a:t>
            </a:r>
            <a:r>
              <a:rPr lang="ko-KR" alt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Max_heap.size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Min_heap.size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(input)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else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(input)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Max_heap.root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Min_heap.root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Max_heap.pop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Min_heap.pop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tmp2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  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Min_heap.push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tmp1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print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Max_heap.root</a:t>
            </a:r>
            <a:r>
              <a:rPr lang="en-US" altLang="ko-KR" sz="1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r>
              <a:rPr lang="en-US" altLang="ko-KR" sz="1400" b="1" dirty="0">
                <a:ea typeface="Cambria Math" panose="02040503050406030204" pitchFamily="18" charset="0"/>
              </a:rPr>
              <a:t>     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76" y="2474220"/>
            <a:ext cx="5458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입력 형식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dirty="0"/>
              <a:t>첫 줄에는 테스트케이스의 수  </a:t>
            </a:r>
            <a:r>
              <a:rPr lang="en-US" altLang="ko-KR" sz="1400" dirty="0"/>
              <a:t>(≤100)</a:t>
            </a:r>
            <a:r>
              <a:rPr lang="ko-KR" altLang="en-US" sz="1400" dirty="0"/>
              <a:t>가 주어진다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두 번째 줄에는 전체 샘플의 수 </a:t>
            </a:r>
            <a:r>
              <a:rPr lang="en-US" altLang="ko-KR" sz="1400" dirty="0" err="1"/>
              <a:t>1≤n≤10,000</a:t>
            </a:r>
            <a:r>
              <a:rPr lang="en-US" altLang="ko-KR" sz="1400" dirty="0"/>
              <a:t> 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세 번째 줄에는 </a:t>
            </a:r>
            <a:r>
              <a:rPr lang="en-US" altLang="ko-KR" sz="1400" dirty="0"/>
              <a:t>n</a:t>
            </a:r>
            <a:r>
              <a:rPr lang="ko-KR" altLang="en-US" sz="1400" dirty="0"/>
              <a:t>개의 샘플의 무게가 각각 빈칸을 사이에 두고 나열된다</a:t>
            </a:r>
            <a:r>
              <a:rPr lang="en-US" altLang="ko-KR" sz="1400" dirty="0"/>
              <a:t>. (1 ≤ </a:t>
            </a:r>
            <a:r>
              <a:rPr lang="ko-KR" altLang="en-US" sz="1400" dirty="0"/>
              <a:t>샘플의 무게 ≤ </a:t>
            </a:r>
            <a:r>
              <a:rPr lang="en-US" altLang="ko-KR" sz="1400" dirty="0"/>
              <a:t>3,000) 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2,3</a:t>
            </a:r>
            <a:r>
              <a:rPr lang="ko-KR" altLang="en-US" sz="1400" dirty="0"/>
              <a:t>단계가 반복된다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ko-KR" altLang="en-US" sz="1400" b="1" dirty="0"/>
              <a:t>출력 형식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출력은 총 </a:t>
            </a:r>
            <a:r>
              <a:rPr lang="en-US" altLang="ko-KR" sz="1400" dirty="0"/>
              <a:t>T</a:t>
            </a:r>
            <a:r>
              <a:rPr lang="ko-KR" altLang="en-US" sz="1400" dirty="0"/>
              <a:t>줄로 이뤄진다</a:t>
            </a:r>
            <a:r>
              <a:rPr lang="en-US" altLang="ko-KR" sz="1400" dirty="0"/>
              <a:t>. </a:t>
            </a:r>
            <a:r>
              <a:rPr lang="ko-KR" altLang="en-US" sz="1400" dirty="0"/>
              <a:t>샘플의 수와 마찬가지로 </a:t>
            </a:r>
            <a:r>
              <a:rPr lang="en-US" altLang="ko-KR" sz="1400" dirty="0"/>
              <a:t>n</a:t>
            </a:r>
            <a:r>
              <a:rPr lang="ko-KR" altLang="en-US" sz="1400" dirty="0"/>
              <a:t>개의 중앙값을 빈칸을 사이에 두고 출력한다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906126" y="2474220"/>
            <a:ext cx="3136301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2 </a:t>
            </a:r>
          </a:p>
          <a:p>
            <a:pPr fontAlgn="base"/>
            <a:r>
              <a:rPr lang="en-US" altLang="ko-KR" sz="1400" dirty="0"/>
              <a:t>8 </a:t>
            </a:r>
          </a:p>
          <a:p>
            <a:pPr fontAlgn="base"/>
            <a:r>
              <a:rPr lang="en-US" altLang="ko-KR" sz="1400" dirty="0"/>
              <a:t>1 2 3 4 5 6 7 8 </a:t>
            </a:r>
          </a:p>
          <a:p>
            <a:pPr fontAlgn="base"/>
            <a:r>
              <a:rPr lang="en-US" altLang="ko-KR" sz="1400" dirty="0"/>
              <a:t>7 </a:t>
            </a:r>
          </a:p>
          <a:p>
            <a:pPr fontAlgn="base"/>
            <a:r>
              <a:rPr lang="en-US" altLang="ko-KR" sz="1400" dirty="0"/>
              <a:t>5 123 32 5 5 98</a:t>
            </a:r>
          </a:p>
          <a:p>
            <a:pPr fontAlgn="base"/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1 1 2 2 3 3 4 4 </a:t>
            </a:r>
          </a:p>
          <a:p>
            <a:pPr fontAlgn="base"/>
            <a:r>
              <a:rPr lang="en-US" altLang="ko-KR" sz="1400" dirty="0"/>
              <a:t>5 5 32 5 5 5 5</a:t>
            </a:r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7A0A7-3F2E-4662-9295-70D28B8A2752}"/>
              </a:ext>
            </a:extLst>
          </p:cNvPr>
          <p:cNvSpPr txBox="1"/>
          <p:nvPr/>
        </p:nvSpPr>
        <p:spPr>
          <a:xfrm>
            <a:off x="1833154" y="1765228"/>
            <a:ext cx="563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max_heap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min_heap</a:t>
            </a:r>
            <a:r>
              <a:rPr lang="ko-KR" altLang="en-US" dirty="0"/>
              <a:t>을 하나 씩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입력이 추가되면 </a:t>
            </a:r>
            <a:r>
              <a:rPr lang="en-US" altLang="ko-KR" dirty="0" err="1"/>
              <a:t>max_heap</a:t>
            </a:r>
            <a:r>
              <a:rPr lang="ko-KR" altLang="en-US" dirty="0"/>
              <a:t>과 </a:t>
            </a:r>
            <a:r>
              <a:rPr lang="en-US" altLang="ko-KR" dirty="0" err="1"/>
              <a:t>min_heap</a:t>
            </a:r>
            <a:r>
              <a:rPr lang="ko-KR" altLang="en-US" dirty="0"/>
              <a:t>의 크기를 비교하여 크기가 같으면 </a:t>
            </a:r>
            <a:r>
              <a:rPr lang="en-US" altLang="ko-KR" dirty="0" err="1"/>
              <a:t>max_heap</a:t>
            </a:r>
            <a:r>
              <a:rPr lang="ko-KR" altLang="en-US" dirty="0"/>
              <a:t>에 데이터를 </a:t>
            </a:r>
            <a:r>
              <a:rPr lang="en-US" altLang="ko-KR" dirty="0"/>
              <a:t>push</a:t>
            </a:r>
            <a:r>
              <a:rPr lang="ko-KR" altLang="en-US" dirty="0"/>
              <a:t>하고 크기가 다르면</a:t>
            </a:r>
            <a:r>
              <a:rPr lang="en-US" altLang="ko-KR" dirty="0"/>
              <a:t>(</a:t>
            </a:r>
            <a:r>
              <a:rPr lang="en-US" altLang="ko-KR" dirty="0" err="1"/>
              <a:t>max_heap</a:t>
            </a:r>
            <a:r>
              <a:rPr lang="ko-KR" altLang="en-US" dirty="0"/>
              <a:t>의 크기가 더 크면</a:t>
            </a:r>
            <a:r>
              <a:rPr lang="en-US" altLang="ko-KR" dirty="0"/>
              <a:t>) </a:t>
            </a:r>
            <a:r>
              <a:rPr lang="en-US" altLang="ko-KR" dirty="0" err="1"/>
              <a:t>min_heap</a:t>
            </a:r>
            <a:r>
              <a:rPr lang="ko-KR" altLang="en-US" dirty="0"/>
              <a:t>에 데이터를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max_heap</a:t>
            </a:r>
            <a:r>
              <a:rPr lang="ko-KR" altLang="en-US" dirty="0"/>
              <a:t>의 루트가 </a:t>
            </a:r>
            <a:r>
              <a:rPr lang="en-US" altLang="ko-KR" dirty="0" err="1"/>
              <a:t>min_heap</a:t>
            </a:r>
            <a:r>
              <a:rPr lang="ko-KR" altLang="en-US" dirty="0"/>
              <a:t>의 루트보다 값이 더 크면 두개의 루트를 각각 </a:t>
            </a:r>
            <a:r>
              <a:rPr lang="en-US" altLang="ko-KR" dirty="0"/>
              <a:t>pop</a:t>
            </a:r>
            <a:r>
              <a:rPr lang="ko-KR" altLang="en-US" dirty="0"/>
              <a:t>하여 값을 서로 바꿔서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max_heap</a:t>
            </a:r>
            <a:r>
              <a:rPr lang="ko-KR" altLang="en-US" dirty="0"/>
              <a:t> 루트 노드가 가리키는 값이 중앙값이다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2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163211" y="17530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2784568" y="17530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3425955" y="17530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4046006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613C0-04BA-4E50-9DC3-45771F7C2961}"/>
              </a:ext>
            </a:extLst>
          </p:cNvPr>
          <p:cNvSpPr txBox="1"/>
          <p:nvPr/>
        </p:nvSpPr>
        <p:spPr>
          <a:xfrm>
            <a:off x="1558623" y="5377720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입력에서는 두 </a:t>
            </a:r>
            <a:r>
              <a:rPr lang="en-US" altLang="ko-KR" dirty="0"/>
              <a:t>heap</a:t>
            </a:r>
            <a:r>
              <a:rPr lang="ko-KR" altLang="en-US" dirty="0"/>
              <a:t>의 크기가 모두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max heap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516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2784568" y="17530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3425955" y="17530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4046006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613C0-04BA-4E50-9DC3-45771F7C2961}"/>
              </a:ext>
            </a:extLst>
          </p:cNvPr>
          <p:cNvSpPr txBox="1"/>
          <p:nvPr/>
        </p:nvSpPr>
        <p:spPr>
          <a:xfrm>
            <a:off x="1558623" y="5377720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입력에서는 두 </a:t>
            </a:r>
            <a:r>
              <a:rPr lang="en-US" altLang="ko-KR" dirty="0"/>
              <a:t>heap</a:t>
            </a:r>
            <a:r>
              <a:rPr lang="ko-KR" altLang="en-US" dirty="0"/>
              <a:t>의 크기가 모두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max heap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CB2CF-4437-4BB7-BCDB-D6E61DE1D256}"/>
              </a:ext>
            </a:extLst>
          </p:cNvPr>
          <p:cNvSpPr/>
          <p:nvPr/>
        </p:nvSpPr>
        <p:spPr>
          <a:xfrm>
            <a:off x="3425955" y="17530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4046006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613C0-04BA-4E50-9DC3-45771F7C2961}"/>
              </a:ext>
            </a:extLst>
          </p:cNvPr>
          <p:cNvSpPr txBox="1"/>
          <p:nvPr/>
        </p:nvSpPr>
        <p:spPr>
          <a:xfrm>
            <a:off x="1558623" y="5377720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입력때는 </a:t>
            </a:r>
            <a:r>
              <a:rPr lang="en-US" altLang="ko-KR" dirty="0"/>
              <a:t>heap</a:t>
            </a:r>
            <a:r>
              <a:rPr lang="ko-KR" altLang="en-US" dirty="0"/>
              <a:t>의 크기가 서로 다르므로 </a:t>
            </a:r>
            <a:r>
              <a:rPr lang="en-US" altLang="ko-KR" dirty="0"/>
              <a:t>min heap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95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6463065" y="29142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4046006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613C0-04BA-4E50-9DC3-45771F7C2961}"/>
              </a:ext>
            </a:extLst>
          </p:cNvPr>
          <p:cNvSpPr txBox="1"/>
          <p:nvPr/>
        </p:nvSpPr>
        <p:spPr>
          <a:xfrm>
            <a:off x="1558623" y="5377720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세번째 입력 또한 첫번째와 마찬가지로 </a:t>
            </a:r>
            <a:r>
              <a:rPr lang="en-US" altLang="ko-KR" dirty="0"/>
              <a:t>max heap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CFA008-B9E2-40A5-AFC3-E261FFF07876}"/>
              </a:ext>
            </a:extLst>
          </p:cNvPr>
          <p:cNvSpPr/>
          <p:nvPr/>
        </p:nvSpPr>
        <p:spPr>
          <a:xfrm>
            <a:off x="1310858" y="3886636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4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1F7EA-101A-4811-805B-4565A10ACD7A}"/>
              </a:ext>
            </a:extLst>
          </p:cNvPr>
          <p:cNvSpPr txBox="1"/>
          <p:nvPr/>
        </p:nvSpPr>
        <p:spPr>
          <a:xfrm>
            <a:off x="5404974" y="25311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min_heap</a:t>
            </a:r>
            <a:endParaRPr lang="en-US" altLang="ko-KR" dirty="0"/>
          </a:p>
          <a:p>
            <a:r>
              <a:rPr lang="en-US" altLang="ko-KR" dirty="0"/>
              <a:t>root :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A552-9124-4992-8D81-801C5E72DD6C}"/>
              </a:ext>
            </a:extLst>
          </p:cNvPr>
          <p:cNvSpPr txBox="1"/>
          <p:nvPr/>
        </p:nvSpPr>
        <p:spPr>
          <a:xfrm>
            <a:off x="1269278" y="2531148"/>
            <a:ext cx="214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max_heap</a:t>
            </a:r>
            <a:endParaRPr lang="en-US" altLang="ko-KR" dirty="0"/>
          </a:p>
          <a:p>
            <a:r>
              <a:rPr lang="en-US" altLang="ko-KR" dirty="0"/>
              <a:t>root : </a:t>
            </a:r>
          </a:p>
          <a:p>
            <a:endParaRPr lang="en-US" altLang="ko-KR" dirty="0"/>
          </a:p>
          <a:p>
            <a:r>
              <a:rPr lang="en-US" altLang="ko-KR" dirty="0"/>
              <a:t>remainder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8782F-E425-44BB-9DD7-F8CB4EFF12DB}"/>
              </a:ext>
            </a:extLst>
          </p:cNvPr>
          <p:cNvSpPr/>
          <p:nvPr/>
        </p:nvSpPr>
        <p:spPr>
          <a:xfrm>
            <a:off x="3774954" y="4553668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32745-14EA-453C-BD83-948DDDEEBF0D}"/>
              </a:ext>
            </a:extLst>
          </p:cNvPr>
          <p:cNvSpPr/>
          <p:nvPr/>
        </p:nvSpPr>
        <p:spPr>
          <a:xfrm>
            <a:off x="4777956" y="4553668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DABDDB-7EEE-4EA3-9789-90E70C0966E0}"/>
              </a:ext>
            </a:extLst>
          </p:cNvPr>
          <p:cNvSpPr/>
          <p:nvPr/>
        </p:nvSpPr>
        <p:spPr>
          <a:xfrm>
            <a:off x="4046006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D45F-6702-4E4E-8B90-1720C2F5A27A}"/>
              </a:ext>
            </a:extLst>
          </p:cNvPr>
          <p:cNvSpPr/>
          <p:nvPr/>
        </p:nvSpPr>
        <p:spPr>
          <a:xfrm>
            <a:off x="468739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59976-A2EE-4A7C-B5CF-74AA5841454F}"/>
              </a:ext>
            </a:extLst>
          </p:cNvPr>
          <p:cNvSpPr/>
          <p:nvPr/>
        </p:nvSpPr>
        <p:spPr>
          <a:xfrm>
            <a:off x="532790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123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93FA33-307A-41CF-86CD-A5E554DC0B94}"/>
              </a:ext>
            </a:extLst>
          </p:cNvPr>
          <p:cNvSpPr/>
          <p:nvPr/>
        </p:nvSpPr>
        <p:spPr>
          <a:xfrm>
            <a:off x="5954269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32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D2863-2EB1-48AF-AAAE-EEB42466EC2D}"/>
              </a:ext>
            </a:extLst>
          </p:cNvPr>
          <p:cNvSpPr/>
          <p:nvPr/>
        </p:nvSpPr>
        <p:spPr>
          <a:xfrm>
            <a:off x="6581287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98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AD8180-3999-4E5A-A622-29F10DAF03F6}"/>
              </a:ext>
            </a:extLst>
          </p:cNvPr>
          <p:cNvSpPr/>
          <p:nvPr/>
        </p:nvSpPr>
        <p:spPr>
          <a:xfrm>
            <a:off x="7214183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69ECF2-8667-469C-8D30-E89DD20CC1AB}"/>
              </a:ext>
            </a:extLst>
          </p:cNvPr>
          <p:cNvSpPr/>
          <p:nvPr/>
        </p:nvSpPr>
        <p:spPr>
          <a:xfrm>
            <a:off x="7834665" y="175033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D539F-A9A1-4BA8-B745-BE970F4557C5}"/>
              </a:ext>
            </a:extLst>
          </p:cNvPr>
          <p:cNvSpPr txBox="1"/>
          <p:nvPr/>
        </p:nvSpPr>
        <p:spPr>
          <a:xfrm>
            <a:off x="457419" y="175033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613C0-04BA-4E50-9DC3-45771F7C2961}"/>
              </a:ext>
            </a:extLst>
          </p:cNvPr>
          <p:cNvSpPr txBox="1"/>
          <p:nvPr/>
        </p:nvSpPr>
        <p:spPr>
          <a:xfrm>
            <a:off x="1558623" y="5377720"/>
            <a:ext cx="439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heap</a:t>
            </a:r>
            <a:r>
              <a:rPr lang="ko-KR" altLang="en-US" dirty="0"/>
              <a:t>의 루트가 </a:t>
            </a:r>
            <a:r>
              <a:rPr lang="en-US" altLang="ko-KR" dirty="0"/>
              <a:t>min heap</a:t>
            </a:r>
            <a:r>
              <a:rPr lang="ko-KR" altLang="en-US" dirty="0"/>
              <a:t>의 루트 값보다 크면 두개의</a:t>
            </a:r>
            <a:r>
              <a:rPr lang="en-US" altLang="ko-KR" dirty="0"/>
              <a:t> heap</a:t>
            </a:r>
            <a:r>
              <a:rPr lang="ko-KR" altLang="en-US" dirty="0"/>
              <a:t>에서 각각 </a:t>
            </a:r>
            <a:r>
              <a:rPr lang="en-US" altLang="ko-KR" dirty="0"/>
              <a:t>pop</a:t>
            </a:r>
            <a:r>
              <a:rPr lang="ko-KR" altLang="en-US" dirty="0"/>
              <a:t>을 한 뒤 값을 바꿔서 </a:t>
            </a:r>
            <a:r>
              <a:rPr lang="en-US" altLang="ko-KR" dirty="0"/>
              <a:t>push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60DAE49D-4E08-4675-8B31-4A6E6024C355}"/>
              </a:ext>
            </a:extLst>
          </p:cNvPr>
          <p:cNvSpPr/>
          <p:nvPr/>
        </p:nvSpPr>
        <p:spPr>
          <a:xfrm>
            <a:off x="4346883" y="4199229"/>
            <a:ext cx="556043" cy="216017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FC17D4C5-8488-49FD-A710-2A4F0A2C4DAF}"/>
              </a:ext>
            </a:extLst>
          </p:cNvPr>
          <p:cNvSpPr/>
          <p:nvPr/>
        </p:nvSpPr>
        <p:spPr>
          <a:xfrm>
            <a:off x="4336656" y="5061422"/>
            <a:ext cx="571929" cy="216017"/>
          </a:xfrm>
          <a:prstGeom prst="curved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23C0F-43F9-4900-B2F0-5BE4E79C3B86}"/>
              </a:ext>
            </a:extLst>
          </p:cNvPr>
          <p:cNvSpPr/>
          <p:nvPr/>
        </p:nvSpPr>
        <p:spPr>
          <a:xfrm>
            <a:off x="2471059" y="2946645"/>
            <a:ext cx="62701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2197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17805</TotalTime>
  <Words>944</Words>
  <Application>Microsoft Office PowerPoint</Application>
  <PresentationFormat>화면 슬라이드 쇼(4:3)</PresentationFormat>
  <Paragraphs>513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나눔고딕</vt:lpstr>
      <vt:lpstr>맑은 고딕</vt:lpstr>
      <vt:lpstr>휴먼엑스포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7 주차 문제 A</vt:lpstr>
      <vt:lpstr>7 주차 문제 A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Pseudo Code</vt:lpstr>
      <vt:lpstr>Time Complexity</vt:lpstr>
      <vt:lpstr>Memory Complexity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건우 박</cp:lastModifiedBy>
  <cp:revision>441</cp:revision>
  <cp:lastPrinted>2018-05-30T04:46:17Z</cp:lastPrinted>
  <dcterms:created xsi:type="dcterms:W3CDTF">2014-02-26T05:36:39Z</dcterms:created>
  <dcterms:modified xsi:type="dcterms:W3CDTF">2019-04-18T02:00:15Z</dcterms:modified>
</cp:coreProperties>
</file>