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8" r:id="rId3"/>
  </p:sldMasterIdLst>
  <p:notesMasterIdLst>
    <p:notesMasterId r:id="rId26"/>
  </p:notesMasterIdLst>
  <p:handoutMasterIdLst>
    <p:handoutMasterId r:id="rId27"/>
  </p:handoutMasterIdLst>
  <p:sldIdLst>
    <p:sldId id="262" r:id="rId4"/>
    <p:sldId id="340" r:id="rId5"/>
    <p:sldId id="380" r:id="rId6"/>
    <p:sldId id="379" r:id="rId7"/>
    <p:sldId id="341" r:id="rId8"/>
    <p:sldId id="29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46" r:id="rId22"/>
    <p:sldId id="378" r:id="rId23"/>
    <p:sldId id="359" r:id="rId24"/>
    <p:sldId id="360" r:id="rId2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36" y="108"/>
      </p:cViewPr>
      <p:guideLst>
        <p:guide orient="horz" pos="2160"/>
        <p:guide pos="26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-226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18431-045C-4EA1-81C8-DB9EB4DB25F7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7944-C68D-47D8-BDE3-D7A96C871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6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B7568-3C2F-40C6-9A3D-C96D8A49C7FB}" type="datetimeFigureOut">
              <a:rPr lang="ko-KR" altLang="en-US" smtClean="0"/>
              <a:pPr/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A58D-885E-4ED4-803C-A2097EAFB0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50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2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87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7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74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57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6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44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8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78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33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86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82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70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846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0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5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1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1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48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6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문제해결기법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dirty="0"/>
              <a:t>(Problem</a:t>
            </a:r>
            <a:r>
              <a:rPr lang="ko-KR" altLang="en-US" b="0" dirty="0"/>
              <a:t> </a:t>
            </a:r>
            <a:r>
              <a:rPr lang="en-US" altLang="ko-KR" b="0" dirty="0"/>
              <a:t>Solving)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8650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23557"/>
            <a:ext cx="8432157" cy="21494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더블 </a:t>
            </a:r>
            <a:r>
              <a:rPr lang="ko-KR" altLang="en-US" sz="2400" dirty="0" err="1" smtClean="0"/>
              <a:t>해싱</a:t>
            </a:r>
            <a:r>
              <a:rPr lang="en-US" altLang="ko-KR" sz="2400" dirty="0" smtClean="0"/>
              <a:t>(Double Hashing) </a:t>
            </a:r>
            <a:r>
              <a:rPr lang="ko-KR" altLang="en-US" sz="2400" dirty="0" smtClean="0"/>
              <a:t>사용</a:t>
            </a:r>
            <a:endParaRPr lang="en-US" altLang="ko-KR" sz="2400" dirty="0"/>
          </a:p>
          <a:p>
            <a:pPr fontAlgn="base"/>
            <a:r>
              <a:rPr lang="en-US" altLang="ko-KR" sz="2400" dirty="0" smtClean="0"/>
              <a:t>Ex</a:t>
            </a:r>
            <a:r>
              <a:rPr lang="en-US" altLang="ko-KR" sz="2400" dirty="0"/>
              <a:t>) 10 46</a:t>
            </a:r>
          </a:p>
          <a:p>
            <a:pPr marL="0" indent="0" fontAlgn="base">
              <a:buNone/>
            </a:pPr>
            <a:r>
              <a:rPr lang="en-US" altLang="ko-KR" sz="2400" dirty="0" smtClean="0"/>
              <a:t>	216 </a:t>
            </a:r>
            <a:r>
              <a:rPr lang="en-US" altLang="ko-KR" sz="2400" dirty="0"/>
              <a:t>53 9 </a:t>
            </a:r>
            <a:r>
              <a:rPr lang="en-US" altLang="ko-KR" sz="2400" dirty="0" smtClean="0"/>
              <a:t> 6  20 </a:t>
            </a:r>
            <a:r>
              <a:rPr lang="en-US" altLang="ko-KR" sz="2400" dirty="0"/>
              <a:t>985 123 621 952 1998</a:t>
            </a:r>
          </a:p>
          <a:p>
            <a:pPr>
              <a:buFont typeface="Wingdings"/>
              <a:buChar char="à"/>
            </a:pPr>
            <a:endParaRPr lang="en-US" altLang="ko-KR" sz="2400" dirty="0" smtClean="0"/>
          </a:p>
          <a:p>
            <a:pPr>
              <a:buFont typeface="Wingdings"/>
              <a:buChar char="à"/>
            </a:pPr>
            <a:r>
              <a:rPr lang="en-US" altLang="ko-KR" sz="2400" dirty="0" smtClean="0"/>
              <a:t>6%1013 </a:t>
            </a:r>
            <a:r>
              <a:rPr lang="en-US" altLang="ko-KR" sz="2400" dirty="0"/>
              <a:t>= </a:t>
            </a:r>
            <a:r>
              <a:rPr lang="en-US" altLang="ko-KR" sz="2400" dirty="0" smtClean="0"/>
              <a:t>6</a:t>
            </a:r>
            <a:endParaRPr lang="ko-KR" altLang="en-US" sz="2400" dirty="0"/>
          </a:p>
          <a:p>
            <a:pPr>
              <a:buFont typeface="Wingdings"/>
              <a:buChar char="à"/>
            </a:pP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197217" y="4698599"/>
            <a:ext cx="8692140" cy="4794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6844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74527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33863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000667" y="4702267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09530" y="4327760"/>
          <a:ext cx="8692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87309"/>
                <a:gridCol w="337037"/>
                <a:gridCol w="380139"/>
                <a:gridCol w="344207"/>
                <a:gridCol w="381934"/>
                <a:gridCol w="342412"/>
                <a:gridCol w="410623"/>
                <a:gridCol w="412365"/>
                <a:gridCol w="475129"/>
                <a:gridCol w="385482"/>
                <a:gridCol w="48943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216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621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952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985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</a:tr>
            </a:tbl>
          </a:graphicData>
        </a:graphic>
      </p:graphicFrame>
      <p:cxnSp>
        <p:nvCxnSpPr>
          <p:cNvPr id="31" name="직선 연결선 30"/>
          <p:cNvCxnSpPr/>
          <p:nvPr/>
        </p:nvCxnSpPr>
        <p:spPr>
          <a:xfrm>
            <a:off x="166897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377185" y="4698394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744738" y="4705730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076424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43977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802565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170118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55600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92315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263812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631365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016847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384400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742988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110541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85670" y="468942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953223" y="469676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55247" y="4712861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37" y="4736667"/>
            <a:ext cx="351158" cy="416936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184892" y="4707962"/>
            <a:ext cx="8713430" cy="8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5334783" y="4794905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1469573" y="2377333"/>
            <a:ext cx="398799" cy="4875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012067" y="2367036"/>
            <a:ext cx="373443" cy="4850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864571" y="479721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2385510" y="235529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715317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flipH="1">
            <a:off x="2758953" y="233985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980207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3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23557"/>
            <a:ext cx="8432157" cy="21494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더블 </a:t>
            </a:r>
            <a:r>
              <a:rPr lang="ko-KR" altLang="en-US" sz="2400" dirty="0" err="1" smtClean="0"/>
              <a:t>해싱</a:t>
            </a:r>
            <a:r>
              <a:rPr lang="en-US" altLang="ko-KR" sz="2400" dirty="0" smtClean="0"/>
              <a:t>(Double Hashing) </a:t>
            </a:r>
            <a:r>
              <a:rPr lang="ko-KR" altLang="en-US" sz="2400" dirty="0" smtClean="0"/>
              <a:t>사용</a:t>
            </a:r>
            <a:endParaRPr lang="en-US" altLang="ko-KR" sz="2400" dirty="0"/>
          </a:p>
          <a:p>
            <a:pPr fontAlgn="base"/>
            <a:r>
              <a:rPr lang="en-US" altLang="ko-KR" sz="2400" dirty="0" smtClean="0"/>
              <a:t>Ex</a:t>
            </a:r>
            <a:r>
              <a:rPr lang="en-US" altLang="ko-KR" sz="2400" dirty="0"/>
              <a:t>) 10 46</a:t>
            </a:r>
          </a:p>
          <a:p>
            <a:pPr marL="0" indent="0" fontAlgn="base">
              <a:buNone/>
            </a:pPr>
            <a:r>
              <a:rPr lang="en-US" altLang="ko-KR" sz="2400" dirty="0" smtClean="0"/>
              <a:t>	216 </a:t>
            </a:r>
            <a:r>
              <a:rPr lang="en-US" altLang="ko-KR" sz="2400" dirty="0"/>
              <a:t>53 9 </a:t>
            </a:r>
            <a:r>
              <a:rPr lang="en-US" altLang="ko-KR" sz="2400" dirty="0" smtClean="0"/>
              <a:t> 6  20 </a:t>
            </a:r>
            <a:r>
              <a:rPr lang="en-US" altLang="ko-KR" sz="2400" dirty="0"/>
              <a:t>985 123 621 952 1998</a:t>
            </a:r>
          </a:p>
          <a:p>
            <a:pPr>
              <a:buFont typeface="Wingdings"/>
              <a:buChar char="à"/>
            </a:pPr>
            <a:endParaRPr lang="en-US" altLang="ko-KR" sz="2400" dirty="0" smtClean="0"/>
          </a:p>
          <a:p>
            <a:pPr>
              <a:buFont typeface="Wingdings"/>
              <a:buChar char="à"/>
            </a:pPr>
            <a:r>
              <a:rPr lang="en-US" altLang="ko-KR" sz="2400" dirty="0" smtClean="0"/>
              <a:t>20%1013 </a:t>
            </a:r>
            <a:r>
              <a:rPr lang="en-US" altLang="ko-KR" sz="2400" dirty="0"/>
              <a:t>= </a:t>
            </a:r>
            <a:r>
              <a:rPr lang="en-US" altLang="ko-KR" sz="2400" dirty="0" smtClean="0"/>
              <a:t>20</a:t>
            </a:r>
            <a:endParaRPr lang="ko-KR" altLang="en-US" sz="2400" dirty="0"/>
          </a:p>
          <a:p>
            <a:pPr>
              <a:buFont typeface="Wingdings"/>
              <a:buChar char="à"/>
            </a:pP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197217" y="4698599"/>
            <a:ext cx="8692140" cy="4794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6844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74527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33863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000667" y="4702267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09530" y="4327760"/>
          <a:ext cx="8692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87309"/>
                <a:gridCol w="337037"/>
                <a:gridCol w="380139"/>
                <a:gridCol w="344207"/>
                <a:gridCol w="381934"/>
                <a:gridCol w="342412"/>
                <a:gridCol w="410623"/>
                <a:gridCol w="412365"/>
                <a:gridCol w="475129"/>
                <a:gridCol w="385482"/>
                <a:gridCol w="48943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216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621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952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985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</a:tr>
            </a:tbl>
          </a:graphicData>
        </a:graphic>
      </p:graphicFrame>
      <p:cxnSp>
        <p:nvCxnSpPr>
          <p:cNvPr id="31" name="직선 연결선 30"/>
          <p:cNvCxnSpPr/>
          <p:nvPr/>
        </p:nvCxnSpPr>
        <p:spPr>
          <a:xfrm>
            <a:off x="166897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377185" y="4698394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744738" y="4705730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076424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43977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802565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170118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55600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92315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263812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631365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016847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384400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742988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110541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85670" y="468942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953223" y="469676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55247" y="4712861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37" y="4736667"/>
            <a:ext cx="351158" cy="416936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184892" y="4707962"/>
            <a:ext cx="8713430" cy="8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5334783" y="4794905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1469573" y="2377333"/>
            <a:ext cx="398799" cy="4875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012067" y="2367036"/>
            <a:ext cx="373443" cy="4850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864571" y="479721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2385510" y="235529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715317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flipH="1">
            <a:off x="2758953" y="233985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980207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3155570" y="237733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2439191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23557"/>
            <a:ext cx="8432157" cy="21494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더블 </a:t>
            </a:r>
            <a:r>
              <a:rPr lang="ko-KR" altLang="en-US" sz="2400" dirty="0" err="1" smtClean="0"/>
              <a:t>해싱</a:t>
            </a:r>
            <a:r>
              <a:rPr lang="en-US" altLang="ko-KR" sz="2400" dirty="0" smtClean="0"/>
              <a:t>(Double Hashing) </a:t>
            </a:r>
            <a:r>
              <a:rPr lang="ko-KR" altLang="en-US" sz="2400" dirty="0" smtClean="0"/>
              <a:t>사용</a:t>
            </a:r>
            <a:endParaRPr lang="en-US" altLang="ko-KR" sz="2400" dirty="0"/>
          </a:p>
          <a:p>
            <a:pPr fontAlgn="base"/>
            <a:r>
              <a:rPr lang="en-US" altLang="ko-KR" sz="2400" dirty="0" smtClean="0"/>
              <a:t>Ex</a:t>
            </a:r>
            <a:r>
              <a:rPr lang="en-US" altLang="ko-KR" sz="2400" dirty="0"/>
              <a:t>) 10 46</a:t>
            </a:r>
          </a:p>
          <a:p>
            <a:pPr marL="0" indent="0" fontAlgn="base">
              <a:buNone/>
            </a:pPr>
            <a:r>
              <a:rPr lang="en-US" altLang="ko-KR" sz="2400" dirty="0" smtClean="0"/>
              <a:t>	216 </a:t>
            </a:r>
            <a:r>
              <a:rPr lang="en-US" altLang="ko-KR" sz="2400" dirty="0"/>
              <a:t>53 9 </a:t>
            </a:r>
            <a:r>
              <a:rPr lang="en-US" altLang="ko-KR" sz="2400" dirty="0" smtClean="0"/>
              <a:t> 6  20 </a:t>
            </a:r>
            <a:r>
              <a:rPr lang="en-US" altLang="ko-KR" sz="2400" dirty="0"/>
              <a:t>985 123 621 952 1998</a:t>
            </a:r>
          </a:p>
          <a:p>
            <a:pPr>
              <a:buFont typeface="Wingdings"/>
              <a:buChar char="à"/>
            </a:pPr>
            <a:endParaRPr lang="en-US" altLang="ko-KR" sz="2400" dirty="0" smtClean="0"/>
          </a:p>
          <a:p>
            <a:pPr>
              <a:buFont typeface="Wingdings"/>
              <a:buChar char="à"/>
            </a:pPr>
            <a:r>
              <a:rPr lang="en-US" altLang="ko-KR" sz="2400" dirty="0" smtClean="0"/>
              <a:t>985%1013 </a:t>
            </a:r>
            <a:r>
              <a:rPr lang="en-US" altLang="ko-KR" sz="2400" dirty="0"/>
              <a:t>= </a:t>
            </a:r>
            <a:r>
              <a:rPr lang="en-US" altLang="ko-KR" sz="2400" dirty="0" smtClean="0"/>
              <a:t>985</a:t>
            </a:r>
            <a:endParaRPr lang="ko-KR" altLang="en-US" sz="2400" dirty="0"/>
          </a:p>
          <a:p>
            <a:pPr>
              <a:buFont typeface="Wingdings"/>
              <a:buChar char="à"/>
            </a:pP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197217" y="4698599"/>
            <a:ext cx="8692140" cy="4794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6844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74527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33863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000667" y="4702267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09530" y="4327760"/>
          <a:ext cx="8692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87309"/>
                <a:gridCol w="337037"/>
                <a:gridCol w="380139"/>
                <a:gridCol w="344207"/>
                <a:gridCol w="381934"/>
                <a:gridCol w="342412"/>
                <a:gridCol w="410623"/>
                <a:gridCol w="412365"/>
                <a:gridCol w="475129"/>
                <a:gridCol w="385482"/>
                <a:gridCol w="48943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216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621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952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985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</a:tr>
            </a:tbl>
          </a:graphicData>
        </a:graphic>
      </p:graphicFrame>
      <p:cxnSp>
        <p:nvCxnSpPr>
          <p:cNvPr id="31" name="직선 연결선 30"/>
          <p:cNvCxnSpPr/>
          <p:nvPr/>
        </p:nvCxnSpPr>
        <p:spPr>
          <a:xfrm>
            <a:off x="166897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377185" y="4698394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744738" y="4705730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076424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43977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802565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170118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55600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92315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263812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631365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016847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384400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742988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110541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85670" y="468942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953223" y="469676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55247" y="4712861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37" y="4736667"/>
            <a:ext cx="351158" cy="416936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184892" y="4707962"/>
            <a:ext cx="8713430" cy="8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5334783" y="4794905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1469573" y="2377333"/>
            <a:ext cx="398799" cy="4875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012067" y="2367036"/>
            <a:ext cx="373443" cy="4850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864571" y="479721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2385510" y="235529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715317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flipH="1">
            <a:off x="2758953" y="233985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980207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3155570" y="237733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2439191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687685" y="2368665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7656640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23557"/>
            <a:ext cx="8432157" cy="21494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더블 </a:t>
            </a:r>
            <a:r>
              <a:rPr lang="ko-KR" altLang="en-US" sz="2400" dirty="0" err="1" smtClean="0"/>
              <a:t>해싱</a:t>
            </a:r>
            <a:r>
              <a:rPr lang="en-US" altLang="ko-KR" sz="2400" dirty="0" smtClean="0"/>
              <a:t>(Double Hashing) </a:t>
            </a:r>
            <a:r>
              <a:rPr lang="ko-KR" altLang="en-US" sz="2400" dirty="0" smtClean="0"/>
              <a:t>사용</a:t>
            </a:r>
            <a:endParaRPr lang="en-US" altLang="ko-KR" sz="2400" dirty="0"/>
          </a:p>
          <a:p>
            <a:pPr fontAlgn="base"/>
            <a:r>
              <a:rPr lang="en-US" altLang="ko-KR" sz="2400" dirty="0" smtClean="0"/>
              <a:t>Ex</a:t>
            </a:r>
            <a:r>
              <a:rPr lang="en-US" altLang="ko-KR" sz="2400" dirty="0"/>
              <a:t>) 10 46</a:t>
            </a:r>
          </a:p>
          <a:p>
            <a:pPr marL="0" indent="0" fontAlgn="base">
              <a:buNone/>
            </a:pPr>
            <a:r>
              <a:rPr lang="en-US" altLang="ko-KR" sz="2400" dirty="0" smtClean="0"/>
              <a:t>	216 </a:t>
            </a:r>
            <a:r>
              <a:rPr lang="en-US" altLang="ko-KR" sz="2400" dirty="0"/>
              <a:t>53 9 </a:t>
            </a:r>
            <a:r>
              <a:rPr lang="en-US" altLang="ko-KR" sz="2400" dirty="0" smtClean="0"/>
              <a:t> 6  20 </a:t>
            </a:r>
            <a:r>
              <a:rPr lang="en-US" altLang="ko-KR" sz="2400" dirty="0"/>
              <a:t>985 123 621 952 1998</a:t>
            </a:r>
          </a:p>
          <a:p>
            <a:pPr>
              <a:buFont typeface="Wingdings"/>
              <a:buChar char="à"/>
            </a:pPr>
            <a:endParaRPr lang="en-US" altLang="ko-KR" sz="2400" dirty="0" smtClean="0"/>
          </a:p>
          <a:p>
            <a:pPr>
              <a:buFont typeface="Wingdings"/>
              <a:buChar char="à"/>
            </a:pPr>
            <a:r>
              <a:rPr lang="en-US" altLang="ko-KR" sz="2400" dirty="0" smtClean="0"/>
              <a:t>123%1013 </a:t>
            </a:r>
            <a:r>
              <a:rPr lang="en-US" altLang="ko-KR" sz="2400" dirty="0"/>
              <a:t>= </a:t>
            </a:r>
            <a:r>
              <a:rPr lang="en-US" altLang="ko-KR" sz="2400" dirty="0" smtClean="0"/>
              <a:t>123</a:t>
            </a:r>
            <a:endParaRPr lang="ko-KR" altLang="en-US" sz="2400" dirty="0"/>
          </a:p>
          <a:p>
            <a:pPr>
              <a:buFont typeface="Wingdings"/>
              <a:buChar char="à"/>
            </a:pP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197217" y="4698599"/>
            <a:ext cx="8692140" cy="4794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6844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74527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33863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000667" y="4702267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09530" y="4327760"/>
          <a:ext cx="8692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87309"/>
                <a:gridCol w="337037"/>
                <a:gridCol w="380139"/>
                <a:gridCol w="344207"/>
                <a:gridCol w="381934"/>
                <a:gridCol w="342412"/>
                <a:gridCol w="410623"/>
                <a:gridCol w="412365"/>
                <a:gridCol w="475129"/>
                <a:gridCol w="385482"/>
                <a:gridCol w="48943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216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621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952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985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</a:tr>
            </a:tbl>
          </a:graphicData>
        </a:graphic>
      </p:graphicFrame>
      <p:cxnSp>
        <p:nvCxnSpPr>
          <p:cNvPr id="31" name="직선 연결선 30"/>
          <p:cNvCxnSpPr/>
          <p:nvPr/>
        </p:nvCxnSpPr>
        <p:spPr>
          <a:xfrm>
            <a:off x="166897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377185" y="4698394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744738" y="4705730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076424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43977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802565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170118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55600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92315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263812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631365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016847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384400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742988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110541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85670" y="468942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953223" y="469676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55247" y="4712861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37" y="4736667"/>
            <a:ext cx="351158" cy="416936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184892" y="4707962"/>
            <a:ext cx="8713430" cy="8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5334783" y="4794905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1469573" y="2377333"/>
            <a:ext cx="398799" cy="4875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012067" y="2367036"/>
            <a:ext cx="373443" cy="4850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864571" y="479721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2385510" y="235529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715317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flipH="1">
            <a:off x="2758953" y="233985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980207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3155570" y="237733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2439191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687685" y="2368665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7656640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4313820" y="2356458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4617605" y="4804929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5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23557"/>
            <a:ext cx="8432157" cy="21494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더블 </a:t>
            </a:r>
            <a:r>
              <a:rPr lang="ko-KR" altLang="en-US" sz="2400" dirty="0" err="1" smtClean="0"/>
              <a:t>해싱</a:t>
            </a:r>
            <a:r>
              <a:rPr lang="en-US" altLang="ko-KR" sz="2400" dirty="0" smtClean="0"/>
              <a:t>(Double Hashing) </a:t>
            </a:r>
            <a:r>
              <a:rPr lang="ko-KR" altLang="en-US" sz="2400" dirty="0" smtClean="0"/>
              <a:t>사용</a:t>
            </a:r>
            <a:endParaRPr lang="en-US" altLang="ko-KR" sz="2400" dirty="0"/>
          </a:p>
          <a:p>
            <a:pPr fontAlgn="base"/>
            <a:r>
              <a:rPr lang="en-US" altLang="ko-KR" sz="2400" dirty="0" smtClean="0"/>
              <a:t>Ex</a:t>
            </a:r>
            <a:r>
              <a:rPr lang="en-US" altLang="ko-KR" sz="2400" dirty="0"/>
              <a:t>) 10 46</a:t>
            </a:r>
          </a:p>
          <a:p>
            <a:pPr marL="0" indent="0" fontAlgn="base">
              <a:buNone/>
            </a:pPr>
            <a:r>
              <a:rPr lang="en-US" altLang="ko-KR" sz="2400" dirty="0" smtClean="0"/>
              <a:t>	216 </a:t>
            </a:r>
            <a:r>
              <a:rPr lang="en-US" altLang="ko-KR" sz="2400" dirty="0"/>
              <a:t>53 9 </a:t>
            </a:r>
            <a:r>
              <a:rPr lang="en-US" altLang="ko-KR" sz="2400" dirty="0" smtClean="0"/>
              <a:t> 6  20 </a:t>
            </a:r>
            <a:r>
              <a:rPr lang="en-US" altLang="ko-KR" sz="2400" dirty="0"/>
              <a:t>985 123 621 952 1998</a:t>
            </a:r>
          </a:p>
          <a:p>
            <a:pPr>
              <a:buFont typeface="Wingdings"/>
              <a:buChar char="à"/>
            </a:pPr>
            <a:endParaRPr lang="en-US" altLang="ko-KR" sz="2400" dirty="0" smtClean="0"/>
          </a:p>
          <a:p>
            <a:pPr>
              <a:buFont typeface="Wingdings"/>
              <a:buChar char="à"/>
            </a:pPr>
            <a:r>
              <a:rPr lang="en-US" altLang="ko-KR" sz="2400" dirty="0" smtClean="0"/>
              <a:t>621%1013 </a:t>
            </a:r>
            <a:r>
              <a:rPr lang="en-US" altLang="ko-KR" sz="2400" dirty="0"/>
              <a:t>= </a:t>
            </a:r>
            <a:r>
              <a:rPr lang="en-US" altLang="ko-KR" sz="2400" dirty="0" smtClean="0"/>
              <a:t>621</a:t>
            </a:r>
            <a:endParaRPr lang="ko-KR" altLang="en-US" sz="2400" dirty="0"/>
          </a:p>
          <a:p>
            <a:pPr>
              <a:buFont typeface="Wingdings"/>
              <a:buChar char="à"/>
            </a:pP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197217" y="4698599"/>
            <a:ext cx="8692140" cy="4794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6844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74527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33863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000667" y="4702267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09530" y="4327760"/>
          <a:ext cx="8692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87309"/>
                <a:gridCol w="337037"/>
                <a:gridCol w="380139"/>
                <a:gridCol w="344207"/>
                <a:gridCol w="381934"/>
                <a:gridCol w="342412"/>
                <a:gridCol w="410623"/>
                <a:gridCol w="412365"/>
                <a:gridCol w="475129"/>
                <a:gridCol w="385482"/>
                <a:gridCol w="48943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216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621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952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985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</a:tr>
            </a:tbl>
          </a:graphicData>
        </a:graphic>
      </p:graphicFrame>
      <p:cxnSp>
        <p:nvCxnSpPr>
          <p:cNvPr id="31" name="직선 연결선 30"/>
          <p:cNvCxnSpPr/>
          <p:nvPr/>
        </p:nvCxnSpPr>
        <p:spPr>
          <a:xfrm>
            <a:off x="166897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377185" y="4698394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744738" y="4705730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076424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43977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802565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170118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55600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92315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263812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631365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016847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384400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742988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110541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85670" y="468942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953223" y="469676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55247" y="4712861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37" y="4736667"/>
            <a:ext cx="351158" cy="416936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184892" y="4707962"/>
            <a:ext cx="8713430" cy="8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5334783" y="4794905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1469573" y="2377333"/>
            <a:ext cx="398799" cy="4875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012067" y="2367036"/>
            <a:ext cx="373443" cy="4850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864571" y="479721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2385510" y="235529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715317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flipH="1">
            <a:off x="2758953" y="233985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980207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3155570" y="237733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2439191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687685" y="2368665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7656640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4313820" y="2356458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4617605" y="4804929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4876961" y="2356458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077324" y="4794905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23557"/>
            <a:ext cx="8432157" cy="21494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더블 </a:t>
            </a:r>
            <a:r>
              <a:rPr lang="ko-KR" altLang="en-US" sz="2400" dirty="0" err="1" smtClean="0"/>
              <a:t>해싱</a:t>
            </a:r>
            <a:r>
              <a:rPr lang="en-US" altLang="ko-KR" sz="2400" dirty="0" smtClean="0"/>
              <a:t>(Double Hashing) </a:t>
            </a:r>
            <a:r>
              <a:rPr lang="ko-KR" altLang="en-US" sz="2400" dirty="0" smtClean="0"/>
              <a:t>사용</a:t>
            </a:r>
            <a:endParaRPr lang="en-US" altLang="ko-KR" sz="2400" dirty="0"/>
          </a:p>
          <a:p>
            <a:pPr fontAlgn="base"/>
            <a:r>
              <a:rPr lang="en-US" altLang="ko-KR" sz="2400" dirty="0" smtClean="0"/>
              <a:t>Ex</a:t>
            </a:r>
            <a:r>
              <a:rPr lang="en-US" altLang="ko-KR" sz="2400" dirty="0"/>
              <a:t>) 10 46</a:t>
            </a:r>
          </a:p>
          <a:p>
            <a:pPr marL="0" indent="0" fontAlgn="base">
              <a:buNone/>
            </a:pPr>
            <a:r>
              <a:rPr lang="en-US" altLang="ko-KR" sz="2400" dirty="0" smtClean="0"/>
              <a:t>	216 </a:t>
            </a:r>
            <a:r>
              <a:rPr lang="en-US" altLang="ko-KR" sz="2400" dirty="0"/>
              <a:t>53 9 </a:t>
            </a:r>
            <a:r>
              <a:rPr lang="en-US" altLang="ko-KR" sz="2400" dirty="0" smtClean="0"/>
              <a:t> 6  20 </a:t>
            </a:r>
            <a:r>
              <a:rPr lang="en-US" altLang="ko-KR" sz="2400" dirty="0"/>
              <a:t>985 123 621 952 1998</a:t>
            </a:r>
          </a:p>
          <a:p>
            <a:pPr>
              <a:buFont typeface="Wingdings"/>
              <a:buChar char="à"/>
            </a:pPr>
            <a:endParaRPr lang="en-US" altLang="ko-KR" sz="2400" dirty="0" smtClean="0"/>
          </a:p>
          <a:p>
            <a:pPr>
              <a:buFont typeface="Wingdings"/>
              <a:buChar char="à"/>
            </a:pPr>
            <a:r>
              <a:rPr lang="en-US" altLang="ko-KR" sz="2400" dirty="0" smtClean="0"/>
              <a:t>952%1013 </a:t>
            </a:r>
            <a:r>
              <a:rPr lang="en-US" altLang="ko-KR" sz="2400" dirty="0"/>
              <a:t>= </a:t>
            </a:r>
            <a:r>
              <a:rPr lang="en-US" altLang="ko-KR" sz="2400" dirty="0" smtClean="0"/>
              <a:t>952</a:t>
            </a:r>
            <a:endParaRPr lang="ko-KR" altLang="en-US" sz="2400" dirty="0"/>
          </a:p>
          <a:p>
            <a:pPr>
              <a:buFont typeface="Wingdings"/>
              <a:buChar char="à"/>
            </a:pP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197217" y="4698599"/>
            <a:ext cx="8692140" cy="4794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6844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74527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33863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000667" y="4702267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09530" y="4327760"/>
          <a:ext cx="8692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87309"/>
                <a:gridCol w="337037"/>
                <a:gridCol w="380139"/>
                <a:gridCol w="344207"/>
                <a:gridCol w="381934"/>
                <a:gridCol w="342412"/>
                <a:gridCol w="410623"/>
                <a:gridCol w="412365"/>
                <a:gridCol w="475129"/>
                <a:gridCol w="385482"/>
                <a:gridCol w="48943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216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621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952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985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</a:tr>
            </a:tbl>
          </a:graphicData>
        </a:graphic>
      </p:graphicFrame>
      <p:cxnSp>
        <p:nvCxnSpPr>
          <p:cNvPr id="31" name="직선 연결선 30"/>
          <p:cNvCxnSpPr/>
          <p:nvPr/>
        </p:nvCxnSpPr>
        <p:spPr>
          <a:xfrm>
            <a:off x="166897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377185" y="4698394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744738" y="4705730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076424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43977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802565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170118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55600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92315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263812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631365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016847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384400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742988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110541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85670" y="468942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953223" y="469676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55247" y="4712861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37" y="4736667"/>
            <a:ext cx="351158" cy="416936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184892" y="4707962"/>
            <a:ext cx="8713430" cy="8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5334783" y="4794905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1469573" y="2377333"/>
            <a:ext cx="398799" cy="4875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012067" y="2367036"/>
            <a:ext cx="373443" cy="4850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864571" y="479721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2385510" y="235529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715317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flipH="1">
            <a:off x="2758953" y="233985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980207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3155570" y="237733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2439191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687685" y="2368665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7656640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4313820" y="2356458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4617605" y="4804929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4876961" y="2356458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077324" y="4794905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509459" y="235529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6804993" y="4804929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7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23557"/>
            <a:ext cx="8432157" cy="25810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더블 </a:t>
            </a:r>
            <a:r>
              <a:rPr lang="ko-KR" altLang="en-US" sz="2400" dirty="0" err="1" smtClean="0"/>
              <a:t>해싱</a:t>
            </a:r>
            <a:r>
              <a:rPr lang="en-US" altLang="ko-KR" sz="2400" dirty="0" smtClean="0"/>
              <a:t>(Double Hashing) </a:t>
            </a:r>
            <a:r>
              <a:rPr lang="ko-KR" altLang="en-US" sz="2400" dirty="0" smtClean="0"/>
              <a:t>사용</a:t>
            </a:r>
            <a:endParaRPr lang="en-US" altLang="ko-KR" sz="2400" dirty="0"/>
          </a:p>
          <a:p>
            <a:pPr fontAlgn="base"/>
            <a:r>
              <a:rPr lang="en-US" altLang="ko-KR" sz="2400" dirty="0" smtClean="0"/>
              <a:t>Ex</a:t>
            </a:r>
            <a:r>
              <a:rPr lang="en-US" altLang="ko-KR" sz="2400" dirty="0"/>
              <a:t>) 10 46</a:t>
            </a:r>
          </a:p>
          <a:p>
            <a:pPr marL="0" indent="0" fontAlgn="base">
              <a:buNone/>
            </a:pPr>
            <a:r>
              <a:rPr lang="en-US" altLang="ko-KR" sz="2400" dirty="0" smtClean="0"/>
              <a:t>	216 </a:t>
            </a:r>
            <a:r>
              <a:rPr lang="en-US" altLang="ko-KR" sz="2400" dirty="0"/>
              <a:t>53 9 </a:t>
            </a:r>
            <a:r>
              <a:rPr lang="en-US" altLang="ko-KR" sz="2400" dirty="0" smtClean="0"/>
              <a:t> 6  20 </a:t>
            </a:r>
            <a:r>
              <a:rPr lang="en-US" altLang="ko-KR" sz="2400" dirty="0"/>
              <a:t>985 123 621 952 1998</a:t>
            </a:r>
          </a:p>
          <a:p>
            <a:pPr>
              <a:buFont typeface="Wingdings"/>
              <a:buChar char="à"/>
            </a:pPr>
            <a:endParaRPr lang="en-US" altLang="ko-KR" sz="2400" dirty="0" smtClean="0"/>
          </a:p>
          <a:p>
            <a:pPr>
              <a:buFont typeface="Wingdings"/>
              <a:buChar char="à"/>
            </a:pPr>
            <a:r>
              <a:rPr lang="en-US" altLang="ko-KR" sz="2400" dirty="0" smtClean="0"/>
              <a:t>1998%1013 </a:t>
            </a:r>
            <a:r>
              <a:rPr lang="en-US" altLang="ko-KR" sz="2400" dirty="0"/>
              <a:t>= </a:t>
            </a:r>
            <a:r>
              <a:rPr lang="en-US" altLang="ko-KR" sz="2400" dirty="0" smtClean="0"/>
              <a:t>985  -&gt; </a:t>
            </a:r>
            <a:r>
              <a:rPr lang="ko-KR" altLang="en-US" sz="2400" dirty="0" smtClean="0">
                <a:solidFill>
                  <a:srgbClr val="FF0000"/>
                </a:solidFill>
              </a:rPr>
              <a:t>충돌 발생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sz="2400" dirty="0" smtClean="0"/>
              <a:t>37 –  (1998 % 37) = 37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197217" y="4698599"/>
            <a:ext cx="8692140" cy="4794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6844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74527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33863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000667" y="4702267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07885"/>
              </p:ext>
            </p:extLst>
          </p:nvPr>
        </p:nvGraphicFramePr>
        <p:xfrm>
          <a:off x="209530" y="4327760"/>
          <a:ext cx="8692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87309"/>
                <a:gridCol w="337037"/>
                <a:gridCol w="380139"/>
                <a:gridCol w="344207"/>
                <a:gridCol w="381934"/>
                <a:gridCol w="342412"/>
                <a:gridCol w="410623"/>
                <a:gridCol w="412365"/>
                <a:gridCol w="475129"/>
                <a:gridCol w="385482"/>
                <a:gridCol w="48943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216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621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952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985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</a:tr>
            </a:tbl>
          </a:graphicData>
        </a:graphic>
      </p:graphicFrame>
      <p:cxnSp>
        <p:nvCxnSpPr>
          <p:cNvPr id="31" name="직선 연결선 30"/>
          <p:cNvCxnSpPr/>
          <p:nvPr/>
        </p:nvCxnSpPr>
        <p:spPr>
          <a:xfrm>
            <a:off x="166897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377185" y="4698394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744738" y="4705730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076424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43977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802565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170118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55600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92315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263812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631365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016847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384400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742988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110541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85670" y="468942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953223" y="469676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55247" y="4712861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37" y="4736667"/>
            <a:ext cx="351158" cy="416936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184892" y="4707962"/>
            <a:ext cx="8713430" cy="8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5334783" y="4794905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1469573" y="2377333"/>
            <a:ext cx="398799" cy="4875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012067" y="2367036"/>
            <a:ext cx="373443" cy="4850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864571" y="479721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2385510" y="235529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715317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flipH="1">
            <a:off x="2758953" y="233985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980207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3155570" y="237733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2439191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687685" y="2368665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7656640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4313820" y="2356458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4617605" y="4804929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4876961" y="2356458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077324" y="4794905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509459" y="235529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6804993" y="4804929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 flipH="1">
            <a:off x="6141957" y="235529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7661800" y="5370959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24716" y="5791201"/>
            <a:ext cx="282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(985+37)%1013 = 9  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7787464" y="5126575"/>
            <a:ext cx="5161" cy="19538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1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23557"/>
            <a:ext cx="8432157" cy="25810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더블 </a:t>
            </a:r>
            <a:r>
              <a:rPr lang="ko-KR" altLang="en-US" sz="2400" dirty="0" err="1" smtClean="0"/>
              <a:t>해싱</a:t>
            </a:r>
            <a:r>
              <a:rPr lang="en-US" altLang="ko-KR" sz="2400" dirty="0" smtClean="0"/>
              <a:t>(Double Hashing) </a:t>
            </a:r>
            <a:r>
              <a:rPr lang="ko-KR" altLang="en-US" sz="2400" dirty="0" smtClean="0"/>
              <a:t>사용</a:t>
            </a:r>
            <a:endParaRPr lang="en-US" altLang="ko-KR" sz="2400" dirty="0"/>
          </a:p>
          <a:p>
            <a:pPr fontAlgn="base"/>
            <a:r>
              <a:rPr lang="en-US" altLang="ko-KR" sz="2400" dirty="0" smtClean="0"/>
              <a:t>Ex</a:t>
            </a:r>
            <a:r>
              <a:rPr lang="en-US" altLang="ko-KR" sz="2400" dirty="0"/>
              <a:t>) 10 46</a:t>
            </a:r>
          </a:p>
          <a:p>
            <a:pPr marL="0" indent="0" fontAlgn="base">
              <a:buNone/>
            </a:pPr>
            <a:r>
              <a:rPr lang="en-US" altLang="ko-KR" sz="2400" dirty="0" smtClean="0"/>
              <a:t>	216 </a:t>
            </a:r>
            <a:r>
              <a:rPr lang="en-US" altLang="ko-KR" sz="2400" dirty="0"/>
              <a:t>53 9 </a:t>
            </a:r>
            <a:r>
              <a:rPr lang="en-US" altLang="ko-KR" sz="2400" dirty="0" smtClean="0"/>
              <a:t> 6  20 </a:t>
            </a:r>
            <a:r>
              <a:rPr lang="en-US" altLang="ko-KR" sz="2400" dirty="0"/>
              <a:t>985 123 621 952 1998</a:t>
            </a:r>
          </a:p>
          <a:p>
            <a:pPr>
              <a:buFont typeface="Wingdings"/>
              <a:buChar char="à"/>
            </a:pPr>
            <a:endParaRPr lang="en-US" altLang="ko-KR" sz="2400" dirty="0" smtClean="0"/>
          </a:p>
          <a:p>
            <a:pPr>
              <a:buFont typeface="Wingdings"/>
              <a:buChar char="à"/>
            </a:pPr>
            <a:r>
              <a:rPr lang="en-US" altLang="ko-KR" sz="2400" dirty="0" smtClean="0"/>
              <a:t>1998%1013 </a:t>
            </a:r>
            <a:r>
              <a:rPr lang="en-US" altLang="ko-KR" sz="2400" dirty="0"/>
              <a:t>= </a:t>
            </a:r>
            <a:r>
              <a:rPr lang="en-US" altLang="ko-KR" sz="2400" dirty="0" smtClean="0"/>
              <a:t>985  -&gt; </a:t>
            </a:r>
            <a:r>
              <a:rPr lang="ko-KR" altLang="en-US" sz="2400" dirty="0" smtClean="0">
                <a:solidFill>
                  <a:srgbClr val="FF0000"/>
                </a:solidFill>
              </a:rPr>
              <a:t>충돌 발생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sz="2400" dirty="0" smtClean="0"/>
              <a:t>37 –  (1998 % 37) = 37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197217" y="4698599"/>
            <a:ext cx="8692140" cy="4794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6844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74527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33863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000667" y="4702267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09530" y="4327760"/>
          <a:ext cx="8692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87309"/>
                <a:gridCol w="337037"/>
                <a:gridCol w="380139"/>
                <a:gridCol w="344207"/>
                <a:gridCol w="381934"/>
                <a:gridCol w="342412"/>
                <a:gridCol w="410623"/>
                <a:gridCol w="412365"/>
                <a:gridCol w="475129"/>
                <a:gridCol w="385482"/>
                <a:gridCol w="48943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216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621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952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985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</a:tr>
            </a:tbl>
          </a:graphicData>
        </a:graphic>
      </p:graphicFrame>
      <p:cxnSp>
        <p:nvCxnSpPr>
          <p:cNvPr id="31" name="직선 연결선 30"/>
          <p:cNvCxnSpPr/>
          <p:nvPr/>
        </p:nvCxnSpPr>
        <p:spPr>
          <a:xfrm>
            <a:off x="166897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377185" y="4698394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744738" y="4705730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076424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43977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802565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170118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55600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92315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263812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631365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016847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384400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742988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110541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85670" y="468942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953223" y="469676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55247" y="4712861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37" y="4736667"/>
            <a:ext cx="351158" cy="416936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184892" y="4707962"/>
            <a:ext cx="8713430" cy="8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5334783" y="4794905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1469573" y="2377333"/>
            <a:ext cx="398799" cy="4875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012067" y="2367036"/>
            <a:ext cx="373443" cy="4850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864571" y="479721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2385510" y="235529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715317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flipH="1">
            <a:off x="2758953" y="233985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980207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3155570" y="237733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2439191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687685" y="2368665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7656640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4313820" y="2356458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4617605" y="4804929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4876961" y="2356458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077324" y="4794905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509459" y="235529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6804993" y="4804929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 flipH="1">
            <a:off x="6141957" y="235529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7656639" y="5284390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5754" y="5889813"/>
            <a:ext cx="4267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(985+37)%1013 = 9 -&gt; </a:t>
            </a:r>
            <a:r>
              <a:rPr lang="ko-KR" altLang="en-US" dirty="0" smtClean="0">
                <a:solidFill>
                  <a:srgbClr val="FF0000"/>
                </a:solidFill>
              </a:rPr>
              <a:t>충돌 </a:t>
            </a:r>
            <a:r>
              <a:rPr lang="ko-KR" altLang="en-US" dirty="0">
                <a:solidFill>
                  <a:srgbClr val="FF0000"/>
                </a:solidFill>
              </a:rPr>
              <a:t>발생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715317" y="5284390"/>
            <a:ext cx="247955" cy="2599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/>
          <p:nvPr/>
        </p:nvCxnSpPr>
        <p:spPr>
          <a:xfrm flipH="1" flipV="1">
            <a:off x="1839294" y="5044047"/>
            <a:ext cx="5161" cy="19538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5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23557"/>
            <a:ext cx="8432157" cy="25810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더블 </a:t>
            </a:r>
            <a:r>
              <a:rPr lang="ko-KR" altLang="en-US" sz="2400" dirty="0" err="1" smtClean="0"/>
              <a:t>해싱</a:t>
            </a:r>
            <a:r>
              <a:rPr lang="en-US" altLang="ko-KR" sz="2400" dirty="0" smtClean="0"/>
              <a:t>(Double Hashing) </a:t>
            </a:r>
            <a:r>
              <a:rPr lang="ko-KR" altLang="en-US" sz="2400" dirty="0" smtClean="0"/>
              <a:t>사용</a:t>
            </a:r>
            <a:endParaRPr lang="en-US" altLang="ko-KR" sz="2400" dirty="0"/>
          </a:p>
          <a:p>
            <a:pPr fontAlgn="base"/>
            <a:r>
              <a:rPr lang="en-US" altLang="ko-KR" sz="2400" dirty="0" smtClean="0"/>
              <a:t>Ex</a:t>
            </a:r>
            <a:r>
              <a:rPr lang="en-US" altLang="ko-KR" sz="2400" dirty="0"/>
              <a:t>) 10 46</a:t>
            </a:r>
          </a:p>
          <a:p>
            <a:pPr marL="0" indent="0" fontAlgn="base">
              <a:buNone/>
            </a:pPr>
            <a:r>
              <a:rPr lang="en-US" altLang="ko-KR" sz="2400" dirty="0" smtClean="0"/>
              <a:t>	216 </a:t>
            </a:r>
            <a:r>
              <a:rPr lang="en-US" altLang="ko-KR" sz="2400" dirty="0"/>
              <a:t>53 9 </a:t>
            </a:r>
            <a:r>
              <a:rPr lang="en-US" altLang="ko-KR" sz="2400" dirty="0" smtClean="0"/>
              <a:t> 6  20 </a:t>
            </a:r>
            <a:r>
              <a:rPr lang="en-US" altLang="ko-KR" sz="2400" dirty="0"/>
              <a:t>985 123 621 952 1998</a:t>
            </a:r>
          </a:p>
          <a:p>
            <a:pPr>
              <a:buFont typeface="Wingdings"/>
              <a:buChar char="à"/>
            </a:pPr>
            <a:endParaRPr lang="en-US" altLang="ko-KR" sz="2400" dirty="0" smtClean="0"/>
          </a:p>
          <a:p>
            <a:pPr>
              <a:buFont typeface="Wingdings"/>
              <a:buChar char="à"/>
            </a:pPr>
            <a:r>
              <a:rPr lang="en-US" altLang="ko-KR" sz="2400" dirty="0" smtClean="0"/>
              <a:t>1998%1013 </a:t>
            </a:r>
            <a:r>
              <a:rPr lang="en-US" altLang="ko-KR" sz="2400" dirty="0"/>
              <a:t>= </a:t>
            </a:r>
            <a:r>
              <a:rPr lang="en-US" altLang="ko-KR" sz="2400" dirty="0" smtClean="0"/>
              <a:t>985  -&gt; </a:t>
            </a:r>
            <a:r>
              <a:rPr lang="ko-KR" altLang="en-US" sz="2400" dirty="0" smtClean="0">
                <a:solidFill>
                  <a:srgbClr val="FF0000"/>
                </a:solidFill>
              </a:rPr>
              <a:t>충돌 발생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>
              <a:buFont typeface="Wingdings"/>
              <a:buChar char="à"/>
            </a:pPr>
            <a:r>
              <a:rPr lang="en-US" altLang="ko-KR" sz="2400" dirty="0" smtClean="0"/>
              <a:t>37 –  (1998 % 37) = 37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197217" y="4698599"/>
            <a:ext cx="8692140" cy="4794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6844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74527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33863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000667" y="4702267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09530" y="4327760"/>
          <a:ext cx="8692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87309"/>
                <a:gridCol w="337037"/>
                <a:gridCol w="380139"/>
                <a:gridCol w="344207"/>
                <a:gridCol w="381934"/>
                <a:gridCol w="342412"/>
                <a:gridCol w="410623"/>
                <a:gridCol w="412365"/>
                <a:gridCol w="475129"/>
                <a:gridCol w="385482"/>
                <a:gridCol w="48943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216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621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952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985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</a:tr>
            </a:tbl>
          </a:graphicData>
        </a:graphic>
      </p:graphicFrame>
      <p:cxnSp>
        <p:nvCxnSpPr>
          <p:cNvPr id="31" name="직선 연결선 30"/>
          <p:cNvCxnSpPr/>
          <p:nvPr/>
        </p:nvCxnSpPr>
        <p:spPr>
          <a:xfrm>
            <a:off x="166897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377185" y="4698394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744738" y="4705730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076424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43977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802565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170118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55600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92315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263812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631365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016847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384400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742988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110541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85670" y="468942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953223" y="469676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55247" y="4712861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37" y="4736667"/>
            <a:ext cx="351158" cy="416936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184892" y="4707962"/>
            <a:ext cx="8713430" cy="8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5334783" y="4794905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1469573" y="2377333"/>
            <a:ext cx="398799" cy="4875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012067" y="2367036"/>
            <a:ext cx="373443" cy="4850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864571" y="479721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2385510" y="235529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715317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flipH="1">
            <a:off x="2758953" y="233985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980207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3155570" y="237733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2439191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687685" y="2368665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7656640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4313820" y="2356458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4617605" y="4804929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4876961" y="2356458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077324" y="4794905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509459" y="235529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6804993" y="4804929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 flipH="1">
            <a:off x="6141957" y="235529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7656639" y="5284390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5754" y="5889813"/>
            <a:ext cx="426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(9+37)%1013 = 46 -&gt; </a:t>
            </a:r>
            <a:r>
              <a:rPr lang="en-US" altLang="ko-KR" dirty="0" smtClean="0">
                <a:solidFill>
                  <a:srgbClr val="FF0000"/>
                </a:solidFill>
              </a:rPr>
              <a:t>100</a:t>
            </a:r>
            <a:r>
              <a:rPr lang="ko-KR" altLang="en-US" dirty="0" smtClean="0">
                <a:solidFill>
                  <a:srgbClr val="FF0000"/>
                </a:solidFill>
              </a:rPr>
              <a:t>만원 발견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715317" y="5240971"/>
            <a:ext cx="247955" cy="2599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139938" y="5232514"/>
            <a:ext cx="247955" cy="2599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18443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주차 </a:t>
            </a:r>
            <a:r>
              <a:rPr lang="ko-KR" altLang="en-US" dirty="0"/>
              <a:t>문제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84632" y="1964855"/>
            <a:ext cx="8229600" cy="79074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/>
              <a:t>i</a:t>
            </a:r>
            <a:r>
              <a:rPr lang="en-US" altLang="ko-KR" sz="1600" dirty="0" err="1" smtClean="0"/>
              <a:t>nt</a:t>
            </a:r>
            <a:r>
              <a:rPr lang="en-US" altLang="ko-KR" sz="1600" dirty="0" smtClean="0"/>
              <a:t> hashFuct1(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value) return value%1013       // 1</a:t>
            </a:r>
            <a:r>
              <a:rPr lang="ko-KR" altLang="en-US" sz="1600" dirty="0" smtClean="0"/>
              <a:t>차 </a:t>
            </a:r>
            <a:r>
              <a:rPr lang="ko-KR" altLang="en-US" sz="1600" dirty="0" err="1" smtClean="0"/>
              <a:t>해싱</a:t>
            </a:r>
            <a:r>
              <a:rPr lang="ko-KR" altLang="en-US" sz="1600" dirty="0" smtClean="0"/>
              <a:t> 값 반환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hashFuct2(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value) return 37 – (value%37) // 2</a:t>
            </a:r>
            <a:r>
              <a:rPr lang="ko-KR" altLang="en-US" sz="1600" dirty="0" smtClean="0"/>
              <a:t>차 </a:t>
            </a:r>
            <a:r>
              <a:rPr lang="ko-KR" altLang="en-US" sz="1600" dirty="0" err="1" smtClean="0"/>
              <a:t>해싱</a:t>
            </a:r>
            <a:r>
              <a:rPr lang="ko-KR" altLang="en-US" sz="1600" dirty="0" smtClean="0"/>
              <a:t> 값 반환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hash1 //1</a:t>
            </a:r>
            <a:r>
              <a:rPr lang="ko-KR" altLang="en-US" sz="1600" dirty="0" smtClean="0"/>
              <a:t>차 해시함수 값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i</a:t>
            </a:r>
            <a:r>
              <a:rPr lang="en-US" altLang="ko-KR" sz="1600" dirty="0" err="1" smtClean="0"/>
              <a:t>nt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hash2 // 2</a:t>
            </a:r>
            <a:r>
              <a:rPr lang="ko-KR" altLang="en-US" sz="1600" dirty="0" smtClean="0"/>
              <a:t>차 해시함수 </a:t>
            </a:r>
            <a:r>
              <a:rPr lang="ko-KR" altLang="en-US" sz="1600" dirty="0" smtClean="0"/>
              <a:t>값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curIdx</a:t>
            </a:r>
            <a:r>
              <a:rPr lang="en-US" altLang="ko-KR" sz="1600" dirty="0" smtClean="0"/>
              <a:t> // </a:t>
            </a:r>
            <a:r>
              <a:rPr lang="ko-KR" altLang="en-US" sz="1600" dirty="0" err="1" smtClean="0"/>
              <a:t>탐색하게되는</a:t>
            </a:r>
            <a:r>
              <a:rPr lang="ko-KR" altLang="en-US" sz="1600" dirty="0" smtClean="0"/>
              <a:t> 서랍의 인덱스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err="1"/>
              <a:t>i</a:t>
            </a:r>
            <a:r>
              <a:rPr lang="en-US" altLang="ko-KR" sz="1600" dirty="0" err="1" smtClean="0"/>
              <a:t>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redCnt</a:t>
            </a:r>
            <a:r>
              <a:rPr lang="en-US" altLang="ko-KR" sz="1600" dirty="0" smtClean="0"/>
              <a:t> // </a:t>
            </a:r>
            <a:r>
              <a:rPr lang="ko-KR" altLang="en-US" sz="1600" dirty="0" smtClean="0"/>
              <a:t>빨강 스티커 사용 횟수 </a:t>
            </a:r>
            <a:r>
              <a:rPr lang="en-US" altLang="ko-KR" sz="1600" dirty="0" smtClean="0"/>
              <a:t>(==2</a:t>
            </a:r>
            <a:r>
              <a:rPr lang="ko-KR" altLang="en-US" sz="1600" dirty="0" smtClean="0"/>
              <a:t>차 해시함수를 사용한 횟수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err="1"/>
              <a:t>i</a:t>
            </a:r>
            <a:r>
              <a:rPr lang="en-US" altLang="ko-KR" sz="1600" dirty="0" err="1" smtClean="0"/>
              <a:t>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numArray</a:t>
            </a:r>
            <a:r>
              <a:rPr lang="en-US" altLang="ko-KR" sz="1600" dirty="0" smtClean="0"/>
              <a:t>[1001]                                        // </a:t>
            </a:r>
            <a:r>
              <a:rPr lang="ko-KR" altLang="en-US" sz="1600" dirty="0" smtClean="0"/>
              <a:t>친구들의 번호를 저장할 배열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Color </a:t>
            </a:r>
            <a:r>
              <a:rPr lang="en-US" altLang="ko-KR" sz="1600" dirty="0" err="1" smtClean="0"/>
              <a:t>colorArray</a:t>
            </a:r>
            <a:r>
              <a:rPr lang="en-US" altLang="ko-KR" sz="1600" dirty="0" smtClean="0"/>
              <a:t>[1013]		          // </a:t>
            </a:r>
            <a:r>
              <a:rPr lang="ko-KR" altLang="en-US" sz="1600" dirty="0" smtClean="0"/>
              <a:t>해당 서랍의 색깔을 저장할 배열</a:t>
            </a:r>
            <a:endParaRPr lang="en-US" altLang="ko-KR" sz="1600" dirty="0"/>
          </a:p>
          <a:p>
            <a:pPr marL="400050" lvl="1" indent="0">
              <a:buNone/>
            </a:pPr>
            <a:r>
              <a:rPr lang="en-US" altLang="ko-KR" sz="1200" dirty="0" smtClean="0"/>
              <a:t>				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7913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355" y="228600"/>
            <a:ext cx="8229600" cy="1143000"/>
          </a:xfrm>
        </p:spPr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 </a:t>
            </a:r>
            <a:r>
              <a:rPr lang="ko-KR" altLang="en-US" dirty="0"/>
              <a:t>주차 문제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9548" y="38138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3005" y="1276165"/>
                <a:ext cx="8237989" cy="5914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강인하는 자신을 포함해서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 smtClean="0"/>
                  <a:t>명의 </a:t>
                </a:r>
                <a:r>
                  <a:rPr lang="ko-KR" altLang="en-US" dirty="0"/>
                  <a:t>친구들과 함께 자신의 집에서 이벤트를 열었다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명의 친구들은 강인하의 집에 들어갈 때 상자에서 범위가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부터 </a:t>
                </a:r>
                <a:r>
                  <a:rPr lang="en-US" altLang="ko-KR" dirty="0"/>
                  <a:t>4,999</a:t>
                </a:r>
                <a:r>
                  <a:rPr lang="ko-KR" altLang="en-US" dirty="0"/>
                  <a:t>까지의 정수 중 한 개의 정수가 적힌 번호표를 임의로 한 장씩 받는다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/>
                  <a:t>강인하의 집에는 </a:t>
                </a:r>
                <a:r>
                  <a:rPr lang="en-US" altLang="ko-KR" dirty="0"/>
                  <a:t>1,013</a:t>
                </a:r>
                <a:r>
                  <a:rPr lang="ko-KR" altLang="en-US" dirty="0"/>
                  <a:t>개의 서랍으로 이루어진 서랍장이 있고 각 서랍의 번호는 왼쪽에서부터 차례로 </a:t>
                </a:r>
                <a:r>
                  <a:rPr lang="en-US" altLang="ko-KR" dirty="0"/>
                  <a:t>0~1,012</a:t>
                </a:r>
                <a:r>
                  <a:rPr lang="ko-KR" altLang="en-US" dirty="0"/>
                  <a:t>번까지이다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/>
                  <a:t>모든 사람들은 선착순으로 한 줄로 서서 차례로 서랍을 </a:t>
                </a:r>
                <a:r>
                  <a:rPr lang="ko-KR" altLang="en-US" dirty="0" smtClean="0"/>
                  <a:t>정확히 열어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볼 수 있고</a:t>
                </a:r>
                <a:r>
                  <a:rPr lang="en-US" altLang="ko-KR" dirty="0" smtClean="0"/>
                  <a:t>, </a:t>
                </a:r>
              </a:p>
              <a:p>
                <a:r>
                  <a:rPr lang="ko-KR" altLang="en-US" dirty="0"/>
                  <a:t>사람들이 열어 볼 서랍을 결정하기 위해 이전 사람들이 열어 본 서랍 바깥쪽에는 어떤 규칙에 따라 두 </a:t>
                </a:r>
                <a:r>
                  <a:rPr lang="ko-KR" altLang="en-US" dirty="0" smtClean="0"/>
                  <a:t>종류의 스티커를 붙여 표시한다</a:t>
                </a:r>
                <a:r>
                  <a:rPr lang="en-US" altLang="ko-KR" dirty="0" smtClean="0"/>
                  <a:t>. </a:t>
                </a:r>
                <a:r>
                  <a:rPr lang="ko-KR" altLang="en-US" dirty="0"/>
                  <a:t>선착순 줄에서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 smtClean="0"/>
                  <a:t>≤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≤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/>
                  <a:t>번째 사람은 다음 작업을 수행한다</a:t>
                </a:r>
                <a:r>
                  <a:rPr lang="en-US" altLang="ko-KR" dirty="0"/>
                  <a:t>. </a:t>
                </a:r>
                <a:endParaRPr lang="en-US" altLang="ko-KR" dirty="0" smtClean="0"/>
              </a:p>
              <a:p>
                <a:r>
                  <a:rPr lang="ko-KR" altLang="en-US" dirty="0"/>
                  <a:t>상자에서 받은 번호표의 번호를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라 </a:t>
                </a:r>
                <a:r>
                  <a:rPr lang="ko-KR" altLang="en-US" dirty="0"/>
                  <a:t>하자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	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% 1,013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=37−(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% 37)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번 서랍에 스티커가 하나도 붙어 있지 않으면 해당 서랍에 노란 스티커를 붙이고 서랍을 열어 본다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서랍이 비어 있으면 다음 사람에게 차례를 넘긴다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서랍에 </a:t>
                </a:r>
                <a:r>
                  <a:rPr lang="en-US" altLang="ko-KR" dirty="0"/>
                  <a:t>100</a:t>
                </a:r>
                <a:r>
                  <a:rPr lang="ko-KR" altLang="en-US" dirty="0"/>
                  <a:t>만원이 들어 </a:t>
                </a:r>
                <a:r>
                  <a:rPr lang="ko-KR" altLang="en-US" dirty="0" smtClean="0"/>
                  <a:t>있으면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dirty="0" smtClean="0"/>
                  <a:t>째 사람이 이기고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이벤트가 종료된다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05" y="1276165"/>
                <a:ext cx="8237989" cy="5914504"/>
              </a:xfrm>
              <a:prstGeom prst="rect">
                <a:avLst/>
              </a:prstGeom>
              <a:blipFill rotWithShape="0">
                <a:blip r:embed="rId2"/>
                <a:stretch>
                  <a:fillRect l="-592" t="-515" r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2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418443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주차 </a:t>
            </a:r>
            <a:r>
              <a:rPr lang="ko-KR" altLang="en-US" dirty="0"/>
              <a:t>문제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68091" y="1410894"/>
            <a:ext cx="8229600" cy="54471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Read T // </a:t>
            </a:r>
            <a:r>
              <a:rPr lang="ko-KR" altLang="en-US" sz="1600" dirty="0" smtClean="0"/>
              <a:t>테스트케이스의 수</a:t>
            </a: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While T--//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 smtClean="0"/>
              <a:t>Initialize </a:t>
            </a:r>
            <a:r>
              <a:rPr lang="ko-KR" altLang="en-US" sz="1600" dirty="0" smtClean="0"/>
              <a:t>서랍들의 색깔 </a:t>
            </a:r>
            <a:r>
              <a:rPr lang="en-US" altLang="ko-KR" sz="1600" dirty="0" smtClean="0"/>
              <a:t> NULL			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 smtClean="0"/>
              <a:t>Read n, </a:t>
            </a:r>
            <a:r>
              <a:rPr lang="en-US" altLang="ko-KR" sz="1600" dirty="0" err="1" smtClean="0"/>
              <a:t>idx</a:t>
            </a:r>
            <a:r>
              <a:rPr lang="en-US" altLang="ko-KR" sz="1600" dirty="0" smtClean="0"/>
              <a:t> //    n=</a:t>
            </a:r>
            <a:r>
              <a:rPr lang="ko-KR" altLang="en-US" sz="1600" dirty="0" smtClean="0"/>
              <a:t>친구들의 수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idx</a:t>
            </a:r>
            <a:r>
              <a:rPr lang="en-US" altLang="ko-KR" sz="1600" dirty="0" smtClean="0"/>
              <a:t>=100</a:t>
            </a:r>
            <a:r>
              <a:rPr lang="ko-KR" altLang="en-US" sz="1600" dirty="0" smtClean="0"/>
              <a:t>만원이 들어있는 서랍의 번호</a:t>
            </a:r>
            <a:endParaRPr lang="en-US" altLang="ko-KR" sz="16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 smtClean="0"/>
              <a:t>for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← 1 to n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smtClean="0"/>
              <a:t>Read </a:t>
            </a:r>
            <a:r>
              <a:rPr lang="en-US" altLang="ko-KR" sz="1200" dirty="0" err="1" smtClean="0"/>
              <a:t>i</a:t>
            </a:r>
            <a:r>
              <a:rPr lang="ko-KR" altLang="en-US" sz="1200" dirty="0" smtClean="0"/>
              <a:t>번째 친구의 번호표 </a:t>
            </a:r>
            <a:endParaRPr lang="en-US" altLang="ko-KR" sz="12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err="1" smtClean="0"/>
              <a:t>numArray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← </a:t>
            </a:r>
            <a:r>
              <a:rPr lang="en-US" altLang="ko-KR" sz="1200" dirty="0" err="1" smtClean="0"/>
              <a:t>i</a:t>
            </a:r>
            <a:r>
              <a:rPr lang="ko-KR" altLang="en-US" sz="1200" dirty="0" smtClean="0"/>
              <a:t>번째 친구의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번호표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← 1 to n</a:t>
            </a:r>
            <a:endParaRPr lang="en-US" altLang="ko-KR" sz="16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smtClean="0"/>
              <a:t>Hash1= hashFuct1(</a:t>
            </a:r>
            <a:r>
              <a:rPr lang="en-US" altLang="ko-KR" sz="1200" dirty="0" err="1" smtClean="0"/>
              <a:t>numArray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err="1" smtClean="0"/>
              <a:t>curIdx</a:t>
            </a:r>
            <a:r>
              <a:rPr lang="en-US" altLang="ko-KR" sz="1200" dirty="0" smtClean="0"/>
              <a:t>=Hash1</a:t>
            </a:r>
            <a:endParaRPr lang="en-US" altLang="ko-KR" sz="12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smtClean="0"/>
              <a:t>Hash2= hashFuct2(</a:t>
            </a:r>
            <a:r>
              <a:rPr lang="en-US" altLang="ko-KR" sz="1200" dirty="0" err="1" smtClean="0"/>
              <a:t>numArray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smtClean="0"/>
              <a:t>While(true)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200" dirty="0" smtClean="0"/>
              <a:t>If  </a:t>
            </a:r>
            <a:r>
              <a:rPr lang="en-US" altLang="ko-KR" sz="1200" dirty="0" err="1" smtClean="0"/>
              <a:t>colorArray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에 스티커가 하나라도 붙어있는 경우</a:t>
            </a:r>
            <a:endParaRPr lang="en-US" altLang="ko-KR" sz="1200" dirty="0" smtClean="0"/>
          </a:p>
          <a:p>
            <a:pPr marL="2171700" lvl="4" indent="-457200">
              <a:buFont typeface="+mj-lt"/>
              <a:buAutoNum type="arabicPeriod"/>
            </a:pPr>
            <a:r>
              <a:rPr lang="en-US" altLang="ko-KR" sz="1200" dirty="0" err="1" smtClean="0"/>
              <a:t>curIdx</a:t>
            </a:r>
            <a:r>
              <a:rPr lang="en-US" altLang="ko-KR" sz="1200" dirty="0" smtClean="0"/>
              <a:t>=(curIdx+Hash2</a:t>
            </a:r>
            <a:r>
              <a:rPr lang="en-US" altLang="ko-KR" sz="1200" dirty="0" smtClean="0"/>
              <a:t>)%1013</a:t>
            </a:r>
          </a:p>
          <a:p>
            <a:pPr marL="2171700" lvl="4" indent="-457200">
              <a:buFont typeface="+mj-lt"/>
              <a:buAutoNum type="arabicPeriod"/>
            </a:pPr>
            <a:r>
              <a:rPr lang="en-US" altLang="ko-KR" sz="1200" dirty="0" err="1" smtClean="0"/>
              <a:t>redCnt</a:t>
            </a:r>
            <a:r>
              <a:rPr lang="en-US" altLang="ko-KR" sz="1200" dirty="0" smtClean="0"/>
              <a:t>++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200" dirty="0"/>
              <a:t>e</a:t>
            </a:r>
            <a:r>
              <a:rPr lang="en-US" altLang="ko-KR" sz="1200" dirty="0" smtClean="0"/>
              <a:t>lse break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err="1" smtClean="0"/>
              <a:t>colorArray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curIdx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노랑 </a:t>
            </a:r>
            <a:r>
              <a:rPr lang="en-US" altLang="ko-KR" sz="1200" dirty="0" smtClean="0"/>
              <a:t>or </a:t>
            </a:r>
            <a:r>
              <a:rPr lang="ko-KR" altLang="en-US" sz="1200" dirty="0" smtClean="0"/>
              <a:t>빨강 스티커 부착</a:t>
            </a:r>
            <a:endParaRPr lang="en-US" altLang="ko-KR" sz="12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smtClean="0"/>
              <a:t>If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curIdx</a:t>
            </a:r>
            <a:r>
              <a:rPr lang="en-US" altLang="ko-KR" sz="1200" dirty="0" smtClean="0"/>
              <a:t>==</a:t>
            </a:r>
            <a:r>
              <a:rPr lang="en-US" altLang="ko-KR" sz="1200" dirty="0" err="1" smtClean="0"/>
              <a:t>idx</a:t>
            </a:r>
            <a:r>
              <a:rPr lang="en-US" altLang="ko-KR" sz="1200" dirty="0" smtClean="0"/>
              <a:t> 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200" dirty="0" smtClean="0"/>
              <a:t>(100-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redCnt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만원 출력</a:t>
            </a:r>
            <a:endParaRPr lang="en-US" altLang="ko-KR" sz="1200" dirty="0" smtClean="0"/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200" dirty="0" smtClean="0"/>
              <a:t>Break;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smtClean="0"/>
              <a:t>If 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==n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200" dirty="0" smtClean="0"/>
              <a:t>N </a:t>
            </a:r>
            <a:r>
              <a:rPr lang="ko-KR" altLang="en-US" sz="1200" dirty="0" smtClean="0"/>
              <a:t>출력</a:t>
            </a:r>
            <a:endParaRPr lang="en-US" altLang="ko-KR" sz="1200" dirty="0"/>
          </a:p>
          <a:p>
            <a:pPr marL="857250" lvl="1" indent="-457200">
              <a:buFont typeface="+mj-lt"/>
              <a:buAutoNum type="arabicPeriod"/>
            </a:pP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2108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145" y="339297"/>
            <a:ext cx="8229600" cy="1143000"/>
          </a:xfrm>
        </p:spPr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주차 </a:t>
            </a:r>
            <a:r>
              <a:rPr lang="ko-KR" altLang="en-US" dirty="0"/>
              <a:t>문제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970" y="910797"/>
            <a:ext cx="2944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E8C2E"/>
              </a:buClr>
              <a:buSzPct val="85000"/>
              <a:buFont typeface="Wingdings" pitchFamily="2" charset="2"/>
              <a:buChar char="¢"/>
            </a:pPr>
            <a:r>
              <a:rPr lang="en-US" altLang="ko-KR" sz="3200" dirty="0">
                <a:solidFill>
                  <a:prstClr val="black"/>
                </a:solidFill>
              </a:rPr>
              <a:t>Running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777916" y="6150295"/>
                <a:ext cx="1303153" cy="36933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916" y="6150295"/>
                <a:ext cx="130315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442796" y="2062020"/>
                <a:ext cx="68845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96" y="2062020"/>
                <a:ext cx="688450" cy="3485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/>
          <p:cNvCxnSpPr/>
          <p:nvPr/>
        </p:nvCxnSpPr>
        <p:spPr>
          <a:xfrm>
            <a:off x="3908433" y="2254734"/>
            <a:ext cx="4127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38748" y="1056403"/>
            <a:ext cx="3693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문제에서 서랍의 크기는 </a:t>
            </a:r>
            <a:r>
              <a:rPr lang="en-US" altLang="ko-KR" dirty="0" smtClean="0"/>
              <a:t>1013</a:t>
            </a:r>
            <a:r>
              <a:rPr lang="ko-KR" altLang="en-US" dirty="0" smtClean="0"/>
              <a:t>으로 주어졌지만 서랍의 크기를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이라고 </a:t>
            </a:r>
            <a:r>
              <a:rPr lang="ko-KR" altLang="en-US" dirty="0"/>
              <a:t>하</a:t>
            </a:r>
            <a:r>
              <a:rPr lang="ko-KR" altLang="en-US" dirty="0" smtClean="0"/>
              <a:t>자</a:t>
            </a:r>
            <a:r>
              <a:rPr lang="en-US" altLang="ko-KR" dirty="0" smtClean="0"/>
              <a:t>. </a:t>
            </a:r>
            <a:r>
              <a:rPr lang="en-US" altLang="ko-KR" b="1" dirty="0" smtClean="0">
                <a:solidFill>
                  <a:srgbClr val="FF0000"/>
                </a:solidFill>
              </a:rPr>
              <a:t>(M &gt; N)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881060" y="3350506"/>
                <a:ext cx="68845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060" y="3350506"/>
                <a:ext cx="688450" cy="3485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121684" y="2355080"/>
                <a:ext cx="68845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684" y="2355080"/>
                <a:ext cx="688450" cy="3485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/>
          <p:cNvCxnSpPr/>
          <p:nvPr/>
        </p:nvCxnSpPr>
        <p:spPr>
          <a:xfrm>
            <a:off x="7587321" y="2547794"/>
            <a:ext cx="4127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233142" y="2901567"/>
                <a:ext cx="68845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142" y="2901567"/>
                <a:ext cx="688450" cy="3485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/>
          <p:nvPr/>
        </p:nvCxnSpPr>
        <p:spPr>
          <a:xfrm>
            <a:off x="4678320" y="3075865"/>
            <a:ext cx="4127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84882" y="3353956"/>
            <a:ext cx="3172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최악의 경우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Hash2</a:t>
            </a:r>
            <a:r>
              <a:rPr lang="ko-KR" altLang="en-US" dirty="0" smtClean="0"/>
              <a:t> 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8808" y="6150295"/>
            <a:ext cx="113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Total:</a:t>
            </a:r>
            <a:endParaRPr lang="ko-KR" altLang="en-US" sz="2400" dirty="0"/>
          </a:p>
        </p:txBody>
      </p:sp>
      <p:sp>
        <p:nvSpPr>
          <p:cNvPr id="12" name="오른쪽 중괄호 11"/>
          <p:cNvSpPr/>
          <p:nvPr/>
        </p:nvSpPr>
        <p:spPr>
          <a:xfrm>
            <a:off x="3792071" y="3674005"/>
            <a:ext cx="1703294" cy="3067454"/>
          </a:xfrm>
          <a:prstGeom prst="rightBrace">
            <a:avLst>
              <a:gd name="adj1" fmla="val 8333"/>
              <a:gd name="adj2" fmla="val 716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77366" y="5615670"/>
                <a:ext cx="808683" cy="33855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</m:oMath>
                </a14:m>
                <a:r>
                  <a:rPr lang="en-US" altLang="ko-KR" sz="1600" b="0" i="0" dirty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b="0" i="0" dirty="0" smtClean="0">
                    <a:solidFill>
                      <a:schemeClr val="tx1"/>
                    </a:solidFill>
                    <a:latin typeface="+mj-lt"/>
                  </a:rPr>
                  <a:t>)</a:t>
                </a:r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66" y="5615670"/>
                <a:ext cx="808683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131246" y="5000368"/>
            <a:ext cx="380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1+2+          +N = N(N+1)/2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5921592" y="5222789"/>
            <a:ext cx="52685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8701732" y="3642200"/>
            <a:ext cx="397018" cy="362781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6820931" y="3847454"/>
            <a:ext cx="276178" cy="12270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/>
          <p:cNvSpPr txBox="1">
            <a:spLocks/>
          </p:cNvSpPr>
          <p:nvPr/>
        </p:nvSpPr>
        <p:spPr>
          <a:xfrm>
            <a:off x="206366" y="1495572"/>
            <a:ext cx="7915317" cy="54471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Read T // </a:t>
            </a:r>
            <a:r>
              <a:rPr lang="ko-KR" altLang="en-US" sz="1600" dirty="0" smtClean="0"/>
              <a:t>테스트케이스의 수</a:t>
            </a: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While T--//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 smtClean="0"/>
              <a:t>Initialize </a:t>
            </a:r>
            <a:r>
              <a:rPr lang="ko-KR" altLang="en-US" sz="1600" dirty="0" smtClean="0"/>
              <a:t>서랍들의 색깔 </a:t>
            </a:r>
            <a:r>
              <a:rPr lang="en-US" altLang="ko-KR" sz="1600" dirty="0" smtClean="0"/>
              <a:t> NULL			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 smtClean="0"/>
              <a:t>Read n, </a:t>
            </a:r>
            <a:r>
              <a:rPr lang="en-US" altLang="ko-KR" sz="1600" dirty="0" err="1" smtClean="0"/>
              <a:t>idx</a:t>
            </a:r>
            <a:r>
              <a:rPr lang="en-US" altLang="ko-KR" sz="1600" dirty="0" smtClean="0"/>
              <a:t> //    n=</a:t>
            </a:r>
            <a:r>
              <a:rPr lang="ko-KR" altLang="en-US" sz="1600" dirty="0" smtClean="0"/>
              <a:t>친구들의 수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idx</a:t>
            </a:r>
            <a:r>
              <a:rPr lang="en-US" altLang="ko-KR" sz="1600" dirty="0" smtClean="0"/>
              <a:t>=100</a:t>
            </a:r>
            <a:r>
              <a:rPr lang="ko-KR" altLang="en-US" sz="1600" dirty="0" smtClean="0"/>
              <a:t>만원이 들어있는 서랍의 번호</a:t>
            </a:r>
            <a:endParaRPr lang="en-US" altLang="ko-KR" sz="16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 smtClean="0"/>
              <a:t>for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← 1 to n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smtClean="0"/>
              <a:t>Read </a:t>
            </a:r>
            <a:r>
              <a:rPr lang="en-US" altLang="ko-KR" sz="1200" dirty="0" err="1" smtClean="0"/>
              <a:t>i</a:t>
            </a:r>
            <a:r>
              <a:rPr lang="ko-KR" altLang="en-US" sz="1200" dirty="0" smtClean="0"/>
              <a:t>번째 친구의 번호표 </a:t>
            </a:r>
            <a:endParaRPr lang="en-US" altLang="ko-KR" sz="12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err="1" smtClean="0"/>
              <a:t>numArray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← </a:t>
            </a:r>
            <a:r>
              <a:rPr lang="en-US" altLang="ko-KR" sz="1200" dirty="0" err="1" smtClean="0"/>
              <a:t>i</a:t>
            </a:r>
            <a:r>
              <a:rPr lang="ko-KR" altLang="en-US" sz="1200" dirty="0" smtClean="0"/>
              <a:t>번째 친구의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번호표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← 1 to n</a:t>
            </a:r>
            <a:endParaRPr lang="en-US" altLang="ko-KR" sz="16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smtClean="0"/>
              <a:t>Hash1= hashFuct1(</a:t>
            </a:r>
            <a:r>
              <a:rPr lang="en-US" altLang="ko-KR" sz="1200" dirty="0" err="1" smtClean="0"/>
              <a:t>numArray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err="1" smtClean="0"/>
              <a:t>curIdx</a:t>
            </a:r>
            <a:r>
              <a:rPr lang="en-US" altLang="ko-KR" sz="1200" dirty="0" smtClean="0"/>
              <a:t>=Hash1</a:t>
            </a:r>
            <a:endParaRPr lang="en-US" altLang="ko-KR" sz="12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smtClean="0"/>
              <a:t>Hash2= hashFuct2(</a:t>
            </a:r>
            <a:r>
              <a:rPr lang="en-US" altLang="ko-KR" sz="1200" dirty="0" err="1" smtClean="0"/>
              <a:t>numArray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smtClean="0"/>
              <a:t>While(true)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200" dirty="0" smtClean="0"/>
              <a:t>If  </a:t>
            </a:r>
            <a:r>
              <a:rPr lang="en-US" altLang="ko-KR" sz="1200" dirty="0" err="1" smtClean="0"/>
              <a:t>colorArray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에 스티커가 하나라도 붙어있는 경우</a:t>
            </a:r>
            <a:endParaRPr lang="en-US" altLang="ko-KR" sz="1200" dirty="0" smtClean="0"/>
          </a:p>
          <a:p>
            <a:pPr marL="2171700" lvl="4" indent="-457200">
              <a:buFont typeface="+mj-lt"/>
              <a:buAutoNum type="arabicPeriod"/>
            </a:pPr>
            <a:r>
              <a:rPr lang="en-US" altLang="ko-KR" sz="1200" dirty="0" err="1" smtClean="0"/>
              <a:t>curIdx</a:t>
            </a:r>
            <a:r>
              <a:rPr lang="en-US" altLang="ko-KR" sz="1200" dirty="0" smtClean="0"/>
              <a:t>=(curIdx+Hash2</a:t>
            </a:r>
            <a:r>
              <a:rPr lang="en-US" altLang="ko-KR" sz="1200" dirty="0" smtClean="0"/>
              <a:t>)%1013</a:t>
            </a:r>
          </a:p>
          <a:p>
            <a:pPr marL="2171700" lvl="4" indent="-457200">
              <a:buFont typeface="+mj-lt"/>
              <a:buAutoNum type="arabicPeriod"/>
            </a:pPr>
            <a:r>
              <a:rPr lang="en-US" altLang="ko-KR" sz="1200" dirty="0" err="1" smtClean="0"/>
              <a:t>redCnt</a:t>
            </a:r>
            <a:r>
              <a:rPr lang="en-US" altLang="ko-KR" sz="1200" dirty="0" smtClean="0"/>
              <a:t>++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200" dirty="0"/>
              <a:t>e</a:t>
            </a:r>
            <a:r>
              <a:rPr lang="en-US" altLang="ko-KR" sz="1200" dirty="0" smtClean="0"/>
              <a:t>lse break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err="1" smtClean="0"/>
              <a:t>colorArray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curIdx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노랑 </a:t>
            </a:r>
            <a:r>
              <a:rPr lang="en-US" altLang="ko-KR" sz="1200" dirty="0" smtClean="0"/>
              <a:t>or </a:t>
            </a:r>
            <a:r>
              <a:rPr lang="ko-KR" altLang="en-US" sz="1200" dirty="0" smtClean="0"/>
              <a:t>빨강 스티커 부착</a:t>
            </a:r>
            <a:endParaRPr lang="en-US" altLang="ko-KR" sz="12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smtClean="0"/>
              <a:t>If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curIdx</a:t>
            </a:r>
            <a:r>
              <a:rPr lang="en-US" altLang="ko-KR" sz="1200" dirty="0" smtClean="0"/>
              <a:t>==</a:t>
            </a:r>
            <a:r>
              <a:rPr lang="en-US" altLang="ko-KR" sz="1200" dirty="0" err="1" smtClean="0"/>
              <a:t>idx</a:t>
            </a:r>
            <a:r>
              <a:rPr lang="en-US" altLang="ko-KR" sz="1200" dirty="0" smtClean="0"/>
              <a:t> 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200" dirty="0" smtClean="0"/>
              <a:t>(100-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redCnt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만원 출력</a:t>
            </a:r>
            <a:endParaRPr lang="en-US" altLang="ko-KR" sz="8800" dirty="0" smtClean="0"/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200" dirty="0" smtClean="0"/>
              <a:t>Break;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smtClean="0"/>
              <a:t>If 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==n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200" dirty="0" smtClean="0"/>
              <a:t>N </a:t>
            </a:r>
            <a:r>
              <a:rPr lang="ko-KR" altLang="en-US" sz="1200" dirty="0" smtClean="0"/>
              <a:t>출력</a:t>
            </a:r>
            <a:endParaRPr lang="en-US" altLang="ko-KR" sz="1200" dirty="0"/>
          </a:p>
          <a:p>
            <a:pPr marL="857250" lvl="1" indent="-457200">
              <a:buFont typeface="+mj-lt"/>
              <a:buAutoNum type="arabicPeriod"/>
            </a:pPr>
            <a:endParaRPr lang="en-US" altLang="ko-KR" sz="2200" dirty="0" smtClean="0"/>
          </a:p>
        </p:txBody>
      </p:sp>
      <p:cxnSp>
        <p:nvCxnSpPr>
          <p:cNvPr id="13" name="구부러진 연결선 12"/>
          <p:cNvCxnSpPr/>
          <p:nvPr/>
        </p:nvCxnSpPr>
        <p:spPr>
          <a:xfrm flipV="1">
            <a:off x="4547286" y="3556391"/>
            <a:ext cx="2273645" cy="13698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7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628" y="285679"/>
            <a:ext cx="8229600" cy="1143000"/>
          </a:xfrm>
        </p:spPr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주차 </a:t>
            </a:r>
            <a:r>
              <a:rPr lang="ko-KR" altLang="en-US" dirty="0"/>
              <a:t>문제 </a:t>
            </a:r>
            <a:r>
              <a:rPr lang="en-US" altLang="ko-KR" smtClean="0"/>
              <a:t>A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8280" y="866346"/>
            <a:ext cx="1608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E8C2E"/>
              </a:buClr>
              <a:buSzPct val="85000"/>
              <a:buFont typeface="Wingdings" pitchFamily="2" charset="2"/>
              <a:buChar char="¢"/>
            </a:pPr>
            <a:r>
              <a:rPr lang="en-US" altLang="ko-KR" sz="3200" dirty="0" smtClean="0">
                <a:solidFill>
                  <a:prstClr val="black"/>
                </a:solidFill>
              </a:rPr>
              <a:t>Space</a:t>
            </a:r>
            <a:endParaRPr lang="en-US" altLang="ko-KR" sz="32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38342" y="5954268"/>
                <a:ext cx="1190379" cy="46166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342" y="5954268"/>
                <a:ext cx="1190379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 flipV="1">
            <a:off x="4442910" y="3167791"/>
            <a:ext cx="1141583" cy="138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14141" y="3007308"/>
                <a:ext cx="68845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141" y="3007308"/>
                <a:ext cx="688450" cy="3485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/>
          <p:nvPr/>
        </p:nvCxnSpPr>
        <p:spPr>
          <a:xfrm flipV="1">
            <a:off x="5906414" y="4584748"/>
            <a:ext cx="1141583" cy="138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277645" y="4424265"/>
                <a:ext cx="68845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45" y="4424265"/>
                <a:ext cx="688450" cy="3485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933153" y="5949405"/>
            <a:ext cx="113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Total: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6845082" y="511998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(M &gt; N)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68091" y="1410894"/>
            <a:ext cx="7482394" cy="54471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Read T // </a:t>
            </a:r>
            <a:r>
              <a:rPr lang="ko-KR" altLang="en-US" sz="1600" dirty="0" smtClean="0"/>
              <a:t>테스트케이스의 수</a:t>
            </a: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While T--//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 smtClean="0"/>
              <a:t>Initialize </a:t>
            </a:r>
            <a:r>
              <a:rPr lang="ko-KR" altLang="en-US" sz="1600" dirty="0" smtClean="0"/>
              <a:t>서랍들의 색깔 </a:t>
            </a:r>
            <a:r>
              <a:rPr lang="en-US" altLang="ko-KR" sz="1600" dirty="0" smtClean="0"/>
              <a:t> NULL			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 smtClean="0"/>
              <a:t>Read n, </a:t>
            </a:r>
            <a:r>
              <a:rPr lang="en-US" altLang="ko-KR" sz="1600" dirty="0" err="1" smtClean="0"/>
              <a:t>idx</a:t>
            </a:r>
            <a:r>
              <a:rPr lang="en-US" altLang="ko-KR" sz="1600" dirty="0" smtClean="0"/>
              <a:t> //    n=</a:t>
            </a:r>
            <a:r>
              <a:rPr lang="ko-KR" altLang="en-US" sz="1600" dirty="0" smtClean="0"/>
              <a:t>친구들의 수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idx</a:t>
            </a:r>
            <a:r>
              <a:rPr lang="en-US" altLang="ko-KR" sz="1600" dirty="0" smtClean="0"/>
              <a:t>=100</a:t>
            </a:r>
            <a:r>
              <a:rPr lang="ko-KR" altLang="en-US" sz="1600" dirty="0" smtClean="0"/>
              <a:t>만원이 들어있는 서랍의 번호</a:t>
            </a:r>
            <a:endParaRPr lang="en-US" altLang="ko-KR" sz="16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 smtClean="0"/>
              <a:t>for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← 1 to n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smtClean="0"/>
              <a:t>Read </a:t>
            </a:r>
            <a:r>
              <a:rPr lang="en-US" altLang="ko-KR" sz="1200" dirty="0" err="1" smtClean="0"/>
              <a:t>i</a:t>
            </a:r>
            <a:r>
              <a:rPr lang="ko-KR" altLang="en-US" sz="1200" dirty="0" smtClean="0"/>
              <a:t>번째 친구의 번호표 </a:t>
            </a:r>
            <a:endParaRPr lang="en-US" altLang="ko-KR" sz="12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err="1" smtClean="0"/>
              <a:t>numArray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← </a:t>
            </a:r>
            <a:r>
              <a:rPr lang="en-US" altLang="ko-KR" sz="1200" dirty="0" err="1" smtClean="0"/>
              <a:t>i</a:t>
            </a:r>
            <a:r>
              <a:rPr lang="ko-KR" altLang="en-US" sz="1200" dirty="0" smtClean="0"/>
              <a:t>번째 친구의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번호표</a:t>
            </a:r>
            <a:endParaRPr lang="en-US" altLang="ko-KR" sz="1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← 1 to n</a:t>
            </a:r>
            <a:endParaRPr lang="en-US" altLang="ko-KR" sz="16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smtClean="0"/>
              <a:t>Hash1= hashFuct1(</a:t>
            </a:r>
            <a:r>
              <a:rPr lang="en-US" altLang="ko-KR" sz="1200" dirty="0" err="1" smtClean="0"/>
              <a:t>numArray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err="1" smtClean="0"/>
              <a:t>curIdx</a:t>
            </a:r>
            <a:r>
              <a:rPr lang="en-US" altLang="ko-KR" sz="1200" dirty="0" smtClean="0"/>
              <a:t>=Hash1</a:t>
            </a:r>
            <a:endParaRPr lang="en-US" altLang="ko-KR" sz="12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smtClean="0"/>
              <a:t>Hash2= hashFuct2(</a:t>
            </a:r>
            <a:r>
              <a:rPr lang="en-US" altLang="ko-KR" sz="1200" dirty="0" err="1" smtClean="0"/>
              <a:t>numArray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smtClean="0"/>
              <a:t>While(true)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200" dirty="0" smtClean="0"/>
              <a:t>If  </a:t>
            </a:r>
            <a:r>
              <a:rPr lang="en-US" altLang="ko-KR" sz="1200" dirty="0" err="1" smtClean="0"/>
              <a:t>colorArray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에 스티커가 하나라도 붙어있는 경우</a:t>
            </a:r>
            <a:endParaRPr lang="en-US" altLang="ko-KR" sz="1200" dirty="0" smtClean="0"/>
          </a:p>
          <a:p>
            <a:pPr marL="2171700" lvl="4" indent="-457200">
              <a:buFont typeface="+mj-lt"/>
              <a:buAutoNum type="arabicPeriod"/>
            </a:pPr>
            <a:r>
              <a:rPr lang="en-US" altLang="ko-KR" sz="1200" dirty="0" err="1" smtClean="0"/>
              <a:t>curIdx</a:t>
            </a:r>
            <a:r>
              <a:rPr lang="en-US" altLang="ko-KR" sz="1200" dirty="0" smtClean="0"/>
              <a:t>=(curIdx+Hash2</a:t>
            </a:r>
            <a:r>
              <a:rPr lang="en-US" altLang="ko-KR" sz="1200" dirty="0" smtClean="0"/>
              <a:t>)%1013</a:t>
            </a:r>
          </a:p>
          <a:p>
            <a:pPr marL="2171700" lvl="4" indent="-457200">
              <a:buFont typeface="+mj-lt"/>
              <a:buAutoNum type="arabicPeriod"/>
            </a:pPr>
            <a:r>
              <a:rPr lang="en-US" altLang="ko-KR" sz="1200" dirty="0" err="1" smtClean="0"/>
              <a:t>redCnt</a:t>
            </a:r>
            <a:r>
              <a:rPr lang="en-US" altLang="ko-KR" sz="1200" dirty="0" smtClean="0"/>
              <a:t>++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200" dirty="0"/>
              <a:t>e</a:t>
            </a:r>
            <a:r>
              <a:rPr lang="en-US" altLang="ko-KR" sz="1200" dirty="0" smtClean="0"/>
              <a:t>lse break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err="1" smtClean="0"/>
              <a:t>colorArray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curIdx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노랑 </a:t>
            </a:r>
            <a:r>
              <a:rPr lang="en-US" altLang="ko-KR" sz="1200" dirty="0" smtClean="0"/>
              <a:t>or </a:t>
            </a:r>
            <a:r>
              <a:rPr lang="ko-KR" altLang="en-US" sz="1200" dirty="0" smtClean="0"/>
              <a:t>빨강 스티커 부착</a:t>
            </a:r>
            <a:endParaRPr lang="en-US" altLang="ko-KR" sz="12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smtClean="0"/>
              <a:t>If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curIdx</a:t>
            </a:r>
            <a:r>
              <a:rPr lang="en-US" altLang="ko-KR" sz="1200" dirty="0" smtClean="0"/>
              <a:t>==</a:t>
            </a:r>
            <a:r>
              <a:rPr lang="en-US" altLang="ko-KR" sz="1200" dirty="0" err="1" smtClean="0"/>
              <a:t>idx</a:t>
            </a:r>
            <a:r>
              <a:rPr lang="en-US" altLang="ko-KR" sz="1200" dirty="0" smtClean="0"/>
              <a:t> 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200" dirty="0" smtClean="0"/>
              <a:t>(100-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redCnt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만원 출력</a:t>
            </a:r>
            <a:endParaRPr lang="en-US" altLang="ko-KR" sz="1200" dirty="0" smtClean="0"/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200" dirty="0" smtClean="0"/>
              <a:t>Break;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200" dirty="0" smtClean="0"/>
              <a:t>If 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==n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200" dirty="0" smtClean="0"/>
              <a:t>N </a:t>
            </a:r>
            <a:r>
              <a:rPr lang="ko-KR" altLang="en-US" sz="1200" dirty="0" smtClean="0"/>
              <a:t>출력</a:t>
            </a:r>
            <a:endParaRPr lang="en-US" altLang="ko-KR" sz="1200" dirty="0"/>
          </a:p>
          <a:p>
            <a:pPr marL="857250" lvl="1" indent="-457200">
              <a:buFont typeface="+mj-lt"/>
              <a:buAutoNum type="arabicPeriod"/>
            </a:pP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19985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355" y="228600"/>
            <a:ext cx="8229600" cy="1143000"/>
          </a:xfrm>
        </p:spPr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 </a:t>
            </a:r>
            <a:r>
              <a:rPr lang="ko-KR" altLang="en-US" dirty="0"/>
              <a:t>주차 문제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9548" y="38138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3005" y="1276165"/>
                <a:ext cx="8237989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번 서랍에 스티커가 하나라도 붙어 있다면 해당 서랍에 노란 스티커를 붙이고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) mod 1,013</a:t>
                </a:r>
                <a:r>
                  <a:rPr lang="ko-KR" altLang="en-US" dirty="0" smtClean="0"/>
                  <a:t>번 </a:t>
                </a:r>
                <a:r>
                  <a:rPr lang="ko-KR" altLang="en-US" dirty="0"/>
                  <a:t>서랍을 확인한다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 서랍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번 </a:t>
                </a:r>
                <a:r>
                  <a:rPr lang="ko-KR" altLang="en-US" dirty="0"/>
                  <a:t>다음부터 탐색하게 되는 서랍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 스티커가 하나라도 붙어 있다면 빨간 스티커를 붙이고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스티커가 붙어 있지 않은 서랍을 찾을 때까지 계속해서 해당 서랍 번호에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</a:t>
                </a:r>
                <a:r>
                  <a:rPr lang="ko-KR" altLang="en-US" dirty="0"/>
                  <a:t>더한</a:t>
                </a:r>
                <a:r>
                  <a:rPr lang="en-US" altLang="ko-KR" dirty="0"/>
                  <a:t>(</a:t>
                </a:r>
                <a:r>
                  <a:rPr lang="en-US" altLang="ko-KR" dirty="0" smtClean="0"/>
                  <a:t>mod 1,013) </a:t>
                </a:r>
                <a:r>
                  <a:rPr lang="ko-KR" altLang="en-US" dirty="0"/>
                  <a:t>서랍을 확인한다</a:t>
                </a:r>
                <a:r>
                  <a:rPr lang="en-US" altLang="ko-KR" dirty="0"/>
                  <a:t>. 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스티커가 </a:t>
                </a:r>
                <a:r>
                  <a:rPr lang="ko-KR" altLang="en-US" dirty="0"/>
                  <a:t>붙어 있지 않은 서랍을 찾게 되면 빨간 스티커를 붙이고 서랍을 열어 본 후 비어 있으면 다음 사람에게 차례를 넘긴다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서랍에 </a:t>
                </a:r>
                <a:r>
                  <a:rPr lang="en-US" altLang="ko-KR" dirty="0"/>
                  <a:t>100</a:t>
                </a:r>
                <a:r>
                  <a:rPr lang="ko-KR" altLang="en-US" dirty="0"/>
                  <a:t>만원이 들어 있으면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/>
                    </m:sSub>
                  </m:oMath>
                </a14:m>
                <a:r>
                  <a:rPr lang="ko-KR" altLang="en-US" dirty="0" smtClean="0"/>
                  <a:t>번째 </a:t>
                </a:r>
                <a:r>
                  <a:rPr lang="ko-KR" altLang="en-US" dirty="0"/>
                  <a:t>사람이 이기고 이벤트는 종료된다</a:t>
                </a:r>
                <a:r>
                  <a:rPr lang="en-US" altLang="ko-KR" dirty="0"/>
                  <a:t>. 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100</a:t>
                </a:r>
                <a:r>
                  <a:rPr lang="ko-KR" altLang="en-US" dirty="0"/>
                  <a:t>만원을 차지한 친구가 이벤트가 끝난 후 술을 사기로 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그런데 게임에서 노란 스티커는 공짜지만 빨간 스티커는 한 장 붙일 때마다 만원을 내야 하므로 자신의 빨간 스티커 구매 비용을 감안해서 얼마를 벌었는지 알고 싶다</a:t>
                </a:r>
                <a:r>
                  <a:rPr lang="en-US" altLang="ko-KR" dirty="0"/>
                  <a:t>. 100</a:t>
                </a:r>
                <a:r>
                  <a:rPr lang="ko-KR" altLang="en-US" dirty="0"/>
                  <a:t>만원이 든 서랍을 연 친구가 번 돈을 계산하는 프로그램을 구현하시오</a:t>
                </a:r>
                <a:r>
                  <a:rPr lang="en-US" altLang="ko-KR" dirty="0"/>
                  <a:t>. 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만약 </a:t>
                </a:r>
                <a:r>
                  <a:rPr lang="en-US" altLang="ko-KR" dirty="0"/>
                  <a:t>5</a:t>
                </a:r>
                <a:r>
                  <a:rPr lang="ko-KR" altLang="en-US" dirty="0"/>
                  <a:t>만원을 벌었다면 </a:t>
                </a:r>
                <a:r>
                  <a:rPr lang="en-US" altLang="ko-KR" dirty="0"/>
                  <a:t>50000</a:t>
                </a:r>
                <a:r>
                  <a:rPr lang="ko-KR" altLang="en-US" dirty="0"/>
                  <a:t>으로</a:t>
                </a:r>
                <a:r>
                  <a:rPr lang="en-US" altLang="ko-KR" dirty="0"/>
                  <a:t>, 5</a:t>
                </a:r>
                <a:r>
                  <a:rPr lang="ko-KR" altLang="en-US" dirty="0"/>
                  <a:t>만원을 손해 봤다면 </a:t>
                </a:r>
                <a:r>
                  <a:rPr lang="en-US" altLang="ko-KR" dirty="0"/>
                  <a:t>–50000</a:t>
                </a:r>
                <a:r>
                  <a:rPr lang="ko-KR" altLang="en-US" dirty="0"/>
                  <a:t>으로 표시한다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아무도 </a:t>
                </a:r>
                <a:r>
                  <a:rPr lang="en-US" altLang="ko-KR" dirty="0"/>
                  <a:t>100</a:t>
                </a:r>
                <a:r>
                  <a:rPr lang="ko-KR" altLang="en-US" dirty="0"/>
                  <a:t>만원을 가져가지 못하는 경우에는 알파벳 문자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을 출력한다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05" y="1276165"/>
                <a:ext cx="8237989" cy="5078313"/>
              </a:xfrm>
              <a:prstGeom prst="rect">
                <a:avLst/>
              </a:prstGeom>
              <a:blipFill rotWithShape="0">
                <a:blip r:embed="rId2"/>
                <a:stretch>
                  <a:fillRect l="-592" t="-600" r="-1553" b="-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4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주차 </a:t>
            </a:r>
            <a:r>
              <a:rPr lang="ko-KR" altLang="en-US" dirty="0"/>
              <a:t>문제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7675" y="1857375"/>
                <a:ext cx="6326349" cy="3557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/>
                  <a:t>입력 형식</a:t>
                </a:r>
              </a:p>
              <a:p>
                <a:endParaRPr lang="ko-KR" altLang="en-US" sz="1400" dirty="0"/>
              </a:p>
              <a:p>
                <a:pPr fontAlgn="base"/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1. </a:t>
                </a:r>
                <a:r>
                  <a:rPr lang="ko-KR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첫 번째 줄에는 테스트케이스의 수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가 주어진다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 (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</a:t>
                </a:r>
                <a:endParaRPr lang="ko-KR" altLang="ko-KR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fontAlgn="base"/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2. 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두 번째 줄에는 강인하를 포함한 친구들의 수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1,000</m:t>
                        </m:r>
                      </m:e>
                      <m:sup/>
                    </m:sSup>
                  </m:oMath>
                </a14:m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</a:t>
                </a:r>
              </a:p>
              <a:p>
                <a:pPr fontAlgn="base"/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과 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100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만원이 들어있는 서랍의 위치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𝑖</m:t>
                    </m:r>
                  </m:oMath>
                </a14:m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1,012</m:t>
                    </m:r>
                  </m:oMath>
                </a14:m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가 주어진다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  <a:endParaRPr lang="ko-KR" altLang="ko-KR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fontAlgn="base"/>
                <a:endParaRPr lang="en-US" altLang="ko-KR" sz="140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fontAlgn="base"/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3. 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세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번째 줄에는 선착순으로 줄 서있는 친구들이 받은 번호표의 </a:t>
                </a:r>
                <a:endParaRPr lang="en-US" altLang="ko-KR" sz="140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fontAlgn="base"/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번호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𝑘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4,999</m:t>
                    </m:r>
                  </m:oMath>
                </a14:m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 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가 순서대로 주어진다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  <a:endParaRPr lang="en-US" altLang="ko-KR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endParaRPr lang="en-US" altLang="ko-KR" sz="1400" b="1" dirty="0"/>
              </a:p>
              <a:p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ko-KR" altLang="en-US" sz="1400" b="1" dirty="0"/>
                  <a:t>출력 형식</a:t>
                </a:r>
              </a:p>
              <a:p>
                <a:endParaRPr lang="ko-KR" altLang="en-US" sz="1400" dirty="0"/>
              </a:p>
              <a:p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각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줄에는 테스트케이스 별로 최종적으로 승리한 사람이 </a:t>
                </a:r>
                <a:endParaRPr lang="en-US" altLang="ko-KR" sz="140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총 얼마를 벌었거나 손해를 보았는지 돈의 액수를 출력한다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 </a:t>
                </a:r>
              </a:p>
              <a:p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만약 아무도 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100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만원을 얻지 못하였다면 알파벳 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N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을 출력한다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  <a:endParaRPr lang="ko-KR" altLang="en-US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1857375"/>
                <a:ext cx="6326349" cy="3557833"/>
              </a:xfrm>
              <a:prstGeom prst="rect">
                <a:avLst/>
              </a:prstGeom>
              <a:blipFill rotWithShape="0">
                <a:blip r:embed="rId2"/>
                <a:stretch>
                  <a:fillRect l="-289" t="-343" b="-8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941984" y="1956816"/>
            <a:ext cx="3136301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</a:t>
            </a:r>
            <a:r>
              <a:rPr lang="ko-KR" altLang="en-US" sz="1400" dirty="0" smtClean="0"/>
              <a:t>예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 fontAlgn="base"/>
            <a:r>
              <a:rPr lang="en-US" altLang="ko-KR" sz="1400" dirty="0"/>
              <a:t>3</a:t>
            </a:r>
          </a:p>
          <a:p>
            <a:pPr fontAlgn="base"/>
            <a:r>
              <a:rPr lang="en-US" altLang="ko-KR" sz="1400" dirty="0"/>
              <a:t>10 3</a:t>
            </a:r>
          </a:p>
          <a:p>
            <a:pPr fontAlgn="base"/>
            <a:r>
              <a:rPr lang="en-US" altLang="ko-KR" sz="1400" dirty="0" smtClean="0"/>
              <a:t>1 2 3 4 5 6 7 8 9 10</a:t>
            </a:r>
            <a:endParaRPr lang="en-US" altLang="ko-KR" sz="1400" dirty="0"/>
          </a:p>
          <a:p>
            <a:pPr fontAlgn="base"/>
            <a:r>
              <a:rPr lang="en-US" altLang="ko-KR" sz="1400" dirty="0" smtClean="0"/>
              <a:t>10 46</a:t>
            </a:r>
            <a:endParaRPr lang="en-US" altLang="ko-KR" sz="1400" dirty="0"/>
          </a:p>
          <a:p>
            <a:pPr fontAlgn="base"/>
            <a:r>
              <a:rPr lang="en-US" altLang="ko-KR" sz="1400" dirty="0" smtClean="0"/>
              <a:t>216 53 9 6 20 985 123 621 952 1998</a:t>
            </a:r>
            <a:endParaRPr lang="en-US" altLang="ko-KR" sz="1400" dirty="0"/>
          </a:p>
          <a:p>
            <a:pPr fontAlgn="base"/>
            <a:r>
              <a:rPr lang="en-US" altLang="ko-KR" sz="1400" dirty="0" smtClean="0"/>
              <a:t>10 45</a:t>
            </a:r>
            <a:endParaRPr lang="en-US" altLang="ko-KR" sz="1400" dirty="0"/>
          </a:p>
          <a:p>
            <a:pPr fontAlgn="base"/>
            <a:r>
              <a:rPr lang="en-US" altLang="ko-KR" sz="1400" dirty="0" smtClean="0"/>
              <a:t>216 53 9 6 20 985 123 621 952 1998</a:t>
            </a:r>
            <a:endParaRPr lang="en-US" altLang="ko-KR" sz="1400" dirty="0"/>
          </a:p>
          <a:p>
            <a:r>
              <a:rPr lang="en-US" altLang="ko-KR" sz="1400" dirty="0" smtClean="0"/>
              <a:t>(</a:t>
            </a:r>
            <a:r>
              <a:rPr lang="en-US" altLang="ko-KR" sz="1400" dirty="0"/>
              <a:t>empty line)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 smtClean="0"/>
              <a:t>1000000</a:t>
            </a:r>
          </a:p>
          <a:p>
            <a:pPr fontAlgn="base"/>
            <a:r>
              <a:rPr lang="en-US" altLang="ko-KR" sz="1400" dirty="0" smtClean="0"/>
              <a:t>980000</a:t>
            </a:r>
          </a:p>
          <a:p>
            <a:pPr fontAlgn="base"/>
            <a:r>
              <a:rPr lang="en-US" altLang="ko-KR" sz="1400" dirty="0"/>
              <a:t>N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(empty line)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주차 </a:t>
            </a:r>
            <a:r>
              <a:rPr lang="ko-KR" altLang="en-US" dirty="0"/>
              <a:t>문제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7675" y="1857375"/>
                <a:ext cx="6326349" cy="3557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/>
                  <a:t>입력 형식</a:t>
                </a:r>
              </a:p>
              <a:p>
                <a:endParaRPr lang="ko-KR" altLang="en-US" sz="1400" dirty="0"/>
              </a:p>
              <a:p>
                <a:pPr fontAlgn="base"/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1. </a:t>
                </a:r>
                <a:r>
                  <a:rPr lang="ko-KR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첫 번째 줄에는 테스트케이스의 수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가 주어진다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 (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</a:t>
                </a:r>
                <a:endParaRPr lang="ko-KR" altLang="ko-KR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fontAlgn="base"/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2. 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두 번째 줄에는 강인하를 포함한 친구들의 수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1,000</m:t>
                        </m:r>
                      </m:e>
                      <m:sup/>
                    </m:sSup>
                  </m:oMath>
                </a14:m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</a:t>
                </a:r>
              </a:p>
              <a:p>
                <a:pPr fontAlgn="base"/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과 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100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만원이 들어있는 서랍의 위치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𝑖</m:t>
                    </m:r>
                  </m:oMath>
                </a14:m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1,012</m:t>
                    </m:r>
                  </m:oMath>
                </a14:m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가 주어진다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  <a:endParaRPr lang="ko-KR" altLang="ko-KR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fontAlgn="base"/>
                <a:endParaRPr lang="en-US" altLang="ko-KR" sz="140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fontAlgn="base"/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3. 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세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번째 줄에는 선착순으로 줄 서있는 친구들이 받은 번호표의 </a:t>
                </a:r>
                <a:endParaRPr lang="en-US" altLang="ko-KR" sz="140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fontAlgn="base"/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번호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𝑘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4,999</m:t>
                    </m:r>
                  </m:oMath>
                </a14:m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 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가 순서대로 주어진다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  <a:endParaRPr lang="en-US" altLang="ko-KR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endParaRPr lang="en-US" altLang="ko-KR" sz="1400" b="1" dirty="0"/>
              </a:p>
              <a:p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ko-KR" altLang="en-US" sz="1400" b="1" dirty="0"/>
                  <a:t>출력 형식</a:t>
                </a:r>
              </a:p>
              <a:p>
                <a:endParaRPr lang="ko-KR" altLang="en-US" sz="1400" dirty="0"/>
              </a:p>
              <a:p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각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줄에는 테스트케이스 별로 최종적으로 승리한 사람이 </a:t>
                </a:r>
                <a:endParaRPr lang="en-US" altLang="ko-KR" sz="140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총 얼마를 벌었거나 손해를 보았는지 돈의 액수를 출력한다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 </a:t>
                </a:r>
              </a:p>
              <a:p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만약 아무도 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100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만원을 얻지 못하였다면 알파벳 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N</a:t>
                </a:r>
                <a:r>
                  <a:rPr lang="ko-KR" altLang="en-US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을 출력한다</a:t>
                </a:r>
                <a:r>
                  <a:rPr lang="en-US" altLang="ko-KR" sz="1400" dirty="0" smtClean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  <a:endParaRPr lang="ko-KR" altLang="en-US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1857375"/>
                <a:ext cx="6326349" cy="3557833"/>
              </a:xfrm>
              <a:prstGeom prst="rect">
                <a:avLst/>
              </a:prstGeom>
              <a:blipFill rotWithShape="0">
                <a:blip r:embed="rId2"/>
                <a:stretch>
                  <a:fillRect l="-289" t="-343" b="-8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941984" y="1956816"/>
            <a:ext cx="3136301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</a:t>
            </a:r>
            <a:r>
              <a:rPr lang="ko-KR" altLang="en-US" sz="1400" dirty="0" smtClean="0"/>
              <a:t>예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 fontAlgn="base"/>
            <a:r>
              <a:rPr lang="en-US" altLang="ko-KR" sz="1400" dirty="0"/>
              <a:t>3</a:t>
            </a:r>
          </a:p>
          <a:p>
            <a:pPr fontAlgn="base"/>
            <a:r>
              <a:rPr lang="en-US" altLang="ko-KR" sz="1400" dirty="0"/>
              <a:t>10 3</a:t>
            </a:r>
          </a:p>
          <a:p>
            <a:pPr fontAlgn="base"/>
            <a:r>
              <a:rPr lang="en-US" altLang="ko-KR" sz="1400" dirty="0" smtClean="0"/>
              <a:t>1 2 3 4 5 6 7 8 9 10</a:t>
            </a:r>
            <a:endParaRPr lang="en-US" altLang="ko-KR" sz="1400" dirty="0"/>
          </a:p>
          <a:p>
            <a:pPr fontAlgn="base"/>
            <a:r>
              <a:rPr lang="en-US" altLang="ko-KR" sz="1400" dirty="0" smtClean="0"/>
              <a:t>10 46</a:t>
            </a:r>
            <a:endParaRPr lang="en-US" altLang="ko-KR" sz="1400" dirty="0"/>
          </a:p>
          <a:p>
            <a:pPr fontAlgn="base"/>
            <a:r>
              <a:rPr lang="en-US" altLang="ko-KR" sz="1400" dirty="0" smtClean="0"/>
              <a:t>216 53 9 6 20 985 123 621 952 1998</a:t>
            </a:r>
            <a:endParaRPr lang="en-US" altLang="ko-KR" sz="1400" dirty="0"/>
          </a:p>
          <a:p>
            <a:pPr fontAlgn="base"/>
            <a:r>
              <a:rPr lang="en-US" altLang="ko-KR" sz="1400" dirty="0" smtClean="0"/>
              <a:t>10 45</a:t>
            </a:r>
            <a:endParaRPr lang="en-US" altLang="ko-KR" sz="1400" dirty="0"/>
          </a:p>
          <a:p>
            <a:pPr fontAlgn="base"/>
            <a:r>
              <a:rPr lang="en-US" altLang="ko-KR" sz="1400" dirty="0" smtClean="0"/>
              <a:t>216 53 9 6 20 985 123 621 952 1998</a:t>
            </a:r>
            <a:endParaRPr lang="en-US" altLang="ko-KR" sz="1400" dirty="0"/>
          </a:p>
          <a:p>
            <a:r>
              <a:rPr lang="en-US" altLang="ko-KR" sz="1400" dirty="0" smtClean="0"/>
              <a:t>(</a:t>
            </a:r>
            <a:r>
              <a:rPr lang="en-US" altLang="ko-KR" sz="1400" dirty="0"/>
              <a:t>empty line)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 smtClean="0"/>
              <a:t>1000000</a:t>
            </a:r>
          </a:p>
          <a:p>
            <a:pPr fontAlgn="base"/>
            <a:r>
              <a:rPr lang="en-US" altLang="ko-KR" sz="1400" dirty="0" smtClean="0"/>
              <a:t>980000</a:t>
            </a:r>
          </a:p>
          <a:p>
            <a:pPr fontAlgn="base"/>
            <a:r>
              <a:rPr lang="en-US" altLang="ko-KR" sz="1400" dirty="0"/>
              <a:t>N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(empty line)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더블 </a:t>
            </a:r>
            <a:r>
              <a:rPr lang="ko-KR" altLang="en-US" sz="2400" dirty="0" err="1" smtClean="0"/>
              <a:t>해싱</a:t>
            </a:r>
            <a:r>
              <a:rPr lang="en-US" altLang="ko-KR" sz="2400" dirty="0" smtClean="0"/>
              <a:t>(Double Hashing) </a:t>
            </a:r>
            <a:r>
              <a:rPr lang="ko-KR" altLang="en-US" sz="2400" dirty="0" smtClean="0"/>
              <a:t>사용</a:t>
            </a:r>
            <a:endParaRPr lang="en-US" altLang="ko-KR" sz="2400" dirty="0"/>
          </a:p>
          <a:p>
            <a:pPr fontAlgn="base"/>
            <a:r>
              <a:rPr lang="en-US" altLang="ko-KR" sz="2400" dirty="0" smtClean="0"/>
              <a:t>Ex</a:t>
            </a:r>
            <a:r>
              <a:rPr lang="en-US" altLang="ko-KR" sz="2400" dirty="0"/>
              <a:t>) 10 46</a:t>
            </a:r>
          </a:p>
          <a:p>
            <a:pPr marL="0" indent="0" fontAlgn="base">
              <a:buNone/>
            </a:pPr>
            <a:r>
              <a:rPr lang="en-US" altLang="ko-KR" sz="2400" dirty="0" smtClean="0"/>
              <a:t>	216 </a:t>
            </a:r>
            <a:r>
              <a:rPr lang="en-US" altLang="ko-KR" sz="2400" dirty="0"/>
              <a:t>53 9 6 20 985 123 621 952 1998</a:t>
            </a:r>
          </a:p>
          <a:p>
            <a:pPr>
              <a:buFont typeface="Wingdings"/>
              <a:buChar char="à"/>
            </a:pP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197216" y="3950781"/>
            <a:ext cx="8692140" cy="4794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6843" y="3950781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74526" y="3950781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33862" y="3950781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000666" y="395444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08481"/>
              </p:ext>
            </p:extLst>
          </p:nvPr>
        </p:nvGraphicFramePr>
        <p:xfrm>
          <a:off x="209529" y="3579942"/>
          <a:ext cx="8692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87309"/>
                <a:gridCol w="337037"/>
                <a:gridCol w="380139"/>
                <a:gridCol w="344207"/>
                <a:gridCol w="381934"/>
                <a:gridCol w="342412"/>
                <a:gridCol w="410623"/>
                <a:gridCol w="412365"/>
                <a:gridCol w="475129"/>
                <a:gridCol w="385482"/>
                <a:gridCol w="48943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216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621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952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985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</a:tr>
            </a:tbl>
          </a:graphicData>
        </a:graphic>
      </p:graphicFrame>
      <p:cxnSp>
        <p:nvCxnSpPr>
          <p:cNvPr id="31" name="직선 연결선 30"/>
          <p:cNvCxnSpPr/>
          <p:nvPr/>
        </p:nvCxnSpPr>
        <p:spPr>
          <a:xfrm>
            <a:off x="1668972" y="3966877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377184" y="3950576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744737" y="3957912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076423" y="3959541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43976" y="3966877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802564" y="3959541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170117" y="3966877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55599" y="3959541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923152" y="3966877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263811" y="3959541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631364" y="3966877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016846" y="3959541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384399" y="3966877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742987" y="3959541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110540" y="3966877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85669" y="3941611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953222" y="3948947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55246" y="3965043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36" y="3988849"/>
            <a:ext cx="351158" cy="416936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200564" y="3950576"/>
            <a:ext cx="8713430" cy="8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810871" y="2259106"/>
            <a:ext cx="457200" cy="421341"/>
          </a:xfrm>
          <a:prstGeom prst="rect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035315" y="3735390"/>
            <a:ext cx="457200" cy="210670"/>
          </a:xfrm>
          <a:prstGeom prst="rect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80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23557"/>
            <a:ext cx="8432157" cy="21494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더블 </a:t>
            </a:r>
            <a:r>
              <a:rPr lang="ko-KR" altLang="en-US" sz="2400" dirty="0" err="1" smtClean="0"/>
              <a:t>해싱</a:t>
            </a:r>
            <a:r>
              <a:rPr lang="en-US" altLang="ko-KR" sz="2400" dirty="0" smtClean="0"/>
              <a:t>(Double Hashing) </a:t>
            </a:r>
            <a:r>
              <a:rPr lang="ko-KR" altLang="en-US" sz="2400" dirty="0" smtClean="0"/>
              <a:t>사용</a:t>
            </a:r>
            <a:endParaRPr lang="en-US" altLang="ko-KR" sz="2400" dirty="0"/>
          </a:p>
          <a:p>
            <a:pPr fontAlgn="base"/>
            <a:r>
              <a:rPr lang="en-US" altLang="ko-KR" sz="2400" dirty="0" smtClean="0"/>
              <a:t>Ex</a:t>
            </a:r>
            <a:r>
              <a:rPr lang="en-US" altLang="ko-KR" sz="2400" dirty="0"/>
              <a:t>) 10 46</a:t>
            </a:r>
          </a:p>
          <a:p>
            <a:pPr marL="0" indent="0" fontAlgn="base">
              <a:buNone/>
            </a:pPr>
            <a:r>
              <a:rPr lang="en-US" altLang="ko-KR" sz="2400" dirty="0" smtClean="0"/>
              <a:t>	216 </a:t>
            </a:r>
            <a:r>
              <a:rPr lang="en-US" altLang="ko-KR" sz="2400" dirty="0"/>
              <a:t>53 9 6 20 985 123 621 952 1998</a:t>
            </a:r>
          </a:p>
          <a:p>
            <a:pPr>
              <a:buFont typeface="Wingdings"/>
              <a:buChar char="à"/>
            </a:pPr>
            <a:endParaRPr lang="en-US" altLang="ko-KR" sz="2400" dirty="0" smtClean="0"/>
          </a:p>
          <a:p>
            <a:pPr>
              <a:buFont typeface="Wingdings"/>
              <a:buChar char="à"/>
            </a:pPr>
            <a:r>
              <a:rPr lang="en-US" altLang="ko-KR" sz="2400" dirty="0" smtClean="0"/>
              <a:t>216%1013 </a:t>
            </a:r>
            <a:r>
              <a:rPr lang="en-US" altLang="ko-KR" sz="2400" dirty="0"/>
              <a:t>= 216</a:t>
            </a:r>
            <a:endParaRPr lang="ko-KR" altLang="en-US" sz="2400" dirty="0"/>
          </a:p>
          <a:p>
            <a:pPr>
              <a:buFont typeface="Wingdings"/>
              <a:buChar char="à"/>
            </a:pP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197217" y="4698599"/>
            <a:ext cx="8692140" cy="4794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6844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74527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33863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000667" y="4702267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5189"/>
              </p:ext>
            </p:extLst>
          </p:nvPr>
        </p:nvGraphicFramePr>
        <p:xfrm>
          <a:off x="209530" y="4327760"/>
          <a:ext cx="8692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87309"/>
                <a:gridCol w="337037"/>
                <a:gridCol w="380139"/>
                <a:gridCol w="344207"/>
                <a:gridCol w="381934"/>
                <a:gridCol w="342412"/>
                <a:gridCol w="410623"/>
                <a:gridCol w="412365"/>
                <a:gridCol w="475129"/>
                <a:gridCol w="385482"/>
                <a:gridCol w="48943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216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621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952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985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</a:tr>
            </a:tbl>
          </a:graphicData>
        </a:graphic>
      </p:graphicFrame>
      <p:cxnSp>
        <p:nvCxnSpPr>
          <p:cNvPr id="31" name="직선 연결선 30"/>
          <p:cNvCxnSpPr/>
          <p:nvPr/>
        </p:nvCxnSpPr>
        <p:spPr>
          <a:xfrm>
            <a:off x="166897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377185" y="4698394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744738" y="4705730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076424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43977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802565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170118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55600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92315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263812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631365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016847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384400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742988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110541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85670" y="468942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953223" y="469676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55247" y="4712861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37" y="4736667"/>
            <a:ext cx="351158" cy="416936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184892" y="4707962"/>
            <a:ext cx="8713430" cy="8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5334783" y="4794905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1403746" y="2407693"/>
            <a:ext cx="602172" cy="4572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7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23557"/>
            <a:ext cx="8432157" cy="21494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더블 </a:t>
            </a:r>
            <a:r>
              <a:rPr lang="ko-KR" altLang="en-US" sz="2400" dirty="0" err="1" smtClean="0"/>
              <a:t>해싱</a:t>
            </a:r>
            <a:r>
              <a:rPr lang="en-US" altLang="ko-KR" sz="2400" dirty="0" smtClean="0"/>
              <a:t>(Double Hashing) </a:t>
            </a:r>
            <a:r>
              <a:rPr lang="ko-KR" altLang="en-US" sz="2400" dirty="0" smtClean="0"/>
              <a:t>사용</a:t>
            </a:r>
            <a:endParaRPr lang="en-US" altLang="ko-KR" sz="2400" dirty="0"/>
          </a:p>
          <a:p>
            <a:pPr fontAlgn="base"/>
            <a:r>
              <a:rPr lang="en-US" altLang="ko-KR" sz="2400" dirty="0" smtClean="0"/>
              <a:t>Ex</a:t>
            </a:r>
            <a:r>
              <a:rPr lang="en-US" altLang="ko-KR" sz="2400" dirty="0"/>
              <a:t>) 10 46</a:t>
            </a:r>
          </a:p>
          <a:p>
            <a:pPr marL="0" indent="0" fontAlgn="base">
              <a:buNone/>
            </a:pPr>
            <a:r>
              <a:rPr lang="en-US" altLang="ko-KR" sz="2400" dirty="0" smtClean="0"/>
              <a:t>	216 </a:t>
            </a:r>
            <a:r>
              <a:rPr lang="en-US" altLang="ko-KR" sz="2400" dirty="0"/>
              <a:t>53 9 6 20 985 123 621 952 1998</a:t>
            </a:r>
          </a:p>
          <a:p>
            <a:pPr>
              <a:buFont typeface="Wingdings"/>
              <a:buChar char="à"/>
            </a:pPr>
            <a:endParaRPr lang="en-US" altLang="ko-KR" sz="2400" dirty="0" smtClean="0"/>
          </a:p>
          <a:p>
            <a:pPr>
              <a:buFont typeface="Wingdings"/>
              <a:buChar char="à"/>
            </a:pPr>
            <a:r>
              <a:rPr lang="en-US" altLang="ko-KR" sz="2400" dirty="0" smtClean="0"/>
              <a:t>53%1013 </a:t>
            </a:r>
            <a:r>
              <a:rPr lang="en-US" altLang="ko-KR" sz="2400" dirty="0"/>
              <a:t>= </a:t>
            </a:r>
            <a:r>
              <a:rPr lang="en-US" altLang="ko-KR" sz="2400" dirty="0" smtClean="0"/>
              <a:t>53</a:t>
            </a:r>
            <a:endParaRPr lang="ko-KR" altLang="en-US" sz="2400" dirty="0"/>
          </a:p>
          <a:p>
            <a:pPr>
              <a:buFont typeface="Wingdings"/>
              <a:buChar char="à"/>
            </a:pP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197217" y="4698599"/>
            <a:ext cx="8692140" cy="4794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6844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74527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33863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000667" y="4702267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09530" y="4327760"/>
          <a:ext cx="8692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87309"/>
                <a:gridCol w="337037"/>
                <a:gridCol w="380139"/>
                <a:gridCol w="344207"/>
                <a:gridCol w="381934"/>
                <a:gridCol w="342412"/>
                <a:gridCol w="410623"/>
                <a:gridCol w="412365"/>
                <a:gridCol w="475129"/>
                <a:gridCol w="385482"/>
                <a:gridCol w="48943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216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621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952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985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</a:tr>
            </a:tbl>
          </a:graphicData>
        </a:graphic>
      </p:graphicFrame>
      <p:cxnSp>
        <p:nvCxnSpPr>
          <p:cNvPr id="31" name="직선 연결선 30"/>
          <p:cNvCxnSpPr/>
          <p:nvPr/>
        </p:nvCxnSpPr>
        <p:spPr>
          <a:xfrm>
            <a:off x="166897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377185" y="4698394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744738" y="4705730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076424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43977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802565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170118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55600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92315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263812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631365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016847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384400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742988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110541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85670" y="468942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953223" y="469676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55247" y="4712861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37" y="4736667"/>
            <a:ext cx="351158" cy="416936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184892" y="4707962"/>
            <a:ext cx="8713430" cy="8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5334783" y="4794905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1403746" y="2407693"/>
            <a:ext cx="602172" cy="4572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1905769" y="2407693"/>
            <a:ext cx="602172" cy="4572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864571" y="479721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9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23557"/>
            <a:ext cx="8432157" cy="21494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더블 </a:t>
            </a:r>
            <a:r>
              <a:rPr lang="ko-KR" altLang="en-US" sz="2400" dirty="0" err="1" smtClean="0"/>
              <a:t>해싱</a:t>
            </a:r>
            <a:r>
              <a:rPr lang="en-US" altLang="ko-KR" sz="2400" dirty="0" smtClean="0"/>
              <a:t>(Double Hashing) </a:t>
            </a:r>
            <a:r>
              <a:rPr lang="ko-KR" altLang="en-US" sz="2400" dirty="0" smtClean="0"/>
              <a:t>사용</a:t>
            </a:r>
            <a:endParaRPr lang="en-US" altLang="ko-KR" sz="2400" dirty="0"/>
          </a:p>
          <a:p>
            <a:pPr fontAlgn="base"/>
            <a:r>
              <a:rPr lang="en-US" altLang="ko-KR" sz="2400" dirty="0" smtClean="0"/>
              <a:t>Ex</a:t>
            </a:r>
            <a:r>
              <a:rPr lang="en-US" altLang="ko-KR" sz="2400" dirty="0"/>
              <a:t>) 10 46</a:t>
            </a:r>
          </a:p>
          <a:p>
            <a:pPr marL="0" indent="0" fontAlgn="base">
              <a:buNone/>
            </a:pPr>
            <a:r>
              <a:rPr lang="en-US" altLang="ko-KR" sz="2400" dirty="0" smtClean="0"/>
              <a:t>	216 </a:t>
            </a:r>
            <a:r>
              <a:rPr lang="en-US" altLang="ko-KR" sz="2400" dirty="0"/>
              <a:t>53 9 6 20 985 123 621 952 1998</a:t>
            </a:r>
          </a:p>
          <a:p>
            <a:pPr>
              <a:buFont typeface="Wingdings"/>
              <a:buChar char="à"/>
            </a:pPr>
            <a:endParaRPr lang="en-US" altLang="ko-KR" sz="2400" dirty="0" smtClean="0"/>
          </a:p>
          <a:p>
            <a:pPr>
              <a:buFont typeface="Wingdings"/>
              <a:buChar char="à"/>
            </a:pPr>
            <a:r>
              <a:rPr lang="en-US" altLang="ko-KR" sz="2400" dirty="0"/>
              <a:t>9</a:t>
            </a:r>
            <a:r>
              <a:rPr lang="en-US" altLang="ko-KR" sz="2400" dirty="0" smtClean="0"/>
              <a:t>%1013 </a:t>
            </a:r>
            <a:r>
              <a:rPr lang="en-US" altLang="ko-KR" sz="2400" dirty="0"/>
              <a:t>= 9</a:t>
            </a:r>
            <a:endParaRPr lang="ko-KR" altLang="en-US" sz="2400" dirty="0"/>
          </a:p>
          <a:p>
            <a:pPr>
              <a:buFont typeface="Wingdings"/>
              <a:buChar char="à"/>
            </a:pP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197217" y="4698599"/>
            <a:ext cx="8692140" cy="4794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6844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74527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33863" y="469859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000667" y="4702267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09530" y="4327760"/>
          <a:ext cx="8692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62173"/>
                <a:gridCol w="387309"/>
                <a:gridCol w="337037"/>
                <a:gridCol w="380139"/>
                <a:gridCol w="344207"/>
                <a:gridCol w="381934"/>
                <a:gridCol w="342412"/>
                <a:gridCol w="410623"/>
                <a:gridCol w="412365"/>
                <a:gridCol w="475129"/>
                <a:gridCol w="385482"/>
                <a:gridCol w="48943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216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621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952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985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b" anchorCtr="1">
                    <a:noFill/>
                  </a:tcPr>
                </a:tc>
              </a:tr>
            </a:tbl>
          </a:graphicData>
        </a:graphic>
      </p:graphicFrame>
      <p:cxnSp>
        <p:nvCxnSpPr>
          <p:cNvPr id="31" name="직선 연결선 30"/>
          <p:cNvCxnSpPr/>
          <p:nvPr/>
        </p:nvCxnSpPr>
        <p:spPr>
          <a:xfrm>
            <a:off x="166897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377185" y="4698394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744738" y="4705730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076424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43977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802565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170118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55600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923153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263812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631365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016847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384400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742988" y="470735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110541" y="471469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585670" y="4689429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953223" y="4696765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55247" y="4712861"/>
            <a:ext cx="0" cy="478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37" y="4736667"/>
            <a:ext cx="351158" cy="416936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184892" y="4707962"/>
            <a:ext cx="8713430" cy="8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5334783" y="4794905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1469573" y="2377333"/>
            <a:ext cx="398799" cy="4875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012067" y="2367036"/>
            <a:ext cx="373443" cy="4850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864571" y="479721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2385510" y="2355293"/>
            <a:ext cx="359228" cy="50959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715317" y="4815147"/>
            <a:ext cx="247955" cy="259976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ISRL2011</Template>
  <TotalTime>9491</TotalTime>
  <Words>824</Words>
  <Application>Microsoft Office PowerPoint</Application>
  <PresentationFormat>화면 슬라이드 쇼(4:3)</PresentationFormat>
  <Paragraphs>435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나눔고딕</vt:lpstr>
      <vt:lpstr>맑은 고딕</vt:lpstr>
      <vt:lpstr>함초롬바탕</vt:lpstr>
      <vt:lpstr>Arial</vt:lpstr>
      <vt:lpstr>Cambria Math</vt:lpstr>
      <vt:lpstr>Tahoma</vt:lpstr>
      <vt:lpstr>Wingdings</vt:lpstr>
      <vt:lpstr>컴퓨터보안 2011</vt:lpstr>
      <vt:lpstr>1_컴퓨터보안 2011</vt:lpstr>
      <vt:lpstr>New_Natural01</vt:lpstr>
      <vt:lpstr>문제해결기법 (Problem Solving)</vt:lpstr>
      <vt:lpstr>7 주차 문제 A</vt:lpstr>
      <vt:lpstr>7 주차 문제 A</vt:lpstr>
      <vt:lpstr>7주차 문제 A</vt:lpstr>
      <vt:lpstr>7주차 문제 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7주차 문제 A</vt:lpstr>
      <vt:lpstr>7주차 문제 A</vt:lpstr>
      <vt:lpstr>7주차 문제 A</vt:lpstr>
      <vt:lpstr>7주차 문제 A</vt:lpstr>
    </vt:vector>
  </TitlesOfParts>
  <Company>인하대학교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강전일</dc:creator>
  <cp:lastModifiedBy>kimyj</cp:lastModifiedBy>
  <cp:revision>354</cp:revision>
  <cp:lastPrinted>2018-05-30T04:46:17Z</cp:lastPrinted>
  <dcterms:created xsi:type="dcterms:W3CDTF">2014-02-26T05:36:39Z</dcterms:created>
  <dcterms:modified xsi:type="dcterms:W3CDTF">2019-04-18T11:42:49Z</dcterms:modified>
</cp:coreProperties>
</file>