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</p:sldMasterIdLst>
  <p:notesMasterIdLst>
    <p:notesMasterId r:id="rId16"/>
  </p:notesMasterIdLst>
  <p:handoutMasterIdLst>
    <p:handoutMasterId r:id="rId17"/>
  </p:handoutMasterIdLst>
  <p:sldIdLst>
    <p:sldId id="262" r:id="rId4"/>
    <p:sldId id="414" r:id="rId5"/>
    <p:sldId id="341" r:id="rId6"/>
    <p:sldId id="445" r:id="rId7"/>
    <p:sldId id="434" r:id="rId8"/>
    <p:sldId id="388" r:id="rId9"/>
    <p:sldId id="446" r:id="rId10"/>
    <p:sldId id="447" r:id="rId11"/>
    <p:sldId id="448" r:id="rId12"/>
    <p:sldId id="334" r:id="rId13"/>
    <p:sldId id="449" r:id="rId14"/>
    <p:sldId id="450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72" y="28"/>
      </p:cViewPr>
      <p:guideLst>
        <p:guide orient="horz" pos="216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8431-045C-4EA1-81C8-DB9EB4DB25F7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7944-C68D-47D8-BDE3-D7A96C871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6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632" y="1656576"/>
            <a:ext cx="72790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M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Node{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count;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child list;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Array Node[], GC[]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 // </a:t>
            </a:r>
            <a:r>
              <a:rPr lang="ko-KR" altLang="en-US" sz="1600" dirty="0">
                <a:latin typeface="Cambria Math" panose="02040503050406030204" pitchFamily="18" charset="0"/>
              </a:rPr>
              <a:t>테스트케이스 수</a:t>
            </a:r>
            <a:endParaRPr lang="en-US" altLang="ko-KR" sz="16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T—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N, M 	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i:= 1... M	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parent, child, count  //</a:t>
            </a:r>
            <a:r>
              <a:rPr lang="ko-KR" altLang="en-US" sz="1600" dirty="0">
                <a:latin typeface="Cambria Math" panose="02040503050406030204" pitchFamily="18" charset="0"/>
              </a:rPr>
              <a:t>부모 노드 </a:t>
            </a:r>
            <a:r>
              <a:rPr lang="ko-KR" altLang="en-US" sz="1600" dirty="0" err="1">
                <a:latin typeface="Cambria Math" panose="02040503050406030204" pitchFamily="18" charset="0"/>
              </a:rPr>
              <a:t>자식노드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Node[parent].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child_idx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child;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Node[child].count = count;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(N, 1)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Print GC (non-zero elements)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b="1" dirty="0">
                <a:ea typeface="Cambria Math" panose="02040503050406030204" pitchFamily="18" charset="0"/>
              </a:rPr>
              <a:t>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1B9C6E-A1F5-459E-82EB-FCB02222E880}"/>
              </a:ext>
            </a:extLst>
          </p:cNvPr>
          <p:cNvSpPr/>
          <p:nvPr/>
        </p:nvSpPr>
        <p:spPr>
          <a:xfrm>
            <a:off x="5384306" y="2061165"/>
            <a:ext cx="375969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(Node, count 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*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Node.count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Node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leaf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를 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에 저장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return;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else  // 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internal 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for (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모든 자식 노드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child[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에 대해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(Node-&gt;child[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97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Time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632" y="1656576"/>
            <a:ext cx="72790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M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Node{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count;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child list;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Array Node[], GC[]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 // </a:t>
            </a:r>
            <a:r>
              <a:rPr lang="ko-KR" altLang="en-US" sz="1600" dirty="0">
                <a:latin typeface="Cambria Math" panose="02040503050406030204" pitchFamily="18" charset="0"/>
              </a:rPr>
              <a:t>테스트케이스 수</a:t>
            </a:r>
            <a:endParaRPr lang="en-US" altLang="ko-KR" sz="16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T—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N, M 	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i:= 1... M-1	//</a:t>
            </a:r>
            <a:r>
              <a:rPr lang="ko-KR" altLang="en-US" sz="1600" dirty="0">
                <a:latin typeface="Cambria Math" panose="02040503050406030204" pitchFamily="18" charset="0"/>
              </a:rPr>
              <a:t>간선 수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ko-KR" altLang="en-US" sz="1600" dirty="0">
                <a:latin typeface="Cambria Math" panose="02040503050406030204" pitchFamily="18" charset="0"/>
              </a:rPr>
              <a:t>노드 수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parent, child, count  //</a:t>
            </a:r>
            <a:r>
              <a:rPr lang="ko-KR" altLang="en-US" sz="1600" dirty="0">
                <a:latin typeface="Cambria Math" panose="02040503050406030204" pitchFamily="18" charset="0"/>
              </a:rPr>
              <a:t>부모 노드 </a:t>
            </a:r>
            <a:r>
              <a:rPr lang="ko-KR" altLang="en-US" sz="1600" dirty="0" err="1">
                <a:latin typeface="Cambria Math" panose="02040503050406030204" pitchFamily="18" charset="0"/>
              </a:rPr>
              <a:t>자식노드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Node[parent].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child_idx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child;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Node[child].count = count;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(N, 1)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Print GC (non-zero elements)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b="1" dirty="0">
                <a:ea typeface="Cambria Math" panose="02040503050406030204" pitchFamily="18" charset="0"/>
              </a:rPr>
              <a:t>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97AB6-4F8B-4172-9BCD-673237C007BE}"/>
                  </a:ext>
                </a:extLst>
              </p:cNvPr>
              <p:cNvSpPr txBox="1"/>
              <p:nvPr/>
            </p:nvSpPr>
            <p:spPr>
              <a:xfrm>
                <a:off x="4572000" y="4907690"/>
                <a:ext cx="909112" cy="40011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97AB6-4F8B-4172-9BCD-673237C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07690"/>
                <a:ext cx="90911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BCB4B7-713C-411C-A43C-44F857B588A4}"/>
              </a:ext>
            </a:extLst>
          </p:cNvPr>
          <p:cNvCxnSpPr/>
          <p:nvPr/>
        </p:nvCxnSpPr>
        <p:spPr>
          <a:xfrm>
            <a:off x="4119154" y="5061579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18C92E-1C61-40CD-BFC1-3E7FED1231F7}"/>
              </a:ext>
            </a:extLst>
          </p:cNvPr>
          <p:cNvSpPr txBox="1"/>
          <p:nvPr/>
        </p:nvSpPr>
        <p:spPr>
          <a:xfrm>
            <a:off x="5646575" y="4921247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간선 입력 및 구성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1B9C6E-A1F5-459E-82EB-FCB02222E880}"/>
              </a:ext>
            </a:extLst>
          </p:cNvPr>
          <p:cNvSpPr/>
          <p:nvPr/>
        </p:nvSpPr>
        <p:spPr>
          <a:xfrm>
            <a:off x="5384306" y="2061165"/>
            <a:ext cx="375969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(Node, count 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*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Node.count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Node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leaf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를 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에 저장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return;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else  // 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internal 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for (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모든 자식 노드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child[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에 대해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(Node-&gt;child[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97AB6-4F8B-4172-9BCD-673237C007BE}"/>
                  </a:ext>
                </a:extLst>
              </p:cNvPr>
              <p:cNvSpPr txBox="1"/>
              <p:nvPr/>
            </p:nvSpPr>
            <p:spPr>
              <a:xfrm>
                <a:off x="3390900" y="5311974"/>
                <a:ext cx="909112" cy="40011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997AB6-4F8B-4172-9BCD-673237C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311974"/>
                <a:ext cx="90911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BCB4B7-713C-411C-A43C-44F857B588A4}"/>
              </a:ext>
            </a:extLst>
          </p:cNvPr>
          <p:cNvCxnSpPr/>
          <p:nvPr/>
        </p:nvCxnSpPr>
        <p:spPr>
          <a:xfrm>
            <a:off x="2938054" y="5465863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18C92E-1C61-40CD-BFC1-3E7FED1231F7}"/>
              </a:ext>
            </a:extLst>
          </p:cNvPr>
          <p:cNvSpPr txBox="1"/>
          <p:nvPr/>
        </p:nvSpPr>
        <p:spPr>
          <a:xfrm>
            <a:off x="4499221" y="5357687"/>
            <a:ext cx="428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트리의</a:t>
            </a:r>
            <a:r>
              <a:rPr lang="ko-KR" altLang="en-US" dirty="0"/>
              <a:t> 모든 </a:t>
            </a:r>
            <a:r>
              <a:rPr lang="ko-KR" altLang="en-US" dirty="0" err="1"/>
              <a:t>노드와</a:t>
            </a:r>
            <a:r>
              <a:rPr lang="ko-KR" altLang="en-US" dirty="0"/>
              <a:t> 간선을 한번씩 방문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2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828717"/>
          </a:xfrm>
        </p:spPr>
        <p:txBody>
          <a:bodyPr/>
          <a:lstStyle/>
          <a:p>
            <a:r>
              <a:rPr lang="en-US" altLang="ko-KR" dirty="0"/>
              <a:t>Memory Complexity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84632" y="1642533"/>
            <a:ext cx="8295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4632" y="6477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632" y="1656576"/>
            <a:ext cx="72790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Variable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T, N, M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Struct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Node{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count;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child list;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Array Node[], GC[]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 // </a:t>
            </a:r>
            <a:r>
              <a:rPr lang="ko-KR" altLang="en-US" sz="1600" dirty="0">
                <a:latin typeface="Cambria Math" panose="02040503050406030204" pitchFamily="18" charset="0"/>
              </a:rPr>
              <a:t>테스트케이스 수</a:t>
            </a:r>
            <a:endParaRPr lang="en-US" altLang="ko-KR" sz="1600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T—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N, M 	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for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i:= 1... M-1	//</a:t>
            </a:r>
            <a:r>
              <a:rPr lang="ko-KR" altLang="en-US" sz="1600" dirty="0">
                <a:latin typeface="Cambria Math" panose="02040503050406030204" pitchFamily="18" charset="0"/>
              </a:rPr>
              <a:t>간선 수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ko-KR" altLang="en-US" sz="1600" dirty="0">
                <a:latin typeface="Cambria Math" panose="02040503050406030204" pitchFamily="18" charset="0"/>
              </a:rPr>
              <a:t>노드 수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Read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parent, child, count  //</a:t>
            </a:r>
            <a:r>
              <a:rPr lang="ko-KR" altLang="en-US" sz="1600" dirty="0">
                <a:latin typeface="Cambria Math" panose="02040503050406030204" pitchFamily="18" charset="0"/>
              </a:rPr>
              <a:t>부모 노드 </a:t>
            </a:r>
            <a:r>
              <a:rPr lang="ko-KR" altLang="en-US" sz="1600" dirty="0" err="1">
                <a:latin typeface="Cambria Math" panose="02040503050406030204" pitchFamily="18" charset="0"/>
              </a:rPr>
              <a:t>자식노드</a:t>
            </a:r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Node[parent].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child_idx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child;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	Node[child].count = count;</a:t>
            </a:r>
          </a:p>
          <a:p>
            <a:endParaRPr lang="en-US" altLang="ko-KR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altLang="ko-KR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(N, 1)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</a:p>
          <a:p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Print GC (non-zero elements)</a:t>
            </a:r>
          </a:p>
          <a:p>
            <a:r>
              <a:rPr lang="en-US" altLang="ko-K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b="1" dirty="0">
                <a:ea typeface="Cambria Math" panose="02040503050406030204" pitchFamily="18" charset="0"/>
              </a:rPr>
              <a:t>     </a:t>
            </a:r>
            <a:endParaRPr lang="en-US" altLang="ko-KR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97AB6-4F8B-4172-9BCD-673237C007BE}"/>
                  </a:ext>
                </a:extLst>
              </p:cNvPr>
              <p:cNvSpPr txBox="1"/>
              <p:nvPr/>
            </p:nvSpPr>
            <p:spPr>
              <a:xfrm>
                <a:off x="4572000" y="4907690"/>
                <a:ext cx="1065320" cy="40011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97AB6-4F8B-4172-9BCD-673237C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07690"/>
                <a:ext cx="106532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BCB4B7-713C-411C-A43C-44F857B588A4}"/>
              </a:ext>
            </a:extLst>
          </p:cNvPr>
          <p:cNvCxnSpPr/>
          <p:nvPr/>
        </p:nvCxnSpPr>
        <p:spPr>
          <a:xfrm>
            <a:off x="4119154" y="5061579"/>
            <a:ext cx="287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18C92E-1C61-40CD-BFC1-3E7FED1231F7}"/>
              </a:ext>
            </a:extLst>
          </p:cNvPr>
          <p:cNvSpPr txBox="1"/>
          <p:nvPr/>
        </p:nvSpPr>
        <p:spPr>
          <a:xfrm>
            <a:off x="5802783" y="4921247"/>
            <a:ext cx="27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</a:t>
            </a:r>
            <a:r>
              <a:rPr lang="ko-KR" altLang="en-US" dirty="0"/>
              <a:t>및 </a:t>
            </a:r>
            <a:r>
              <a:rPr lang="en-US" altLang="ko-KR" dirty="0"/>
              <a:t>GC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1B9C6E-A1F5-459E-82EB-FCB02222E880}"/>
              </a:ext>
            </a:extLst>
          </p:cNvPr>
          <p:cNvSpPr/>
          <p:nvPr/>
        </p:nvSpPr>
        <p:spPr>
          <a:xfrm>
            <a:off x="5384306" y="2061165"/>
            <a:ext cx="375969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(Node, count 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*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Node.count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Node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leaf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를 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에 저장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return;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else  // 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internal node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for (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모든 자식 노드 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child[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에 대해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(Node-&gt;child[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  <a:r>
              <a:rPr lang="ko-KR" alt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02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632" y="764498"/>
            <a:ext cx="8229600" cy="1143000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</a:t>
            </a:r>
            <a:r>
              <a:rPr lang="ko-KR" altLang="en-US"/>
              <a:t>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017" y="1907498"/>
            <a:ext cx="7777180" cy="260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000" dirty="0"/>
              <a:t>기본 재료들을 이용하여 중간 재료를 만들 수 있으며</a:t>
            </a:r>
            <a:r>
              <a:rPr lang="en-US" altLang="ko-KR" sz="2000" dirty="0"/>
              <a:t>,</a:t>
            </a:r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중간 재료들과 기본 재료들을 이용하여 완제품을 만듦</a:t>
            </a:r>
            <a:endParaRPr lang="en-US" altLang="ko-KR" sz="2000" dirty="0"/>
          </a:p>
          <a:p>
            <a:pPr marL="457200" indent="-457200" fontAlgn="base">
              <a:buAutoNum type="arabicPeriod"/>
            </a:pPr>
            <a:r>
              <a:rPr lang="ko-KR" altLang="en-US" sz="2000" dirty="0"/>
              <a:t>각 재료들은 중복 사용되지는 않음</a:t>
            </a:r>
            <a:endParaRPr lang="en-US" altLang="ko-KR" sz="2000" dirty="0"/>
          </a:p>
          <a:p>
            <a:pPr fontAlgn="base"/>
            <a:endParaRPr lang="en-US" altLang="ko-KR" sz="2800" dirty="0"/>
          </a:p>
          <a:p>
            <a:pPr fontAlgn="base"/>
            <a:endParaRPr lang="en-US" altLang="ko-KR" sz="1200" dirty="0"/>
          </a:p>
          <a:p>
            <a:pPr fontAlgn="base"/>
            <a:endParaRPr lang="ko-KR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243-567C-4B4C-A23A-47F131FE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97" y="2567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011EE1-2F1C-49E7-86A7-39378E4A29B3}"/>
              </a:ext>
            </a:extLst>
          </p:cNvPr>
          <p:cNvGrpSpPr/>
          <p:nvPr/>
        </p:nvGrpSpPr>
        <p:grpSpPr>
          <a:xfrm>
            <a:off x="2930577" y="3942796"/>
            <a:ext cx="2795726" cy="2294045"/>
            <a:chOff x="2930577" y="3942796"/>
            <a:chExt cx="2795726" cy="2294045"/>
          </a:xfrm>
        </p:grpSpPr>
        <p:sp>
          <p:nvSpPr>
            <p:cNvPr id="36" name="직사각형 35"/>
            <p:cNvSpPr/>
            <p:nvPr/>
          </p:nvSpPr>
          <p:spPr>
            <a:xfrm>
              <a:off x="4834430" y="6021156"/>
              <a:ext cx="246918" cy="215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9C87D18-6F47-416D-A2DB-18F784C05624}"/>
                </a:ext>
              </a:extLst>
            </p:cNvPr>
            <p:cNvGrpSpPr/>
            <p:nvPr/>
          </p:nvGrpSpPr>
          <p:grpSpPr>
            <a:xfrm>
              <a:off x="2930577" y="3942796"/>
              <a:ext cx="2365231" cy="1977311"/>
              <a:chOff x="3384531" y="513567"/>
              <a:chExt cx="2993304" cy="242759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2D1B654-84FE-4041-9C38-3F1D9C9302D6}"/>
                  </a:ext>
                </a:extLst>
              </p:cNvPr>
              <p:cNvSpPr/>
              <p:nvPr/>
            </p:nvSpPr>
            <p:spPr>
              <a:xfrm>
                <a:off x="4825130" y="513567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12B987-8FAE-44F1-A9DB-A258A184543D}"/>
                  </a:ext>
                </a:extLst>
              </p:cNvPr>
              <p:cNvSpPr/>
              <p:nvPr/>
            </p:nvSpPr>
            <p:spPr>
              <a:xfrm>
                <a:off x="5814164" y="1377861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36B8A01-AA25-4336-9787-34ECA6406364}"/>
                  </a:ext>
                </a:extLst>
              </p:cNvPr>
              <p:cNvSpPr/>
              <p:nvPr/>
            </p:nvSpPr>
            <p:spPr>
              <a:xfrm>
                <a:off x="4441654" y="2373861"/>
                <a:ext cx="563671" cy="551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A4508C0-7FF0-403C-A557-F9B2D51E53A9}"/>
                  </a:ext>
                </a:extLst>
              </p:cNvPr>
              <p:cNvSpPr/>
              <p:nvPr/>
            </p:nvSpPr>
            <p:spPr>
              <a:xfrm>
                <a:off x="3384531" y="2390016"/>
                <a:ext cx="563671" cy="551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2066FA7-3F30-4865-A7D0-537AB3D00283}"/>
                  </a:ext>
                </a:extLst>
              </p:cNvPr>
              <p:cNvSpPr/>
              <p:nvPr/>
            </p:nvSpPr>
            <p:spPr>
              <a:xfrm>
                <a:off x="3955094" y="1377861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28CFF93-F937-4A66-AC2F-892B61B7E56F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4236930" y="1064712"/>
                <a:ext cx="588202" cy="313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598AF77-C6FC-42B6-874F-A228AF162684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5388801" y="1064712"/>
                <a:ext cx="707199" cy="313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9C8684B-F16C-4BD0-AE79-B66976EB3C51}"/>
                  </a:ext>
                </a:extLst>
              </p:cNvPr>
              <p:cNvCxnSpPr>
                <a:stCxn id="24" idx="2"/>
                <a:endCxn id="16" idx="0"/>
              </p:cNvCxnSpPr>
              <p:nvPr/>
            </p:nvCxnSpPr>
            <p:spPr>
              <a:xfrm>
                <a:off x="4236929" y="1929007"/>
                <a:ext cx="486560" cy="444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CB74ED6-B865-4136-8954-6C4D79172525}"/>
                  </a:ext>
                </a:extLst>
              </p:cNvPr>
              <p:cNvCxnSpPr/>
              <p:nvPr/>
            </p:nvCxnSpPr>
            <p:spPr>
              <a:xfrm flipH="1">
                <a:off x="3670631" y="1920724"/>
                <a:ext cx="448070" cy="466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3360837" y="5526372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0536" y="5526372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62858" y="4691711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28437" y="4691711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x1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872438" y="4556508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4</a:t>
            </a:r>
          </a:p>
          <a:p>
            <a:r>
              <a:rPr lang="en-US" altLang="ko-KR" dirty="0"/>
              <a:t>2 : 4</a:t>
            </a:r>
          </a:p>
          <a:p>
            <a:r>
              <a:rPr lang="en-US" altLang="ko-KR" dirty="0"/>
              <a:t>3 :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</a:t>
            </a:r>
            <a:r>
              <a:rPr lang="ko-KR" altLang="en-US"/>
              <a:t>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6" y="1857375"/>
                <a:ext cx="5458450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입력 형식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pPr marL="342900" indent="-342900" fontAlgn="base">
                  <a:buAutoNum type="arabicPeriod"/>
                </a:pPr>
                <a:r>
                  <a:rPr lang="ko-KR" altLang="ko-KR" sz="1400" dirty="0"/>
                  <a:t>첫 번째 줄에는 테스트케이스의 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/>
                  <a:t>가 주어진다</a:t>
                </a:r>
                <a:r>
                  <a:rPr lang="en-US" altLang="ko-KR" sz="1400" dirty="0"/>
                  <a:t>. 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≤1,000</m:t>
                    </m:r>
                  </m:oMath>
                </a14:m>
                <a:r>
                  <a:rPr lang="en-US" altLang="ko-KR" sz="1400" dirty="0"/>
                  <a:t>)</a:t>
                </a:r>
              </a:p>
              <a:p>
                <a:pPr marL="342900" indent="-342900" fontAlgn="base">
                  <a:buAutoNum type="arabicPeriod"/>
                </a:pPr>
                <a:endParaRPr lang="ko-KR" altLang="ko-KR" sz="1400" dirty="0"/>
              </a:p>
              <a:p>
                <a:pPr fontAlgn="base"/>
                <a:r>
                  <a:rPr lang="en-US" altLang="ko-KR" sz="1400" dirty="0"/>
                  <a:t>2. </a:t>
                </a:r>
                <a:r>
                  <a:rPr lang="ko-KR" altLang="ko-KR" sz="1400" dirty="0"/>
                  <a:t>두 번째 줄에는 첫 번째 테스트 케이스에서 만들고자 하는 완제품을 의미하는 양의 정수</a:t>
                </a:r>
                <a14:m>
                  <m:oMath xmlns:m="http://schemas.openxmlformats.org/officeDocument/2006/math">
                    <m:r>
                      <a:rPr lang="ko-KR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(3≤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ko-KR" altLang="ko-KR" sz="1400" dirty="0"/>
                  <a:t>이 주어진다</a:t>
                </a:r>
                <a:r>
                  <a:rPr lang="en-US" altLang="ko-KR" sz="1400" dirty="0"/>
                  <a:t>. </a:t>
                </a:r>
                <a:r>
                  <a:rPr lang="ko-KR" altLang="ko-KR" sz="1400" dirty="0"/>
                  <a:t>이때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ko-KR" sz="1400" dirty="0"/>
                  <a:t>부터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ko-KR" sz="1400" dirty="0"/>
                  <a:t>까지의 숫자는 기본재료나 중간 재료를 의미한다</a:t>
                </a:r>
                <a:r>
                  <a:rPr lang="en-US" altLang="ko-KR" sz="1400" dirty="0"/>
                  <a:t>.</a:t>
                </a:r>
              </a:p>
              <a:p>
                <a:pPr fontAlgn="base"/>
                <a:endParaRPr lang="ko-KR" altLang="ko-KR" sz="1400" dirty="0"/>
              </a:p>
              <a:p>
                <a:pPr fontAlgn="base"/>
                <a:r>
                  <a:rPr lang="en-US" altLang="ko-KR" sz="1400" dirty="0"/>
                  <a:t>3. </a:t>
                </a:r>
                <a:r>
                  <a:rPr lang="ko-KR" altLang="ko-KR" sz="1400" dirty="0"/>
                  <a:t>세 번째 줄에는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(3≤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ko-KR" sz="1400" dirty="0"/>
                  <a:t>이 주어진다</a:t>
                </a:r>
                <a:r>
                  <a:rPr lang="en-US" altLang="ko-KR" sz="1400" dirty="0"/>
                  <a:t>.</a:t>
                </a:r>
              </a:p>
              <a:p>
                <a:pPr fontAlgn="base"/>
                <a:endParaRPr lang="ko-KR" altLang="ko-KR" sz="1400" dirty="0"/>
              </a:p>
              <a:p>
                <a:pPr fontAlgn="base"/>
                <a:r>
                  <a:rPr lang="en-US" altLang="ko-KR" sz="1400" dirty="0"/>
                  <a:t>4. </a:t>
                </a:r>
                <a:r>
                  <a:rPr lang="ko-KR" altLang="ko-KR" sz="1400" dirty="0"/>
                  <a:t>그 다음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ko-KR" sz="1400" dirty="0"/>
                  <a:t>개의 줄에는 어떤 중간재료를 만드는데 필요한 재료들 간의 관계를 나타내는 세 숫자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ko-KR" altLang="ko-KR" sz="1400" dirty="0"/>
                  <a:t>로 주어진다</a:t>
                </a:r>
                <a:r>
                  <a:rPr lang="en-US" altLang="ko-KR" sz="1400" dirty="0"/>
                  <a:t>. (</a:t>
                </a:r>
                <a:r>
                  <a:rPr lang="ko-KR" altLang="ko-KR" sz="1400" dirty="0"/>
                  <a:t>중간재료 혹은 완제품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400" dirty="0"/>
                  <a:t>를 만드는 데</a:t>
                </a:r>
                <a:r>
                  <a:rPr lang="en-US" altLang="ko-KR" sz="1400" dirty="0"/>
                  <a:t>, </a:t>
                </a:r>
                <a:r>
                  <a:rPr lang="ko-KR" altLang="ko-KR" sz="1400" dirty="0"/>
                  <a:t>중간재료 혹은 기본재료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ko-KR" sz="1400" dirty="0"/>
                  <a:t>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ko-KR" altLang="ko-KR" sz="1400" dirty="0"/>
                  <a:t>개 필요하다</a:t>
                </a:r>
                <a:r>
                  <a:rPr lang="en-US" altLang="ko-KR" sz="1400" dirty="0"/>
                  <a:t>.)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endParaRPr lang="en-US" altLang="ko-KR" sz="1400" dirty="0"/>
              </a:p>
              <a:p>
                <a:pPr fontAlgn="base"/>
                <a:endParaRPr lang="ko-KR" altLang="ko-KR" sz="1400" dirty="0"/>
              </a:p>
              <a:p>
                <a:r>
                  <a:rPr lang="en-US" altLang="ko-KR" sz="1400" dirty="0"/>
                  <a:t>5. </a:t>
                </a:r>
                <a:r>
                  <a:rPr lang="ko-KR" altLang="ko-KR" sz="1400" dirty="0"/>
                  <a:t>그 이후에는 위의</a:t>
                </a:r>
                <a:r>
                  <a:rPr lang="en-US" altLang="ko-KR" sz="1400" dirty="0"/>
                  <a:t> 2, 3, 4</a:t>
                </a:r>
                <a:r>
                  <a:rPr lang="ko-KR" altLang="ko-KR" sz="1400" dirty="0"/>
                  <a:t>단계가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ko-KR" sz="1400" dirty="0"/>
                  <a:t>번 반복된다</a:t>
                </a:r>
                <a:r>
                  <a:rPr lang="en-US" altLang="ko-KR" sz="1400" dirty="0"/>
                  <a:t>.</a:t>
                </a:r>
              </a:p>
              <a:p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6" y="1857375"/>
                <a:ext cx="5458450" cy="4185761"/>
              </a:xfrm>
              <a:prstGeom prst="rect">
                <a:avLst/>
              </a:prstGeom>
              <a:blipFill rotWithShape="0">
                <a:blip r:embed="rId2"/>
                <a:stretch>
                  <a:fillRect l="-335" t="-292" r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06126" y="3000375"/>
            <a:ext cx="31363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2 //</a:t>
            </a:r>
            <a:r>
              <a:rPr lang="ko-KR" altLang="ko-KR" sz="1400" dirty="0"/>
              <a:t>테스트케이스 수</a:t>
            </a:r>
          </a:p>
          <a:p>
            <a:pPr fontAlgn="base"/>
            <a:r>
              <a:rPr lang="en-US" altLang="ko-KR" sz="1400" dirty="0"/>
              <a:t>5 //</a:t>
            </a:r>
            <a:r>
              <a:rPr lang="ko-KR" altLang="ko-KR" sz="1400" dirty="0"/>
              <a:t>첫 번째 테스트케이스</a:t>
            </a:r>
          </a:p>
          <a:p>
            <a:pPr fontAlgn="base"/>
            <a:r>
              <a:rPr lang="en-US" altLang="ko-KR" sz="1400" dirty="0"/>
              <a:t>4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4 1 2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4 2 2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5 4 2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5 3 1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//</a:t>
            </a:r>
            <a:r>
              <a:rPr lang="ko-KR" altLang="ko-KR" sz="1400" dirty="0"/>
              <a:t>두 번째 테스트케이스</a:t>
            </a:r>
          </a:p>
          <a:p>
            <a:pPr fontAlgn="base"/>
            <a:r>
              <a:rPr lang="en-US" altLang="ko-KR" sz="1400" dirty="0"/>
              <a:t>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3 1 2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3 2 1</a:t>
            </a:r>
            <a:endParaRPr lang="ko-KR" altLang="ko-KR" sz="1400" dirty="0"/>
          </a:p>
          <a:p>
            <a:r>
              <a:rPr lang="en-US" altLang="ko-KR" sz="1400" dirty="0"/>
              <a:t>(</a:t>
            </a:r>
            <a:r>
              <a:rPr lang="ko-KR" altLang="ko-KR" sz="1400" dirty="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주차 </a:t>
            </a:r>
            <a:r>
              <a:rPr lang="ko-KR" altLang="en-US"/>
              <a:t>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3376" y="2569487"/>
                <a:ext cx="545845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출력 형식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pPr fontAlgn="base"/>
                <a:r>
                  <a:rPr lang="ko-KR" altLang="ko-KR" sz="1400" dirty="0"/>
                  <a:t>출력은</a:t>
                </a:r>
                <a:r>
                  <a:rPr lang="en-US" altLang="ko-KR" sz="1400" dirty="0"/>
                  <a:t> standard out</a:t>
                </a:r>
                <a:r>
                  <a:rPr lang="ko-KR" altLang="ko-KR" sz="1400"/>
                  <a:t>으로 표시하며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/>
                  <a:t>개의 테스트케이스 별로 하나의 완제품을 만드는데 필요한 기본 재료의 수를 한 줄에 하나씩 출력한다</a:t>
                </a:r>
                <a:r>
                  <a:rPr lang="en-US" altLang="ko-KR" sz="1400" dirty="0"/>
                  <a:t>. </a:t>
                </a:r>
                <a:r>
                  <a:rPr lang="ko-KR" altLang="ko-KR" sz="1400"/>
                  <a:t>중간 재료는 출력하지 않으며</a:t>
                </a:r>
                <a:r>
                  <a:rPr lang="en-US" altLang="ko-KR" sz="1400" dirty="0"/>
                  <a:t>, </a:t>
                </a:r>
                <a:r>
                  <a:rPr lang="ko-KR" altLang="ko-KR" sz="1400"/>
                  <a:t>기본 재료의 경우 번호가 작은 것부터 큰 순서로 출력하고</a:t>
                </a:r>
                <a:r>
                  <a:rPr lang="en-US" altLang="ko-KR" sz="1400" dirty="0"/>
                  <a:t>, </a:t>
                </a:r>
                <a:r>
                  <a:rPr lang="ko-KR" altLang="ko-KR" sz="1400"/>
                  <a:t>각 줄에는 기본 재료의 번호와 사용된 숫자</a:t>
                </a:r>
                <a:r>
                  <a:rPr lang="en-US" altLang="ko-KR" sz="1400" dirty="0"/>
                  <a:t>(</a:t>
                </a:r>
                <a:r>
                  <a:rPr lang="ko-KR" altLang="ko-KR" sz="1400"/>
                  <a:t>매우 클 수 있음에 주의할 것</a:t>
                </a:r>
                <a:r>
                  <a:rPr lang="en-US" altLang="ko-KR" sz="1400" dirty="0"/>
                  <a:t>)</a:t>
                </a:r>
                <a:r>
                  <a:rPr lang="ko-KR" altLang="ko-KR" sz="1400"/>
                  <a:t>를 빈칸을 사이에 두고 출력한다</a:t>
                </a:r>
                <a:r>
                  <a:rPr lang="en-US" altLang="ko-KR" sz="1400" dirty="0"/>
                  <a:t>. (</a:t>
                </a:r>
                <a:r>
                  <a:rPr lang="ko-KR" altLang="ko-KR" sz="1400"/>
                  <a:t>사용되지 않은 기본 재료의 경우 번호와 갯수를 출력하지 않는다</a:t>
                </a:r>
                <a:r>
                  <a:rPr lang="en-US" altLang="ko-KR" sz="1400" dirty="0"/>
                  <a:t>.)</a:t>
                </a:r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6" y="2569487"/>
                <a:ext cx="5458450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335" t="-5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06126" y="3000375"/>
            <a:ext cx="313630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1 4</a:t>
            </a:r>
            <a:endParaRPr lang="ko-KR" altLang="ko-KR" sz="1400"/>
          </a:p>
          <a:p>
            <a:pPr fontAlgn="base"/>
            <a:r>
              <a:rPr lang="en-US" altLang="ko-KR" sz="1400" dirty="0"/>
              <a:t>2 4</a:t>
            </a:r>
            <a:endParaRPr lang="ko-KR" altLang="ko-KR" sz="1400"/>
          </a:p>
          <a:p>
            <a:pPr fontAlgn="base"/>
            <a:r>
              <a:rPr lang="en-US" altLang="ko-KR" sz="1400" dirty="0"/>
              <a:t>3 1</a:t>
            </a:r>
            <a:endParaRPr lang="ko-KR" altLang="ko-KR" sz="1400"/>
          </a:p>
          <a:p>
            <a:pPr fontAlgn="base"/>
            <a:r>
              <a:rPr lang="en-US" altLang="ko-KR" sz="1400" dirty="0"/>
              <a:t>1 2</a:t>
            </a:r>
            <a:endParaRPr lang="ko-KR" altLang="ko-KR" sz="1400"/>
          </a:p>
          <a:p>
            <a:pPr fontAlgn="base"/>
            <a:r>
              <a:rPr lang="en-US" altLang="ko-KR" sz="1400" dirty="0"/>
              <a:t>2 1</a:t>
            </a:r>
            <a:endParaRPr lang="ko-KR" altLang="ko-KR" sz="1400"/>
          </a:p>
          <a:p>
            <a:r>
              <a:rPr lang="en-US" altLang="ko-KR" sz="1400" dirty="0"/>
              <a:t>(</a:t>
            </a:r>
            <a:r>
              <a:rPr lang="ko-KR" altLang="ko-KR" sz="140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20525-061F-4316-A980-7203EA704316}"/>
              </a:ext>
            </a:extLst>
          </p:cNvPr>
          <p:cNvSpPr txBox="1"/>
          <p:nvPr/>
        </p:nvSpPr>
        <p:spPr>
          <a:xfrm>
            <a:off x="1402678" y="1956816"/>
            <a:ext cx="6613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입력 데이터를 이용하여 트리 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Root : </a:t>
            </a:r>
            <a:r>
              <a:rPr lang="ko-KR" altLang="en-US" dirty="0"/>
              <a:t>완제품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node – {root}: </a:t>
            </a:r>
            <a:r>
              <a:rPr lang="ko-KR" altLang="en-US" dirty="0"/>
              <a:t>중간재료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leaf node : </a:t>
            </a:r>
            <a:r>
              <a:rPr lang="ko-KR" altLang="en-US" dirty="0"/>
              <a:t>기본재료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Parent node</a:t>
            </a:r>
            <a:r>
              <a:rPr lang="ko-KR" altLang="en-US" dirty="0"/>
              <a:t>의 제품</a:t>
            </a:r>
            <a:r>
              <a:rPr lang="en-US" altLang="ko-KR" dirty="0"/>
              <a:t>(</a:t>
            </a:r>
            <a:r>
              <a:rPr lang="ko-KR" altLang="en-US" dirty="0"/>
              <a:t>완제품 혹은 중간재료</a:t>
            </a:r>
            <a:r>
              <a:rPr lang="en-US" altLang="ko-KR" dirty="0"/>
              <a:t>)</a:t>
            </a:r>
            <a:r>
              <a:rPr lang="ko-KR" altLang="en-US" dirty="0"/>
              <a:t>을 만드는데 필요한 자식 </a:t>
            </a:r>
            <a:r>
              <a:rPr lang="en-US" altLang="ko-KR" dirty="0"/>
              <a:t>node</a:t>
            </a:r>
            <a:r>
              <a:rPr lang="ko-KR" altLang="en-US" dirty="0"/>
              <a:t>의 재료 숫자</a:t>
            </a:r>
            <a:r>
              <a:rPr lang="en-US" altLang="ko-KR" dirty="0"/>
              <a:t>(count)</a:t>
            </a:r>
            <a:r>
              <a:rPr lang="ko-KR" altLang="en-US" dirty="0"/>
              <a:t>를 노드에 저장함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이진트리는</a:t>
            </a:r>
            <a:r>
              <a:rPr lang="ko-KR" altLang="en-US" dirty="0"/>
              <a:t> 아님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재료 숫자 세기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Root</a:t>
            </a:r>
            <a:r>
              <a:rPr lang="ko-KR" altLang="en-US" dirty="0"/>
              <a:t>로 부터 시작하여</a:t>
            </a:r>
            <a:r>
              <a:rPr lang="en-US" altLang="ko-KR" dirty="0"/>
              <a:t>, preorder </a:t>
            </a:r>
            <a:r>
              <a:rPr lang="ko-KR" altLang="en-US" dirty="0"/>
              <a:t>순행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count</a:t>
            </a:r>
            <a:r>
              <a:rPr lang="ko-KR" altLang="en-US" dirty="0"/>
              <a:t>를 인자로 넘겨주어</a:t>
            </a:r>
            <a:r>
              <a:rPr lang="en-US" altLang="ko-KR" dirty="0"/>
              <a:t>, </a:t>
            </a:r>
            <a:r>
              <a:rPr lang="ko-KR" altLang="en-US" dirty="0"/>
              <a:t>필요한 재료의 숫자를 계산함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재료들은 중복해서 사용되는 경우가 없으므로 노드들을 단 한번씩만 방문하며 숫자를 셀 수 있음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9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91C6AB-D92F-4BA4-B62E-6358AC52806E}"/>
              </a:ext>
            </a:extLst>
          </p:cNvPr>
          <p:cNvSpPr txBox="1"/>
          <p:nvPr/>
        </p:nvSpPr>
        <p:spPr>
          <a:xfrm>
            <a:off x="5906126" y="3000375"/>
            <a:ext cx="31363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2 //</a:t>
            </a:r>
            <a:r>
              <a:rPr lang="ko-KR" altLang="ko-KR" sz="1400" dirty="0"/>
              <a:t>테스트케이스 수</a:t>
            </a:r>
          </a:p>
          <a:p>
            <a:pPr fontAlgn="base"/>
            <a:r>
              <a:rPr lang="en-US" altLang="ko-KR" sz="1400" dirty="0"/>
              <a:t>5 //</a:t>
            </a:r>
            <a:r>
              <a:rPr lang="ko-KR" altLang="ko-KR" sz="1400" dirty="0"/>
              <a:t>첫 번째 테스트케이스</a:t>
            </a:r>
          </a:p>
          <a:p>
            <a:pPr fontAlgn="base"/>
            <a:r>
              <a:rPr lang="en-US" altLang="ko-KR" sz="1400" dirty="0"/>
              <a:t>4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4 1 2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4 2 2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5 4 2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5 3 1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//</a:t>
            </a:r>
            <a:r>
              <a:rPr lang="ko-KR" altLang="ko-KR" sz="1400" dirty="0"/>
              <a:t>두 번째 테스트케이스</a:t>
            </a:r>
          </a:p>
          <a:p>
            <a:pPr fontAlgn="base"/>
            <a:r>
              <a:rPr lang="en-US" altLang="ko-KR" sz="1400" dirty="0"/>
              <a:t>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3 1 2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3 2 1</a:t>
            </a:r>
            <a:endParaRPr lang="ko-KR" altLang="ko-KR" sz="1400" dirty="0"/>
          </a:p>
          <a:p>
            <a:r>
              <a:rPr lang="en-US" altLang="ko-KR" sz="1400" dirty="0"/>
              <a:t>(</a:t>
            </a:r>
            <a:r>
              <a:rPr lang="ko-KR" altLang="ko-KR" sz="1400" dirty="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ko-KR" altLang="en-US" dirty="0" err="1"/>
              <a:t>트리만들기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06126" y="3240350"/>
            <a:ext cx="801188" cy="1296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20525-061F-4316-A980-7203EA704316}"/>
              </a:ext>
            </a:extLst>
          </p:cNvPr>
          <p:cNvSpPr txBox="1"/>
          <p:nvPr/>
        </p:nvSpPr>
        <p:spPr>
          <a:xfrm>
            <a:off x="531617" y="1696644"/>
            <a:ext cx="5364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트리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노드의 수가 </a:t>
            </a:r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트리의 간선의 수는 </a:t>
            </a:r>
            <a:r>
              <a:rPr lang="en-US" altLang="ko-KR" dirty="0"/>
              <a:t>n-1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n-1</a:t>
            </a:r>
            <a:r>
              <a:rPr lang="ko-KR" altLang="en-US" dirty="0"/>
              <a:t>개의 간선 정보를 입력 받아 트리를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35AF8-B8E6-4090-AEB5-77959B9DFBAA}"/>
              </a:ext>
            </a:extLst>
          </p:cNvPr>
          <p:cNvSpPr/>
          <p:nvPr/>
        </p:nvSpPr>
        <p:spPr>
          <a:xfrm>
            <a:off x="3511657" y="5626194"/>
            <a:ext cx="246918" cy="2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7BF53E-AC23-44E1-83DF-103E738471B8}"/>
              </a:ext>
            </a:extLst>
          </p:cNvPr>
          <p:cNvGrpSpPr/>
          <p:nvPr/>
        </p:nvGrpSpPr>
        <p:grpSpPr>
          <a:xfrm>
            <a:off x="1607804" y="4251814"/>
            <a:ext cx="896242" cy="1273331"/>
            <a:chOff x="1607804" y="4251814"/>
            <a:chExt cx="896242" cy="12733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16A49F-4B31-48AA-B136-75988212D43B}"/>
                </a:ext>
              </a:extLst>
            </p:cNvPr>
            <p:cNvSpPr/>
            <p:nvPr/>
          </p:nvSpPr>
          <p:spPr>
            <a:xfrm>
              <a:off x="1607804" y="5076229"/>
              <a:ext cx="445398" cy="448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8BACF5-3984-4D8E-9249-62B1F32384BC}"/>
                </a:ext>
              </a:extLst>
            </p:cNvPr>
            <p:cNvSpPr/>
            <p:nvPr/>
          </p:nvSpPr>
          <p:spPr>
            <a:xfrm>
              <a:off x="2058648" y="4251814"/>
              <a:ext cx="445398" cy="448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96BB2AD-AFE6-4EBC-BD27-0424E5A0F217}"/>
                </a:ext>
              </a:extLst>
            </p:cNvPr>
            <p:cNvCxnSpPr/>
            <p:nvPr/>
          </p:nvCxnSpPr>
          <p:spPr>
            <a:xfrm flipH="1">
              <a:off x="1833873" y="4693984"/>
              <a:ext cx="354053" cy="380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B9DCF5-4315-4E88-9677-1E9A7FFDC127}"/>
                </a:ext>
              </a:extLst>
            </p:cNvPr>
            <p:cNvSpPr txBox="1"/>
            <p:nvPr/>
          </p:nvSpPr>
          <p:spPr>
            <a:xfrm>
              <a:off x="2038064" y="5131410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E76429-D428-48DE-9042-E584D311A27F}"/>
              </a:ext>
            </a:extLst>
          </p:cNvPr>
          <p:cNvGrpSpPr/>
          <p:nvPr/>
        </p:nvGrpSpPr>
        <p:grpSpPr>
          <a:xfrm>
            <a:off x="2281347" y="4700730"/>
            <a:ext cx="1024282" cy="811256"/>
            <a:chOff x="2281347" y="4700730"/>
            <a:chExt cx="1024282" cy="8112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907302-9789-4BF8-A010-369F869BB92A}"/>
                </a:ext>
              </a:extLst>
            </p:cNvPr>
            <p:cNvSpPr/>
            <p:nvPr/>
          </p:nvSpPr>
          <p:spPr>
            <a:xfrm>
              <a:off x="2443115" y="5063070"/>
              <a:ext cx="445398" cy="448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EC95641-D22E-4D8D-B6D2-BC9A35D87F37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2281347" y="4700730"/>
              <a:ext cx="384467" cy="362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4E20C-4F95-4D37-A0DC-334409F6EC58}"/>
                </a:ext>
              </a:extLst>
            </p:cNvPr>
            <p:cNvSpPr txBox="1"/>
            <p:nvPr/>
          </p:nvSpPr>
          <p:spPr>
            <a:xfrm>
              <a:off x="2907763" y="5131410"/>
              <a:ext cx="397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3121E55-204B-4391-A558-40162EE3D78D}"/>
              </a:ext>
            </a:extLst>
          </p:cNvPr>
          <p:cNvGrpSpPr/>
          <p:nvPr/>
        </p:nvGrpSpPr>
        <p:grpSpPr>
          <a:xfrm>
            <a:off x="2281348" y="3547834"/>
            <a:ext cx="910178" cy="1087469"/>
            <a:chOff x="2281348" y="3547834"/>
            <a:chExt cx="910178" cy="108746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F38F37-21CB-4E18-8BF6-76C3904A626B}"/>
                </a:ext>
              </a:extLst>
            </p:cNvPr>
            <p:cNvSpPr/>
            <p:nvPr/>
          </p:nvSpPr>
          <p:spPr>
            <a:xfrm>
              <a:off x="2746128" y="3547834"/>
              <a:ext cx="445398" cy="448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2C0E415-A34F-404A-B319-F3EBFE68E5E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281348" y="3996750"/>
              <a:ext cx="464782" cy="25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D8B5DC-451B-424D-BB52-618757716F35}"/>
                </a:ext>
              </a:extLst>
            </p:cNvPr>
            <p:cNvSpPr txBox="1"/>
            <p:nvPr/>
          </p:nvSpPr>
          <p:spPr>
            <a:xfrm>
              <a:off x="2540085" y="4296749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F9E8CC-2939-4A41-99BE-DA859C1849E3}"/>
              </a:ext>
            </a:extLst>
          </p:cNvPr>
          <p:cNvGrpSpPr/>
          <p:nvPr/>
        </p:nvGrpSpPr>
        <p:grpSpPr>
          <a:xfrm>
            <a:off x="3191526" y="3996750"/>
            <a:ext cx="1212004" cy="703980"/>
            <a:chOff x="3191526" y="3996750"/>
            <a:chExt cx="1212004" cy="7039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4C9C7A-AB14-4644-A92E-D04A42F124F7}"/>
                </a:ext>
              </a:extLst>
            </p:cNvPr>
            <p:cNvSpPr/>
            <p:nvPr/>
          </p:nvSpPr>
          <p:spPr>
            <a:xfrm>
              <a:off x="3527637" y="4251814"/>
              <a:ext cx="445398" cy="4489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74424FA-3BFE-4B31-92A9-3A46F8CD846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191526" y="3996750"/>
              <a:ext cx="558810" cy="255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F5344D-BDB5-4680-B906-A3BFD5BD7768}"/>
                </a:ext>
              </a:extLst>
            </p:cNvPr>
            <p:cNvSpPr txBox="1"/>
            <p:nvPr/>
          </p:nvSpPr>
          <p:spPr>
            <a:xfrm>
              <a:off x="4005664" y="4296749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x1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9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91C6AB-D92F-4BA4-B62E-6358AC52806E}"/>
              </a:ext>
            </a:extLst>
          </p:cNvPr>
          <p:cNvSpPr txBox="1"/>
          <p:nvPr/>
        </p:nvSpPr>
        <p:spPr>
          <a:xfrm>
            <a:off x="5906126" y="3000375"/>
            <a:ext cx="31363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2 //</a:t>
            </a:r>
            <a:r>
              <a:rPr lang="ko-KR" altLang="ko-KR" sz="1400" dirty="0"/>
              <a:t>테스트케이스 수</a:t>
            </a:r>
          </a:p>
          <a:p>
            <a:pPr fontAlgn="base"/>
            <a:r>
              <a:rPr lang="en-US" altLang="ko-KR" sz="1400" dirty="0"/>
              <a:t>5 //</a:t>
            </a:r>
            <a:r>
              <a:rPr lang="ko-KR" altLang="ko-KR" sz="1400" dirty="0"/>
              <a:t>첫 번째 테스트케이스</a:t>
            </a:r>
          </a:p>
          <a:p>
            <a:pPr fontAlgn="base"/>
            <a:r>
              <a:rPr lang="en-US" altLang="ko-KR" sz="1400" dirty="0"/>
              <a:t>4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4 1 2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4 2 2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5 4 2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5 3 1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//</a:t>
            </a:r>
            <a:r>
              <a:rPr lang="ko-KR" altLang="ko-KR" sz="1400" dirty="0"/>
              <a:t>두 번째 테스트케이스</a:t>
            </a:r>
          </a:p>
          <a:p>
            <a:pPr fontAlgn="base"/>
            <a:r>
              <a:rPr lang="en-US" altLang="ko-KR" sz="1400" dirty="0"/>
              <a:t>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3 1 2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3 2 1</a:t>
            </a:r>
            <a:endParaRPr lang="ko-KR" altLang="ko-KR" sz="1400" dirty="0"/>
          </a:p>
          <a:p>
            <a:r>
              <a:rPr lang="en-US" altLang="ko-KR" sz="1400" dirty="0"/>
              <a:t>(</a:t>
            </a:r>
            <a:r>
              <a:rPr lang="ko-KR" altLang="ko-KR" sz="1400" dirty="0"/>
              <a:t>빈 줄</a:t>
            </a:r>
            <a:r>
              <a:rPr lang="en-US" altLang="ko-KR" sz="1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ko-KR" altLang="en-US" dirty="0"/>
              <a:t>재료 </a:t>
            </a:r>
            <a:r>
              <a:rPr lang="en-US" altLang="ko-KR" dirty="0"/>
              <a:t>count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4F2D3D-74B9-48B2-A887-6E177230757A}"/>
              </a:ext>
            </a:extLst>
          </p:cNvPr>
          <p:cNvSpPr/>
          <p:nvPr/>
        </p:nvSpPr>
        <p:spPr>
          <a:xfrm>
            <a:off x="5906126" y="3240350"/>
            <a:ext cx="801188" cy="1296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20525-061F-4316-A980-7203EA704316}"/>
              </a:ext>
            </a:extLst>
          </p:cNvPr>
          <p:cNvSpPr txBox="1"/>
          <p:nvPr/>
        </p:nvSpPr>
        <p:spPr>
          <a:xfrm>
            <a:off x="531616" y="1696644"/>
            <a:ext cx="6996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재료 숫자 </a:t>
            </a:r>
            <a:r>
              <a:rPr lang="en-US" altLang="ko-KR" dirty="0"/>
              <a:t>count</a:t>
            </a:r>
          </a:p>
          <a:p>
            <a:endParaRPr lang="en-US" altLang="ko-KR" dirty="0"/>
          </a:p>
          <a:p>
            <a:r>
              <a:rPr lang="en-US" altLang="ko-KR" dirty="0"/>
              <a:t>Pre-Order </a:t>
            </a:r>
            <a:r>
              <a:rPr lang="ko-KR" altLang="en-US" dirty="0"/>
              <a:t>순행 </a:t>
            </a:r>
            <a:r>
              <a:rPr lang="en-US" altLang="ko-KR" dirty="0"/>
              <a:t>(</a:t>
            </a:r>
            <a:r>
              <a:rPr lang="ko-KR" altLang="en-US" dirty="0"/>
              <a:t>전위 순행</a:t>
            </a:r>
            <a:r>
              <a:rPr lang="en-US" altLang="ko-KR" dirty="0"/>
              <a:t>): 5</a:t>
            </a:r>
            <a:r>
              <a:rPr lang="en-US" altLang="ko-KR" dirty="0">
                <a:sym typeface="Wingdings" panose="05000000000000000000" pitchFamily="2" charset="2"/>
              </a:rPr>
              <a:t> 4 1 2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(4)(5)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DFS </a:t>
            </a:r>
            <a:r>
              <a:rPr lang="ko-KR" altLang="en-US" dirty="0">
                <a:sym typeface="Wingdings" panose="05000000000000000000" pitchFamily="2" charset="2"/>
              </a:rPr>
              <a:t>와 순서 같음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0A5CD7-E129-4BAB-9529-560D1DC57D7F}"/>
              </a:ext>
            </a:extLst>
          </p:cNvPr>
          <p:cNvGrpSpPr/>
          <p:nvPr/>
        </p:nvGrpSpPr>
        <p:grpSpPr>
          <a:xfrm>
            <a:off x="1586669" y="3516668"/>
            <a:ext cx="2795726" cy="2294045"/>
            <a:chOff x="2930577" y="3942796"/>
            <a:chExt cx="2795726" cy="22940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FCDB5F-4F90-456C-800D-226BAE4FF6E5}"/>
                </a:ext>
              </a:extLst>
            </p:cNvPr>
            <p:cNvSpPr/>
            <p:nvPr/>
          </p:nvSpPr>
          <p:spPr>
            <a:xfrm>
              <a:off x="4834430" y="6021156"/>
              <a:ext cx="246918" cy="215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1AAD7F2-8578-4151-80EF-5120D7DE11CC}"/>
                </a:ext>
              </a:extLst>
            </p:cNvPr>
            <p:cNvGrpSpPr/>
            <p:nvPr/>
          </p:nvGrpSpPr>
          <p:grpSpPr>
            <a:xfrm>
              <a:off x="2930577" y="3942796"/>
              <a:ext cx="2365231" cy="1977311"/>
              <a:chOff x="3384531" y="513567"/>
              <a:chExt cx="2993304" cy="242759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B7234E-69E5-467C-B76A-F428D7AEAC96}"/>
                  </a:ext>
                </a:extLst>
              </p:cNvPr>
              <p:cNvSpPr/>
              <p:nvPr/>
            </p:nvSpPr>
            <p:spPr>
              <a:xfrm>
                <a:off x="4825130" y="513567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3FD0D61-D834-4F24-A533-55A91AE8223A}"/>
                  </a:ext>
                </a:extLst>
              </p:cNvPr>
              <p:cNvSpPr/>
              <p:nvPr/>
            </p:nvSpPr>
            <p:spPr>
              <a:xfrm>
                <a:off x="5814164" y="1377861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6C172E8-8F9F-48D7-ACF1-887A37CBCB95}"/>
                  </a:ext>
                </a:extLst>
              </p:cNvPr>
              <p:cNvSpPr/>
              <p:nvPr/>
            </p:nvSpPr>
            <p:spPr>
              <a:xfrm>
                <a:off x="4441654" y="2373861"/>
                <a:ext cx="563671" cy="551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D305200-44EA-4C20-9A2E-07CB7999A5B4}"/>
                  </a:ext>
                </a:extLst>
              </p:cNvPr>
              <p:cNvSpPr/>
              <p:nvPr/>
            </p:nvSpPr>
            <p:spPr>
              <a:xfrm>
                <a:off x="3384531" y="2390016"/>
                <a:ext cx="563671" cy="551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941ED9-236C-4D90-BDA1-FA29DEF02401}"/>
                  </a:ext>
                </a:extLst>
              </p:cNvPr>
              <p:cNvSpPr/>
              <p:nvPr/>
            </p:nvSpPr>
            <p:spPr>
              <a:xfrm>
                <a:off x="3955094" y="1377861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ABA87D4-B682-4891-8BEE-54C362AA7F46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4236930" y="1064712"/>
                <a:ext cx="588202" cy="313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E9AB023-802C-4795-B225-688B6626BC1A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5388801" y="1064712"/>
                <a:ext cx="707199" cy="313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C5558E1-87FA-492C-8F9A-89908789E9B7}"/>
                  </a:ext>
                </a:extLst>
              </p:cNvPr>
              <p:cNvCxnSpPr>
                <a:stCxn id="39" idx="2"/>
                <a:endCxn id="37" idx="0"/>
              </p:cNvCxnSpPr>
              <p:nvPr/>
            </p:nvCxnSpPr>
            <p:spPr>
              <a:xfrm>
                <a:off x="4236929" y="1929007"/>
                <a:ext cx="486560" cy="444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FC93DD1-B78E-4B0A-AD3C-B6481C09225E}"/>
                  </a:ext>
                </a:extLst>
              </p:cNvPr>
              <p:cNvCxnSpPr/>
              <p:nvPr/>
            </p:nvCxnSpPr>
            <p:spPr>
              <a:xfrm flipH="1">
                <a:off x="3670631" y="1920724"/>
                <a:ext cx="448070" cy="466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F248FB-CD83-41EA-AB53-465413F2C0C5}"/>
                </a:ext>
              </a:extLst>
            </p:cNvPr>
            <p:cNvSpPr txBox="1"/>
            <p:nvPr/>
          </p:nvSpPr>
          <p:spPr>
            <a:xfrm>
              <a:off x="3360837" y="5526372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20E274-ABC4-4701-A93D-22552A6CB4F0}"/>
                </a:ext>
              </a:extLst>
            </p:cNvPr>
            <p:cNvSpPr txBox="1"/>
            <p:nvPr/>
          </p:nvSpPr>
          <p:spPr>
            <a:xfrm>
              <a:off x="4230536" y="5526372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717A64-227D-4DF4-BB6E-7F75C50F38B2}"/>
                </a:ext>
              </a:extLst>
            </p:cNvPr>
            <p:cNvSpPr txBox="1"/>
            <p:nvPr/>
          </p:nvSpPr>
          <p:spPr>
            <a:xfrm>
              <a:off x="3862858" y="4691711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D2DD96-8564-4007-87AF-74639E1B1C97}"/>
                </a:ext>
              </a:extLst>
            </p:cNvPr>
            <p:cNvSpPr txBox="1"/>
            <p:nvPr/>
          </p:nvSpPr>
          <p:spPr>
            <a:xfrm>
              <a:off x="5328437" y="4691711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x1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6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FA16-0F4F-4B4A-8678-B24C4A3D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Pre-order with count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D244F-E1A5-4ADC-8074-40C14B2C03F1}"/>
              </a:ext>
            </a:extLst>
          </p:cNvPr>
          <p:cNvSpPr/>
          <p:nvPr/>
        </p:nvSpPr>
        <p:spPr>
          <a:xfrm>
            <a:off x="1415987" y="2850057"/>
            <a:ext cx="61832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(Node, count 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*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Node.count</a:t>
            </a:r>
            <a:endParaRPr lang="en-US" altLang="ko-KR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If  Node 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leaf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를 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GC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에 저장</a:t>
            </a:r>
            <a:endParaRPr lang="en-US" altLang="ko-KR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return; 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else  // Node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internal node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인 경우</a:t>
            </a:r>
            <a:endParaRPr lang="en-US" altLang="ko-KR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for (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모든 자식 노드 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child[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 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에 대해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</a:t>
            </a:r>
            <a:r>
              <a:rPr lang="en-US" altLang="ko-KR" b="1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PreOrderT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Node.child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  <a:r>
              <a:rPr lang="ko-KR" alt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new_count</a:t>
            </a:r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92A28-1997-49EF-83A6-CA49FD771836}"/>
              </a:ext>
            </a:extLst>
          </p:cNvPr>
          <p:cNvSpPr txBox="1"/>
          <p:nvPr/>
        </p:nvSpPr>
        <p:spPr>
          <a:xfrm>
            <a:off x="1274491" y="2136458"/>
            <a:ext cx="624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GC(grain count</a:t>
            </a:r>
            <a:r>
              <a:rPr lang="ko-KR" altLang="en-US" dirty="0"/>
              <a:t> 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/>
              <a:t>Array [101] : </a:t>
            </a:r>
            <a:r>
              <a:rPr lang="ko-KR" altLang="en-US" dirty="0"/>
              <a:t>사용된 기본 재료 숫자 저장</a:t>
            </a:r>
          </a:p>
        </p:txBody>
      </p:sp>
    </p:spTree>
    <p:extLst>
      <p:ext uri="{BB962C8B-B14F-4D97-AF65-F5344CB8AC3E}">
        <p14:creationId xmlns:p14="http://schemas.microsoft.com/office/powerpoint/2010/main" val="141877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083" y="622228"/>
            <a:ext cx="8229600" cy="1143000"/>
          </a:xfrm>
        </p:spPr>
        <p:txBody>
          <a:bodyPr/>
          <a:lstStyle/>
          <a:p>
            <a:r>
              <a:rPr lang="en-US" altLang="ko-KR" dirty="0"/>
              <a:t>Idea-</a:t>
            </a:r>
            <a:r>
              <a:rPr lang="ko-KR" altLang="en-US" dirty="0"/>
              <a:t>재료 </a:t>
            </a:r>
            <a:r>
              <a:rPr lang="en-US" altLang="ko-KR" dirty="0"/>
              <a:t>count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0A5CD7-E129-4BAB-9529-560D1DC57D7F}"/>
              </a:ext>
            </a:extLst>
          </p:cNvPr>
          <p:cNvGrpSpPr/>
          <p:nvPr/>
        </p:nvGrpSpPr>
        <p:grpSpPr>
          <a:xfrm>
            <a:off x="1586669" y="3516668"/>
            <a:ext cx="2795726" cy="2294045"/>
            <a:chOff x="2930577" y="3942796"/>
            <a:chExt cx="2795726" cy="229404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FCDB5F-4F90-456C-800D-226BAE4FF6E5}"/>
                </a:ext>
              </a:extLst>
            </p:cNvPr>
            <p:cNvSpPr/>
            <p:nvPr/>
          </p:nvSpPr>
          <p:spPr>
            <a:xfrm>
              <a:off x="4834430" y="6021156"/>
              <a:ext cx="246918" cy="215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1AAD7F2-8578-4151-80EF-5120D7DE11CC}"/>
                </a:ext>
              </a:extLst>
            </p:cNvPr>
            <p:cNvGrpSpPr/>
            <p:nvPr/>
          </p:nvGrpSpPr>
          <p:grpSpPr>
            <a:xfrm>
              <a:off x="2930577" y="3942796"/>
              <a:ext cx="2365231" cy="1977311"/>
              <a:chOff x="3384531" y="513567"/>
              <a:chExt cx="2993304" cy="242759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BB7234E-69E5-467C-B76A-F428D7AEAC96}"/>
                  </a:ext>
                </a:extLst>
              </p:cNvPr>
              <p:cNvSpPr/>
              <p:nvPr/>
            </p:nvSpPr>
            <p:spPr>
              <a:xfrm>
                <a:off x="4825130" y="513567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3FD0D61-D834-4F24-A533-55A91AE8223A}"/>
                  </a:ext>
                </a:extLst>
              </p:cNvPr>
              <p:cNvSpPr/>
              <p:nvPr/>
            </p:nvSpPr>
            <p:spPr>
              <a:xfrm>
                <a:off x="5814164" y="1377861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6C172E8-8F9F-48D7-ACF1-887A37CBCB95}"/>
                  </a:ext>
                </a:extLst>
              </p:cNvPr>
              <p:cNvSpPr/>
              <p:nvPr/>
            </p:nvSpPr>
            <p:spPr>
              <a:xfrm>
                <a:off x="4441654" y="2373861"/>
                <a:ext cx="563671" cy="551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D305200-44EA-4C20-9A2E-07CB7999A5B4}"/>
                  </a:ext>
                </a:extLst>
              </p:cNvPr>
              <p:cNvSpPr/>
              <p:nvPr/>
            </p:nvSpPr>
            <p:spPr>
              <a:xfrm>
                <a:off x="3384531" y="2390016"/>
                <a:ext cx="563671" cy="551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9941ED9-236C-4D90-BDA1-FA29DEF02401}"/>
                  </a:ext>
                </a:extLst>
              </p:cNvPr>
              <p:cNvSpPr/>
              <p:nvPr/>
            </p:nvSpPr>
            <p:spPr>
              <a:xfrm>
                <a:off x="3955094" y="1377861"/>
                <a:ext cx="563671" cy="5511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ABA87D4-B682-4891-8BEE-54C362AA7F46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4236930" y="1064712"/>
                <a:ext cx="588202" cy="313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E9AB023-802C-4795-B225-688B6626BC1A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5388801" y="1064712"/>
                <a:ext cx="707199" cy="313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C5558E1-87FA-492C-8F9A-89908789E9B7}"/>
                  </a:ext>
                </a:extLst>
              </p:cNvPr>
              <p:cNvCxnSpPr>
                <a:stCxn id="39" idx="2"/>
                <a:endCxn id="37" idx="0"/>
              </p:cNvCxnSpPr>
              <p:nvPr/>
            </p:nvCxnSpPr>
            <p:spPr>
              <a:xfrm>
                <a:off x="4236929" y="1929007"/>
                <a:ext cx="486560" cy="4448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FC93DD1-B78E-4B0A-AD3C-B6481C09225E}"/>
                  </a:ext>
                </a:extLst>
              </p:cNvPr>
              <p:cNvCxnSpPr/>
              <p:nvPr/>
            </p:nvCxnSpPr>
            <p:spPr>
              <a:xfrm flipH="1">
                <a:off x="3670631" y="1920724"/>
                <a:ext cx="448070" cy="466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F248FB-CD83-41EA-AB53-465413F2C0C5}"/>
                </a:ext>
              </a:extLst>
            </p:cNvPr>
            <p:cNvSpPr txBox="1"/>
            <p:nvPr/>
          </p:nvSpPr>
          <p:spPr>
            <a:xfrm>
              <a:off x="3360837" y="5526372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20E274-ABC4-4701-A93D-22552A6CB4F0}"/>
                </a:ext>
              </a:extLst>
            </p:cNvPr>
            <p:cNvSpPr txBox="1"/>
            <p:nvPr/>
          </p:nvSpPr>
          <p:spPr>
            <a:xfrm>
              <a:off x="4230536" y="5526372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717A64-227D-4DF4-BB6E-7F75C50F38B2}"/>
                </a:ext>
              </a:extLst>
            </p:cNvPr>
            <p:cNvSpPr txBox="1"/>
            <p:nvPr/>
          </p:nvSpPr>
          <p:spPr>
            <a:xfrm>
              <a:off x="3862858" y="4691711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x2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D2DD96-8564-4007-87AF-74639E1B1C97}"/>
                </a:ext>
              </a:extLst>
            </p:cNvPr>
            <p:cNvSpPr txBox="1"/>
            <p:nvPr/>
          </p:nvSpPr>
          <p:spPr>
            <a:xfrm>
              <a:off x="5328437" y="4691711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x1</a:t>
              </a:r>
              <a:endParaRPr lang="ko-KR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654A2F-DE19-4936-A244-EB96E0AFDFB5}"/>
              </a:ext>
            </a:extLst>
          </p:cNvPr>
          <p:cNvSpPr/>
          <p:nvPr/>
        </p:nvSpPr>
        <p:spPr>
          <a:xfrm>
            <a:off x="4154750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087282-3FD5-47A8-9177-3FBFC261D07E}"/>
              </a:ext>
            </a:extLst>
          </p:cNvPr>
          <p:cNvSpPr/>
          <p:nvPr/>
        </p:nvSpPr>
        <p:spPr>
          <a:xfrm>
            <a:off x="4651899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EE2B9-3B1D-4469-84BD-6AF66E9813CD}"/>
              </a:ext>
            </a:extLst>
          </p:cNvPr>
          <p:cNvSpPr/>
          <p:nvPr/>
        </p:nvSpPr>
        <p:spPr>
          <a:xfrm>
            <a:off x="5149048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6B0639-930B-4C2C-930B-4F09F857B21C}"/>
              </a:ext>
            </a:extLst>
          </p:cNvPr>
          <p:cNvSpPr/>
          <p:nvPr/>
        </p:nvSpPr>
        <p:spPr>
          <a:xfrm>
            <a:off x="5646197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4E72E7-DE62-4E65-9745-B52195205656}"/>
              </a:ext>
            </a:extLst>
          </p:cNvPr>
          <p:cNvSpPr/>
          <p:nvPr/>
        </p:nvSpPr>
        <p:spPr>
          <a:xfrm>
            <a:off x="6143346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2F66F-D02E-4DD3-8A65-7E889C1BAF7B}"/>
              </a:ext>
            </a:extLst>
          </p:cNvPr>
          <p:cNvSpPr/>
          <p:nvPr/>
        </p:nvSpPr>
        <p:spPr>
          <a:xfrm>
            <a:off x="6640495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95189-50BB-4511-8E91-CABD23F147E3}"/>
              </a:ext>
            </a:extLst>
          </p:cNvPr>
          <p:cNvSpPr txBox="1"/>
          <p:nvPr/>
        </p:nvSpPr>
        <p:spPr>
          <a:xfrm>
            <a:off x="3613981" y="25060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BFCE7-27CA-4CBD-9991-CF3A2D6FFBED}"/>
              </a:ext>
            </a:extLst>
          </p:cNvPr>
          <p:cNvSpPr txBox="1"/>
          <p:nvPr/>
        </p:nvSpPr>
        <p:spPr>
          <a:xfrm>
            <a:off x="2083064" y="3073356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PreOrderT</a:t>
            </a:r>
            <a:r>
              <a:rPr lang="en-US" altLang="ko-KR" i="1" dirty="0"/>
              <a:t>(5,1)</a:t>
            </a:r>
            <a:endParaRPr lang="ko-KR" alt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A0171-EDB6-4CBE-BD30-6436426582DD}"/>
              </a:ext>
            </a:extLst>
          </p:cNvPr>
          <p:cNvSpPr txBox="1"/>
          <p:nvPr/>
        </p:nvSpPr>
        <p:spPr>
          <a:xfrm>
            <a:off x="803739" y="3820642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PreOrderT</a:t>
            </a:r>
            <a:r>
              <a:rPr lang="en-US" altLang="ko-KR" i="1" dirty="0"/>
              <a:t>(4,1)</a:t>
            </a:r>
            <a:endParaRPr lang="ko-KR" altLang="en-US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2D1046-115B-4385-8F5F-A9B860CB2D70}"/>
              </a:ext>
            </a:extLst>
          </p:cNvPr>
          <p:cNvSpPr txBox="1"/>
          <p:nvPr/>
        </p:nvSpPr>
        <p:spPr>
          <a:xfrm>
            <a:off x="305056" y="4620550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PreOrderT</a:t>
            </a:r>
            <a:r>
              <a:rPr lang="en-US" altLang="ko-KR" i="1" dirty="0"/>
              <a:t>(1,2)</a:t>
            </a:r>
            <a:endParaRPr lang="ko-KR" alt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050F8-FDDA-46B1-A745-2D49D3F23E1D}"/>
              </a:ext>
            </a:extLst>
          </p:cNvPr>
          <p:cNvSpPr txBox="1"/>
          <p:nvPr/>
        </p:nvSpPr>
        <p:spPr>
          <a:xfrm>
            <a:off x="4744821" y="2531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7DFF7F-E194-446B-9C30-6C4AD2358892}"/>
              </a:ext>
            </a:extLst>
          </p:cNvPr>
          <p:cNvSpPr txBox="1"/>
          <p:nvPr/>
        </p:nvSpPr>
        <p:spPr>
          <a:xfrm>
            <a:off x="2530750" y="4620550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PreOrderT</a:t>
            </a:r>
            <a:r>
              <a:rPr lang="en-US" altLang="ko-KR" i="1" dirty="0"/>
              <a:t>(2,2)</a:t>
            </a:r>
            <a:endParaRPr lang="ko-KR" altLang="en-US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2AD655-9745-42B5-8BCC-21AAB2F87067}"/>
              </a:ext>
            </a:extLst>
          </p:cNvPr>
          <p:cNvSpPr txBox="1"/>
          <p:nvPr/>
        </p:nvSpPr>
        <p:spPr>
          <a:xfrm>
            <a:off x="5241970" y="2531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653720-9877-4F7E-913F-55E71B6C43CD}"/>
              </a:ext>
            </a:extLst>
          </p:cNvPr>
          <p:cNvSpPr txBox="1"/>
          <p:nvPr/>
        </p:nvSpPr>
        <p:spPr>
          <a:xfrm>
            <a:off x="3490522" y="3806467"/>
            <a:ext cx="17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PreOrderT</a:t>
            </a:r>
            <a:r>
              <a:rPr lang="en-US" altLang="ko-KR" i="1" dirty="0"/>
              <a:t>(3,1)</a:t>
            </a:r>
            <a:endParaRPr lang="ko-KR" altLang="en-US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F6C633-2180-48D9-A8E7-1EB4DAA3E4D8}"/>
              </a:ext>
            </a:extLst>
          </p:cNvPr>
          <p:cNvSpPr txBox="1"/>
          <p:nvPr/>
        </p:nvSpPr>
        <p:spPr>
          <a:xfrm>
            <a:off x="5739119" y="2531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4685" y="217467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0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4821" y="217467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1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68983" y="217467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2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42100" y="217467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3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E2F66F-D02E-4DD3-8A65-7E889C1BAF7B}"/>
              </a:ext>
            </a:extLst>
          </p:cNvPr>
          <p:cNvSpPr/>
          <p:nvPr/>
        </p:nvSpPr>
        <p:spPr>
          <a:xfrm>
            <a:off x="7131508" y="2467992"/>
            <a:ext cx="497149" cy="49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217079" y="2536803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…</a:t>
            </a:r>
            <a:endParaRPr lang="ko-KR" alt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  <p:bldP spid="47" grpId="0"/>
      <p:bldP spid="11" grpId="0"/>
      <p:bldP spid="48" grpId="0"/>
      <p:bldP spid="49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12541</TotalTime>
  <Words>949</Words>
  <Application>Microsoft Office PowerPoint</Application>
  <PresentationFormat>화면 슬라이드 쇼(4:3)</PresentationFormat>
  <Paragraphs>250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</vt:lpstr>
      <vt:lpstr>맑은 고딕</vt:lpstr>
      <vt:lpstr>Arial</vt:lpstr>
      <vt:lpstr>Cambria Math</vt:lpstr>
      <vt:lpstr>Tahoma</vt:lpstr>
      <vt:lpstr>Wingdings</vt:lpstr>
      <vt:lpstr>컴퓨터보안 2011</vt:lpstr>
      <vt:lpstr>1_컴퓨터보안 2011</vt:lpstr>
      <vt:lpstr>New_Natural01</vt:lpstr>
      <vt:lpstr>문제해결기법 (Problem Solving)</vt:lpstr>
      <vt:lpstr>6 주차 문제 B</vt:lpstr>
      <vt:lpstr>6 주차 문제 B</vt:lpstr>
      <vt:lpstr>6 주차 문제 B</vt:lpstr>
      <vt:lpstr>트리 구성</vt:lpstr>
      <vt:lpstr>Idea-트리만들기</vt:lpstr>
      <vt:lpstr>Idea-재료 count</vt:lpstr>
      <vt:lpstr>Pre-order with count</vt:lpstr>
      <vt:lpstr>Idea-재료 count</vt:lpstr>
      <vt:lpstr>Pseudo Code</vt:lpstr>
      <vt:lpstr>Time Complexity</vt:lpstr>
      <vt:lpstr>Memory Complexity</vt:lpstr>
    </vt:vector>
  </TitlesOfParts>
  <Company>인하대학교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DaeHun Nyang</cp:lastModifiedBy>
  <cp:revision>440</cp:revision>
  <cp:lastPrinted>2018-05-30T04:46:17Z</cp:lastPrinted>
  <dcterms:created xsi:type="dcterms:W3CDTF">2014-02-26T05:36:39Z</dcterms:created>
  <dcterms:modified xsi:type="dcterms:W3CDTF">2019-04-15T02:22:14Z</dcterms:modified>
</cp:coreProperties>
</file>