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1" r:id="rId2"/>
    <p:sldId id="272" r:id="rId3"/>
    <p:sldId id="490" r:id="rId4"/>
    <p:sldId id="520" r:id="rId5"/>
    <p:sldId id="513" r:id="rId6"/>
    <p:sldId id="496" r:id="rId7"/>
    <p:sldId id="519" r:id="rId8"/>
    <p:sldId id="262" r:id="rId9"/>
    <p:sldId id="514" r:id="rId10"/>
    <p:sldId id="493" r:id="rId11"/>
    <p:sldId id="497" r:id="rId12"/>
    <p:sldId id="259" r:id="rId13"/>
    <p:sldId id="508" r:id="rId14"/>
    <p:sldId id="276" r:id="rId15"/>
    <p:sldId id="277" r:id="rId16"/>
    <p:sldId id="278" r:id="rId17"/>
    <p:sldId id="279" r:id="rId18"/>
    <p:sldId id="495" r:id="rId19"/>
    <p:sldId id="518" r:id="rId20"/>
    <p:sldId id="280" r:id="rId21"/>
    <p:sldId id="281" r:id="rId22"/>
    <p:sldId id="282" r:id="rId23"/>
    <p:sldId id="283" r:id="rId24"/>
    <p:sldId id="284" r:id="rId25"/>
    <p:sldId id="287" r:id="rId26"/>
    <p:sldId id="289" r:id="rId27"/>
    <p:sldId id="288" r:id="rId28"/>
    <p:sldId id="500" r:id="rId29"/>
    <p:sldId id="501" r:id="rId30"/>
    <p:sldId id="494" r:id="rId31"/>
    <p:sldId id="286" r:id="rId32"/>
    <p:sldId id="285" r:id="rId33"/>
    <p:sldId id="499" r:id="rId34"/>
    <p:sldId id="502" r:id="rId35"/>
    <p:sldId id="503" r:id="rId36"/>
    <p:sldId id="515" r:id="rId37"/>
    <p:sldId id="504" r:id="rId38"/>
    <p:sldId id="267" r:id="rId39"/>
    <p:sldId id="505" r:id="rId40"/>
    <p:sldId id="506" r:id="rId41"/>
    <p:sldId id="507" r:id="rId42"/>
    <p:sldId id="510" r:id="rId43"/>
    <p:sldId id="511" r:id="rId44"/>
    <p:sldId id="265" r:id="rId45"/>
    <p:sldId id="512" r:id="rId4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43" autoAdjust="0"/>
    <p:restoredTop sz="86375" autoAdjust="0"/>
  </p:normalViewPr>
  <p:slideViewPr>
    <p:cSldViewPr snapToGrid="0">
      <p:cViewPr>
        <p:scale>
          <a:sx n="100" d="100"/>
          <a:sy n="100" d="100"/>
        </p:scale>
        <p:origin x="582" y="-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err="1">
                <a:solidFill>
                  <a:srgbClr val="000000"/>
                </a:solidFill>
                <a:effectLst/>
                <a:latin typeface="Noto Sans"/>
              </a:rPr>
              <a:t>Bacula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는 상대적으로 사용이 쉽고 효율적이며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분실되거나 손상된 파일을 쉽게 찾고 복구할 수 있는 많은 고급 스토리지 관리 기능을 제공한다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Noto Sans"/>
              </a:rPr>
              <a:t>Bacula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ko-KR" altLang="en-US" sz="1200" b="0" i="0" err="1">
                <a:solidFill>
                  <a:srgbClr val="000000"/>
                </a:solidFill>
                <a:effectLst/>
                <a:latin typeface="Noto Sans"/>
              </a:rPr>
              <a:t>모듈식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 설계 덕분에 소형 단일 컴퓨터 시스템에서 대형 네트워크를 통해 수백 대의 컴퓨터로 구성된 시스템까지 확장 가능하다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9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err="1">
                <a:solidFill>
                  <a:srgbClr val="000000"/>
                </a:solidFill>
                <a:effectLst/>
                <a:latin typeface="Noto Sans"/>
              </a:rPr>
              <a:t>Bacula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는 상대적으로 사용이 쉽고 효율적이며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분실되거나 손상된 파일을 쉽게 찾고 복구할 수 있는 많은 고급 스토리지 관리 기능을 제공한다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Noto Sans"/>
              </a:rPr>
              <a:t>Bacula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ko-KR" altLang="en-US" sz="1200" b="0" i="0" err="1">
                <a:solidFill>
                  <a:srgbClr val="000000"/>
                </a:solidFill>
                <a:effectLst/>
                <a:latin typeface="Noto Sans"/>
              </a:rPr>
              <a:t>모듈식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/>
              </a:rPr>
              <a:t> 설계 덕분에 소형 단일 컴퓨터 시스템에서 대형 네트워크를 통해 수백 대의 컴퓨터로 구성된 시스템까지 확장 가능하다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3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6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8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1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0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72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4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ula.org/7.4.x-manuals/en/main/Configuring_Director.html#SECTION001720000000000000000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백업서버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서버의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모든것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</a:t>
            </a:r>
          </a:p>
          <a:p>
            <a:pPr algn="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by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KITRI TEAM2</a:t>
            </a:r>
          </a:p>
          <a:p>
            <a:pPr algn="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부제목 37">
            <a:extLst>
              <a:ext uri="{FF2B5EF4-FFF2-40B4-BE49-F238E27FC236}">
                <a16:creationId xmlns:a16="http://schemas.microsoft.com/office/drawing/2014/main" id="{06F177C7-6D0D-4007-B8F7-9FF245EC85AB}"/>
              </a:ext>
            </a:extLst>
          </p:cNvPr>
          <p:cNvSpPr txBox="1">
            <a:spLocks/>
          </p:cNvSpPr>
          <p:nvPr/>
        </p:nvSpPr>
        <p:spPr>
          <a:xfrm>
            <a:off x="1579568" y="8612409"/>
            <a:ext cx="4841870" cy="84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김규보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이재영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문관필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양정환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염찬호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김홍규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</a:t>
            </a:r>
            <a:r>
              <a:rPr lang="en-US" altLang="ko-KR" sz="32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  <a:endParaRPr lang="en-US" altLang="ko-KR" sz="305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37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590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DB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필요한 이유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?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58072" y="1773960"/>
            <a:ext cx="5913236" cy="606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백업되는 파일을 인덱싱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BD171642-22C1-4AEC-8370-40076EA57E96}"/>
              </a:ext>
            </a:extLst>
          </p:cNvPr>
          <p:cNvSpPr txBox="1">
            <a:spLocks/>
          </p:cNvSpPr>
          <p:nvPr/>
        </p:nvSpPr>
        <p:spPr>
          <a:xfrm>
            <a:off x="330200" y="2257433"/>
            <a:ext cx="5967534" cy="43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ko-KR" altLang="en-US" sz="2000" b="1" u="sng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인덱싱</a:t>
            </a:r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endParaRPr lang="ko-KR" altLang="en-US" sz="20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2EAF9F96-B7F3-46EA-810A-6B761A958651}"/>
              </a:ext>
            </a:extLst>
          </p:cNvPr>
          <p:cNvSpPr txBox="1">
            <a:spLocks/>
          </p:cNvSpPr>
          <p:nvPr/>
        </p:nvSpPr>
        <p:spPr>
          <a:xfrm>
            <a:off x="504229" y="1879600"/>
            <a:ext cx="5913236" cy="193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667ED-E621-408E-910B-C81F2D21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0" y="3312164"/>
            <a:ext cx="1848294" cy="3783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37228-7519-4B61-82DF-B14B26CEA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26"/>
          <a:stretch/>
        </p:blipFill>
        <p:spPr>
          <a:xfrm>
            <a:off x="265463" y="4707858"/>
            <a:ext cx="6211537" cy="42710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7ECAED-9BF9-4FF9-A738-F3217EB467E4}"/>
              </a:ext>
            </a:extLst>
          </p:cNvPr>
          <p:cNvSpPr/>
          <p:nvPr/>
        </p:nvSpPr>
        <p:spPr>
          <a:xfrm>
            <a:off x="600075" y="4391025"/>
            <a:ext cx="352425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EE2F973-0416-4BB6-88DB-B33571BDFD03}"/>
              </a:ext>
            </a:extLst>
          </p:cNvPr>
          <p:cNvSpPr txBox="1">
            <a:spLocks/>
          </p:cNvSpPr>
          <p:nvPr/>
        </p:nvSpPr>
        <p:spPr>
          <a:xfrm>
            <a:off x="625798" y="2652279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3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데이터가 저장될 때 데이터가</a:t>
            </a:r>
            <a:r>
              <a:rPr lang="en-US" altLang="ko-KR" sz="3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저장된 위치정보를 색인 만들어 관리</a:t>
            </a:r>
          </a:p>
        </p:txBody>
      </p:sp>
    </p:spTree>
    <p:extLst>
      <p:ext uri="{BB962C8B-B14F-4D97-AF65-F5344CB8AC3E}">
        <p14:creationId xmlns:p14="http://schemas.microsoft.com/office/powerpoint/2010/main" val="1923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4784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 start mariadb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DataBase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설치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(MariaDB)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2403140"/>
            <a:ext cx="5913238" cy="455561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설치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(MariaDB)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3841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-server –y</a:t>
            </a:r>
          </a:p>
          <a:p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B377CC4D-D93C-463F-8CC4-15403372A07B}"/>
              </a:ext>
            </a:extLst>
          </p:cNvPr>
          <p:cNvSpPr txBox="1">
            <a:spLocks/>
          </p:cNvSpPr>
          <p:nvPr/>
        </p:nvSpPr>
        <p:spPr>
          <a:xfrm>
            <a:off x="472380" y="3995521"/>
            <a:ext cx="5913238" cy="6907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enable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A3FF6241-35FF-422C-81C1-AB1922AFAD54}"/>
              </a:ext>
            </a:extLst>
          </p:cNvPr>
          <p:cNvSpPr txBox="1">
            <a:spLocks/>
          </p:cNvSpPr>
          <p:nvPr/>
        </p:nvSpPr>
        <p:spPr>
          <a:xfrm>
            <a:off x="472380" y="4741263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MariaDB </a:t>
            </a: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시작</a:t>
            </a:r>
            <a:endParaRPr lang="en-US" altLang="ko-KR" sz="1800" ker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CDA270A-F079-4C6B-9EFC-B0199FC335F4}"/>
              </a:ext>
            </a:extLst>
          </p:cNvPr>
          <p:cNvSpPr txBox="1">
            <a:spLocks/>
          </p:cNvSpPr>
          <p:nvPr/>
        </p:nvSpPr>
        <p:spPr>
          <a:xfrm>
            <a:off x="472380" y="6039331"/>
            <a:ext cx="5913238" cy="316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rpm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AEFF6-8E36-476C-B5ED-4413C9F9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" r="13776" b="76756"/>
          <a:stretch/>
        </p:blipFill>
        <p:spPr>
          <a:xfrm>
            <a:off x="472380" y="6864540"/>
            <a:ext cx="5913238" cy="730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E856DB19-AEC8-4D79-AF3F-EE4B4BF0B126}"/>
              </a:ext>
            </a:extLst>
          </p:cNvPr>
          <p:cNvSpPr txBox="1">
            <a:spLocks/>
          </p:cNvSpPr>
          <p:nvPr/>
        </p:nvSpPr>
        <p:spPr>
          <a:xfrm>
            <a:off x="426691" y="6414727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MariaDB </a:t>
            </a: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설치 확인</a:t>
            </a:r>
            <a:endParaRPr lang="en-US" altLang="ko-KR" sz="1800" ker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C40DE9-30BB-405D-B465-EDF4A14C2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r="297" b="71449"/>
          <a:stretch/>
        </p:blipFill>
        <p:spPr>
          <a:xfrm>
            <a:off x="512416" y="2693625"/>
            <a:ext cx="5810250" cy="900137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8C5878BD-3646-42BD-BE31-87E51FE0E726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402202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4784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DataBase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설치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(MariaDB)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809098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426691" y="2475377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후 비밀번호 설정</a:t>
            </a:r>
            <a:endParaRPr lang="en-US" alt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1902689"/>
            <a:ext cx="5913238" cy="3592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mysql_secure_installation</a:t>
            </a:r>
            <a:endParaRPr lang="ko-KR" altLang="en-US" sz="14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3B40D56F-B224-48E6-8A36-92460671ACC0}"/>
              </a:ext>
            </a:extLst>
          </p:cNvPr>
          <p:cNvSpPr txBox="1">
            <a:spLocks/>
          </p:cNvSpPr>
          <p:nvPr/>
        </p:nvSpPr>
        <p:spPr>
          <a:xfrm>
            <a:off x="358080" y="3288076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err="1"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6D3C964-8883-41AF-B25F-FD3B588A31B1}"/>
              </a:ext>
            </a:extLst>
          </p:cNvPr>
          <p:cNvSpPr txBox="1">
            <a:spLocks/>
          </p:cNvSpPr>
          <p:nvPr/>
        </p:nvSpPr>
        <p:spPr>
          <a:xfrm>
            <a:off x="472381" y="7577543"/>
            <a:ext cx="5913238" cy="1581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처음은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패스워드 설정하겠느냐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누르면 설정하실 수 있습니다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다음 질문은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anonymous users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삭제하겠냐는 질문입니다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&gt; Y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다음은 원격지에서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로그인을 허용하겠냐는 질문입니다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&gt; N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기본으로 누구든지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access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수 있는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DB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삭제하겠냐는 질문입니다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&gt; Y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마지막 질문은 설정한 권한 모두 리로드해서 적용하겠냐는 질문입니다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&gt; Y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1E1D05D8-DC35-4E12-A84A-283F8A112C96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E274A9-74A3-4040-954E-1DAF1D987E7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1C021EA-862C-45F4-926A-23D8D82D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1" y="3314628"/>
            <a:ext cx="5741880" cy="40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94014" y="469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Server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13993" y="1927199"/>
            <a:ext cx="5913238" cy="7592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>
              <a:lnSpc>
                <a:spcPct val="110000"/>
              </a:lnSpc>
              <a:spcAft>
                <a:spcPts val="0"/>
              </a:spcAft>
            </a:pPr>
            <a:r>
              <a:rPr lang="en-US" altLang="ko-KR" sz="55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4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wget</a:t>
            </a: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http://repos.fedorapeople.org/repos/slaanesh/bacula7/epel-bacula7.repo -O /</a:t>
            </a:r>
            <a:r>
              <a:rPr lang="en-US" altLang="ko-KR" sz="4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yum.repos.d</a:t>
            </a: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/epel-bacula7.repo</a:t>
            </a:r>
            <a:endParaRPr lang="ko-KR" altLang="en-US" sz="40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R="0">
              <a:lnSpc>
                <a:spcPct val="110000"/>
              </a:lnSpc>
              <a:spcAft>
                <a:spcPts val="0"/>
              </a:spcAft>
            </a:pPr>
            <a:endParaRPr lang="en-US" altLang="ko-KR" sz="55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atinLnBrk="0"/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A3FF6241-35FF-422C-81C1-AB1922AFAD54}"/>
              </a:ext>
            </a:extLst>
          </p:cNvPr>
          <p:cNvSpPr txBox="1">
            <a:spLocks/>
          </p:cNvSpPr>
          <p:nvPr/>
        </p:nvSpPr>
        <p:spPr>
          <a:xfrm>
            <a:off x="422896" y="2769731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 버전의 </a:t>
            </a:r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설치를 위해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YUM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저장소 파일을 먼저 설치</a:t>
            </a: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CDA270A-F079-4C6B-9EFC-B0199FC335F4}"/>
              </a:ext>
            </a:extLst>
          </p:cNvPr>
          <p:cNvSpPr txBox="1">
            <a:spLocks/>
          </p:cNvSpPr>
          <p:nvPr/>
        </p:nvSpPr>
        <p:spPr>
          <a:xfrm>
            <a:off x="472380" y="3646288"/>
            <a:ext cx="5913238" cy="2438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yum install </a:t>
            </a:r>
            <a:r>
              <a:rPr lang="en-US" altLang="ko-KR" sz="23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-director </a:t>
            </a:r>
            <a:r>
              <a:rPr lang="en-US" altLang="ko-KR" sz="23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-storage </a:t>
            </a:r>
            <a:r>
              <a:rPr lang="en-US" altLang="ko-KR" sz="23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-console -y</a:t>
            </a:r>
          </a:p>
          <a:p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AEFF6-8E36-476C-B5ED-4413C9F9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2" r="13776" b="42534"/>
          <a:stretch/>
        </p:blipFill>
        <p:spPr>
          <a:xfrm>
            <a:off x="368304" y="5658758"/>
            <a:ext cx="5913238" cy="1190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E856DB19-AEC8-4D79-AF3F-EE4B4BF0B126}"/>
              </a:ext>
            </a:extLst>
          </p:cNvPr>
          <p:cNvSpPr txBox="1">
            <a:spLocks/>
          </p:cNvSpPr>
          <p:nvPr/>
        </p:nvSpPr>
        <p:spPr>
          <a:xfrm>
            <a:off x="368304" y="5227111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확인</a:t>
            </a:r>
            <a:endParaRPr lang="en-US" alt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422896" y="3932826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설치</a:t>
            </a: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806E0B3-C1D5-406F-84ED-DA67470C85B2}"/>
              </a:ext>
            </a:extLst>
          </p:cNvPr>
          <p:cNvSpPr txBox="1">
            <a:spLocks/>
          </p:cNvSpPr>
          <p:nvPr/>
        </p:nvSpPr>
        <p:spPr>
          <a:xfrm>
            <a:off x="472380" y="4799710"/>
            <a:ext cx="5913238" cy="2438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rpm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98DFC51-C078-45DB-B639-41DE4F0BABAE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73467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4149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4. DB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생성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2403140"/>
            <a:ext cx="5913238" cy="455561"/>
          </a:xfrm>
        </p:spPr>
        <p:txBody>
          <a:bodyPr>
            <a:normAutofit/>
          </a:bodyPr>
          <a:lstStyle/>
          <a:p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라이브러리가 사용할 수 있는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라이브러리목록</a:t>
            </a:r>
          </a:p>
          <a:p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A3FF6241-35FF-422C-81C1-AB1922AFAD54}"/>
              </a:ext>
            </a:extLst>
          </p:cNvPr>
          <p:cNvSpPr txBox="1">
            <a:spLocks/>
          </p:cNvSpPr>
          <p:nvPr/>
        </p:nvSpPr>
        <p:spPr>
          <a:xfrm>
            <a:off x="499096" y="2579231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MySQL(1)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CDA270A-F079-4C6B-9EFC-B0199FC335F4}"/>
              </a:ext>
            </a:extLst>
          </p:cNvPr>
          <p:cNvSpPr txBox="1">
            <a:spLocks/>
          </p:cNvSpPr>
          <p:nvPr/>
        </p:nvSpPr>
        <p:spPr>
          <a:xfrm>
            <a:off x="472380" y="4513063"/>
            <a:ext cx="5913238" cy="3034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libexec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grant_mysql_privileges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441946" y="4856751"/>
            <a:ext cx="5913238" cy="582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DB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사용자에게 권한을 부여하기 위해 </a:t>
            </a:r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-director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제공하는 쉘 스크립트 실행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F3EC0D3-E2E5-47CB-A2C6-4463AA6277FF}"/>
              </a:ext>
            </a:extLst>
          </p:cNvPr>
          <p:cNvSpPr txBox="1">
            <a:spLocks/>
          </p:cNvSpPr>
          <p:nvPr/>
        </p:nvSpPr>
        <p:spPr>
          <a:xfrm>
            <a:off x="472380" y="2167999"/>
            <a:ext cx="5913238" cy="2451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alternatives --config libbaccats.so </a:t>
            </a:r>
          </a:p>
          <a:p>
            <a:endParaRPr lang="ko-KR" altLang="en-US" sz="13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AB2B2D-E079-4992-811C-B52F6CF5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4" y="3008713"/>
            <a:ext cx="4726409" cy="14540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8CEB62-78AC-4237-9455-DE3665C56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3" y="5439130"/>
            <a:ext cx="5916237" cy="3435947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8855B068-306B-4BDB-8E00-C58CB1B48DEA}"/>
              </a:ext>
            </a:extLst>
          </p:cNvPr>
          <p:cNvSpPr txBox="1">
            <a:spLocks/>
          </p:cNvSpPr>
          <p:nvPr/>
        </p:nvSpPr>
        <p:spPr>
          <a:xfrm>
            <a:off x="441946" y="5098872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입력 </a:t>
            </a: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5ECA8F05-8042-4599-A26C-A11823CD5716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10426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4784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4. DB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생성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CDA270A-F079-4C6B-9EFC-B0199FC335F4}"/>
              </a:ext>
            </a:extLst>
          </p:cNvPr>
          <p:cNvSpPr txBox="1">
            <a:spLocks/>
          </p:cNvSpPr>
          <p:nvPr/>
        </p:nvSpPr>
        <p:spPr>
          <a:xfrm>
            <a:off x="457125" y="1987068"/>
            <a:ext cx="5913238" cy="3034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libexec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4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create_mysql_database</a:t>
            </a:r>
            <a:r>
              <a:rPr lang="en-US" altLang="ko-KR" sz="44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–p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44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426691" y="2330757"/>
            <a:ext cx="5913238" cy="551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생성을 위한 쉘 스크립트를 실행 </a:t>
            </a:r>
            <a:endParaRPr lang="en-US" alt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MariaDB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입력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57784B-BE2A-441A-84BD-8A4FCFF1C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7"/>
          <a:stretch/>
        </p:blipFill>
        <p:spPr>
          <a:xfrm>
            <a:off x="472381" y="4969026"/>
            <a:ext cx="5922516" cy="1370814"/>
          </a:xfrm>
          <a:prstGeom prst="rect">
            <a:avLst/>
          </a:prstGeom>
        </p:spPr>
      </p:pic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97104498-97E9-41C9-B27C-E7CEAC1B43B1}"/>
              </a:ext>
            </a:extLst>
          </p:cNvPr>
          <p:cNvSpPr txBox="1">
            <a:spLocks/>
          </p:cNvSpPr>
          <p:nvPr/>
        </p:nvSpPr>
        <p:spPr>
          <a:xfrm>
            <a:off x="457125" y="3551353"/>
            <a:ext cx="5913238" cy="3034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/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libexec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make_mysql_tables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–p </a:t>
            </a: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D4BF4228-B978-4BDB-9C1E-116F9BFAA492}"/>
              </a:ext>
            </a:extLst>
          </p:cNvPr>
          <p:cNvSpPr txBox="1">
            <a:spLocks/>
          </p:cNvSpPr>
          <p:nvPr/>
        </p:nvSpPr>
        <p:spPr>
          <a:xfrm>
            <a:off x="426691" y="3895042"/>
            <a:ext cx="5913238" cy="551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내부에 필요한 테이블을 셀 스크립트를 이용해 생성 </a:t>
            </a:r>
            <a:endParaRPr lang="en-US" alt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→MariaDB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입력 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ABF438F3-C91F-4300-A5F6-A738CE5E9E59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58150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6235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4. DB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생성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6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809098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CDA270A-F079-4C6B-9EFC-B0199FC335F4}"/>
              </a:ext>
            </a:extLst>
          </p:cNvPr>
          <p:cNvSpPr txBox="1">
            <a:spLocks/>
          </p:cNvSpPr>
          <p:nvPr/>
        </p:nvSpPr>
        <p:spPr>
          <a:xfrm>
            <a:off x="363316" y="2885661"/>
            <a:ext cx="5913238" cy="3547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SHOW tables FROM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;</a:t>
            </a: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63316" y="2428399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데이터베이스 설정을 위해 </a:t>
            </a:r>
            <a:r>
              <a:rPr lang="en-US" altLang="ko-KR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MariaDB </a:t>
            </a: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서버로 접속한다</a:t>
            </a: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8DC7B593-3F70-4CEF-8C3D-3C8CC5A3D55E}"/>
              </a:ext>
            </a:extLst>
          </p:cNvPr>
          <p:cNvSpPr txBox="1">
            <a:spLocks/>
          </p:cNvSpPr>
          <p:nvPr/>
        </p:nvSpPr>
        <p:spPr>
          <a:xfrm>
            <a:off x="363316" y="5860801"/>
            <a:ext cx="5913238" cy="35472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SELECT </a:t>
            </a:r>
            <a:r>
              <a:rPr lang="en-US" altLang="ko-KR" sz="1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user,host,password</a:t>
            </a:r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FROM </a:t>
            </a:r>
            <a:r>
              <a:rPr lang="en-US" altLang="ko-KR" sz="1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mysql.user</a:t>
            </a:r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WHERE user = ‘</a:t>
            </a:r>
            <a:r>
              <a:rPr lang="en-US" altLang="ko-KR" sz="1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’;</a:t>
            </a:r>
            <a:endParaRPr lang="ko-KR" altLang="en-US" sz="10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7F71E83F-CF39-4896-9C1E-5271FD55CE5C}"/>
              </a:ext>
            </a:extLst>
          </p:cNvPr>
          <p:cNvSpPr txBox="1">
            <a:spLocks/>
          </p:cNvSpPr>
          <p:nvPr/>
        </p:nvSpPr>
        <p:spPr>
          <a:xfrm>
            <a:off x="376016" y="6856885"/>
            <a:ext cx="5913238" cy="35472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show databases;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52B0685E-4F62-41D6-9763-8C2388ED8D54}"/>
              </a:ext>
            </a:extLst>
          </p:cNvPr>
          <p:cNvSpPr txBox="1">
            <a:spLocks/>
          </p:cNvSpPr>
          <p:nvPr/>
        </p:nvSpPr>
        <p:spPr>
          <a:xfrm>
            <a:off x="363316" y="4873541"/>
            <a:ext cx="5913238" cy="35472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SET PASSWORD FOR </a:t>
            </a:r>
            <a:r>
              <a:rPr lang="en-US" altLang="ko-KR" sz="1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@‘localhost’=password( ‘bacula1234’ ); </a:t>
            </a:r>
            <a:endParaRPr lang="ko-KR" altLang="en-US" sz="10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4290A06-F995-4685-86D9-F61121252A4E}"/>
              </a:ext>
            </a:extLst>
          </p:cNvPr>
          <p:cNvSpPr txBox="1">
            <a:spLocks/>
          </p:cNvSpPr>
          <p:nvPr/>
        </p:nvSpPr>
        <p:spPr>
          <a:xfrm>
            <a:off x="363316" y="3881745"/>
            <a:ext cx="5913238" cy="3592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SET PASSWORD FOR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@‘%’=password( ‘bacula1234’ ) ;</a:t>
            </a: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363316" y="1902689"/>
            <a:ext cx="5913238" cy="3592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-u root -p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C7EE601F-4DA2-4A27-950F-4955BA4A901C}"/>
              </a:ext>
            </a:extLst>
          </p:cNvPr>
          <p:cNvSpPr txBox="1">
            <a:spLocks/>
          </p:cNvSpPr>
          <p:nvPr/>
        </p:nvSpPr>
        <p:spPr>
          <a:xfrm>
            <a:off x="363316" y="7746607"/>
            <a:ext cx="5913238" cy="6861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FLUSH PRIVILEGES;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 [(none)] &gt; exit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3B40D56F-B224-48E6-8A36-92460671ACC0}"/>
              </a:ext>
            </a:extLst>
          </p:cNvPr>
          <p:cNvSpPr txBox="1">
            <a:spLocks/>
          </p:cNvSpPr>
          <p:nvPr/>
        </p:nvSpPr>
        <p:spPr>
          <a:xfrm>
            <a:off x="363316" y="4407455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원격지에서도 접속 가능한 사용자 </a:t>
            </a:r>
            <a:r>
              <a:rPr lang="en-US" altLang="ko-KR" sz="1800" err="1"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의 패스워드를 변경</a:t>
            </a:r>
            <a:r>
              <a:rPr lang="en-US" altLang="ko-KR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endParaRPr lang="ko-KR" altLang="en-US" sz="1800"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6D3C964-8883-41AF-B25F-FD3B588A31B1}"/>
              </a:ext>
            </a:extLst>
          </p:cNvPr>
          <p:cNvSpPr txBox="1">
            <a:spLocks/>
          </p:cNvSpPr>
          <p:nvPr/>
        </p:nvSpPr>
        <p:spPr>
          <a:xfrm>
            <a:off x="363316" y="5394715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위와 동일한데 로컬 호스트에서만 사용하기 위한 변경</a:t>
            </a:r>
            <a:r>
              <a:rPr lang="en-US" altLang="ko-KR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endParaRPr lang="ko-KR" altLang="en-US" sz="1800"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7" name="텍스트 개체 틀 5">
            <a:extLst>
              <a:ext uri="{FF2B5EF4-FFF2-40B4-BE49-F238E27FC236}">
                <a16:creationId xmlns:a16="http://schemas.microsoft.com/office/drawing/2014/main" id="{51F9BFBD-A171-4666-976A-1093C243630B}"/>
              </a:ext>
            </a:extLst>
          </p:cNvPr>
          <p:cNvSpPr txBox="1">
            <a:spLocks/>
          </p:cNvSpPr>
          <p:nvPr/>
        </p:nvSpPr>
        <p:spPr>
          <a:xfrm>
            <a:off x="376016" y="7378059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데이터베이스를 확인하면 </a:t>
            </a:r>
            <a:r>
              <a:rPr lang="en-US" altLang="ko-KR" sz="1800" err="1"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데이터베이스가 생성돼 있음</a:t>
            </a:r>
          </a:p>
        </p:txBody>
      </p: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C2465B55-DC37-45FE-9FC6-51F66366C415}"/>
              </a:ext>
            </a:extLst>
          </p:cNvPr>
          <p:cNvSpPr txBox="1">
            <a:spLocks/>
          </p:cNvSpPr>
          <p:nvPr/>
        </p:nvSpPr>
        <p:spPr>
          <a:xfrm>
            <a:off x="363316" y="6381975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데이터베이스에서 사용자 </a:t>
            </a:r>
            <a:r>
              <a:rPr lang="en-US" altLang="ko-KR" sz="1800" err="1"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에 대한 정보를 확인</a:t>
            </a:r>
            <a:endParaRPr lang="en-US" altLang="ko-KR" sz="1800"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9" name="텍스트 개체 틀 5">
            <a:extLst>
              <a:ext uri="{FF2B5EF4-FFF2-40B4-BE49-F238E27FC236}">
                <a16:creationId xmlns:a16="http://schemas.microsoft.com/office/drawing/2014/main" id="{89163620-06A9-44DC-A9BB-9FD8ABD006F3}"/>
              </a:ext>
            </a:extLst>
          </p:cNvPr>
          <p:cNvSpPr txBox="1">
            <a:spLocks/>
          </p:cNvSpPr>
          <p:nvPr/>
        </p:nvSpPr>
        <p:spPr>
          <a:xfrm>
            <a:off x="363316" y="3347439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err="1"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데이터베이스에 생성된 테이블의 목록을 확인</a:t>
            </a:r>
          </a:p>
        </p:txBody>
      </p: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9CE0663F-1CC9-42FD-B30C-D6336A719F71}"/>
              </a:ext>
            </a:extLst>
          </p:cNvPr>
          <p:cNvSpPr txBox="1">
            <a:spLocks/>
          </p:cNvSpPr>
          <p:nvPr/>
        </p:nvSpPr>
        <p:spPr>
          <a:xfrm>
            <a:off x="363316" y="8501641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latin typeface="Consolas" panose="020B0609020204030204" pitchFamily="49" charset="0"/>
                <a:ea typeface="나눔스퀘어_ac Bold" panose="020B0600000101010101" pitchFamily="50" charset="-127"/>
              </a:rPr>
              <a:t>변경 사항 적용 후 나가기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1E1D05D8-DC35-4E12-A84A-283F8A112C96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E274A9-74A3-4040-954E-1DAF1D987E7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6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기본 용어 설명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bacula-dir.conf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5">
            <a:extLst>
              <a:ext uri="{FF2B5EF4-FFF2-40B4-BE49-F238E27FC236}">
                <a16:creationId xmlns:a16="http://schemas.microsoft.com/office/drawing/2014/main" id="{DBE1670C-AF75-43D1-A4D1-F63FF8E09FAC}"/>
              </a:ext>
            </a:extLst>
          </p:cNvPr>
          <p:cNvSpPr txBox="1">
            <a:spLocks/>
          </p:cNvSpPr>
          <p:nvPr/>
        </p:nvSpPr>
        <p:spPr>
          <a:xfrm>
            <a:off x="472382" y="3144326"/>
            <a:ext cx="5913236" cy="583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Volume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테이프나 </a:t>
            </a: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DVD,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하드디스크의 파일과 같은 저장 장치의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FBF4B5C4-AA1C-477B-A293-C3CA9FC33B09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54CF4-4E36-4644-8D01-680BF30CC892}"/>
              </a:ext>
            </a:extLst>
          </p:cNvPr>
          <p:cNvSpPr txBox="1"/>
          <p:nvPr/>
        </p:nvSpPr>
        <p:spPr>
          <a:xfrm>
            <a:off x="307281" y="216152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</a:t>
            </a:r>
            <a:endParaRPr lang="ko-KR" altLang="en-US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ED11A-BAD9-4D6B-856E-72C47C0A4E51}"/>
              </a:ext>
            </a:extLst>
          </p:cNvPr>
          <p:cNvSpPr txBox="1"/>
          <p:nvPr/>
        </p:nvSpPr>
        <p:spPr>
          <a:xfrm>
            <a:off x="525658" y="2606460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볼륨이 여러 개 모인 집합을 일컫는 용어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49476-5439-4A45-A2B7-082BFF4DD6A6}"/>
              </a:ext>
            </a:extLst>
          </p:cNvPr>
          <p:cNvSpPr txBox="1"/>
          <p:nvPr/>
        </p:nvSpPr>
        <p:spPr>
          <a:xfrm>
            <a:off x="307281" y="346191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FileSet</a:t>
            </a:r>
            <a:endParaRPr lang="ko-KR" altLang="en-US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C73D2-4D99-469E-8193-50905986EEB2}"/>
              </a:ext>
            </a:extLst>
          </p:cNvPr>
          <p:cNvSpPr txBox="1"/>
          <p:nvPr/>
        </p:nvSpPr>
        <p:spPr>
          <a:xfrm>
            <a:off x="525658" y="390685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백업되어야 할 파일들을 의미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CEBE5-9969-4060-8E26-906EE396FB57}"/>
              </a:ext>
            </a:extLst>
          </p:cNvPr>
          <p:cNvSpPr txBox="1"/>
          <p:nvPr/>
        </p:nvSpPr>
        <p:spPr>
          <a:xfrm>
            <a:off x="307281" y="491559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Job</a:t>
            </a:r>
            <a:endParaRPr lang="ko-KR" altLang="en-US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97DF8-DF25-4735-9E3A-89F90064538E}"/>
              </a:ext>
            </a:extLst>
          </p:cNvPr>
          <p:cNvSpPr txBox="1"/>
          <p:nvPr/>
        </p:nvSpPr>
        <p:spPr>
          <a:xfrm>
            <a:off x="525658" y="5360534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수행되야 할 모든 작업을 의미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BD958-2D0B-4943-9B27-7B7C787A8288}"/>
              </a:ext>
            </a:extLst>
          </p:cNvPr>
          <p:cNvSpPr txBox="1"/>
          <p:nvPr/>
        </p:nvSpPr>
        <p:spPr>
          <a:xfrm>
            <a:off x="525658" y="5688424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무엇이 백업돼야 하는지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 작업은 언제 해야 하는지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데이터는 어디에 저장돼야 하는 지의 작업을 의미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033D4-B8F6-4643-809F-06343254B0FC}"/>
              </a:ext>
            </a:extLst>
          </p:cNvPr>
          <p:cNvSpPr txBox="1"/>
          <p:nvPr/>
        </p:nvSpPr>
        <p:spPr>
          <a:xfrm>
            <a:off x="307281" y="7074277"/>
            <a:ext cx="157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Catalog</a:t>
            </a:r>
            <a:endParaRPr lang="ko-KR" altLang="en-US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4272F-C091-486A-8556-21FC4239798D}"/>
              </a:ext>
            </a:extLst>
          </p:cNvPr>
          <p:cNvSpPr txBox="1"/>
          <p:nvPr/>
        </p:nvSpPr>
        <p:spPr>
          <a:xfrm>
            <a:off x="525658" y="7519213"/>
            <a:ext cx="615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 latinLnBrk="1"/>
            <a:r>
              <a:rPr lang="en-US" altLang="ko-KR" sz="1800" b="0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Catalog</a:t>
            </a:r>
            <a:r>
              <a:rPr lang="en-US" altLang="ko-KR" sz="1800">
                <a:latin typeface="Arial" panose="020B0604020202020204" pitchFamily="34" charset="0"/>
              </a:rPr>
              <a:t> </a:t>
            </a:r>
            <a:r>
              <a:rPr lang="ko-KR" altLang="ko-KR" sz="1800" b="0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실행되는 모든 작업에 대한 정보를 저장하는 공간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8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kern="120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bacula-dir.conf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session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5">
            <a:extLst>
              <a:ext uri="{FF2B5EF4-FFF2-40B4-BE49-F238E27FC236}">
                <a16:creationId xmlns:a16="http://schemas.microsoft.com/office/drawing/2014/main" id="{DBE1670C-AF75-43D1-A4D1-F63FF8E09FAC}"/>
              </a:ext>
            </a:extLst>
          </p:cNvPr>
          <p:cNvSpPr txBox="1">
            <a:spLocks/>
          </p:cNvSpPr>
          <p:nvPr/>
        </p:nvSpPr>
        <p:spPr>
          <a:xfrm>
            <a:off x="472382" y="3144326"/>
            <a:ext cx="5913236" cy="583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Volume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테이프나 </a:t>
            </a: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DVD,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하드디스크의 파일과 같은 저장 장치의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FBF4B5C4-AA1C-477B-A293-C3CA9FC33B09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54CF4-4E36-4644-8D01-680BF30CC892}"/>
              </a:ext>
            </a:extLst>
          </p:cNvPr>
          <p:cNvSpPr txBox="1"/>
          <p:nvPr/>
        </p:nvSpPr>
        <p:spPr>
          <a:xfrm>
            <a:off x="231081" y="2148824"/>
            <a:ext cx="624591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Director{} : 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디렉터에 관한 부분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Catalog{} 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백업하는 데이터를 빠르고 안전하게 관리하기 위해    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사용하는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Storage{} 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저장되는 위치 정보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Schedule{} : 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 및 복원 작업이 실행될 일시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FileSet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{} 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백업대상 파일들을 지정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Client{} 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파일이 백업되어야 하는 대상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JobDefs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{} / Job {} 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실제로 작업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복구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실행하는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부분으로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Storage, Client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Schedule,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FileSet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,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세션에 기입한 셋팅의 조합으로 실행됨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Messages{} :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백업 성공 혹은 에러에 대해 발생하는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모든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메세지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이메일 발송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dir.conf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옵션 상세 설명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5C2E232-3F23-4A88-A307-B125CBCCC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828518"/>
              </p:ext>
            </p:extLst>
          </p:nvPr>
        </p:nvGraphicFramePr>
        <p:xfrm>
          <a:off x="4159624" y="8321301"/>
          <a:ext cx="2084854" cy="116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포장기 셸 개체" showAsIcon="1" r:id="rId4" imgW="1491120" imgH="571320" progId="Package">
                  <p:embed/>
                </p:oleObj>
              </mc:Choice>
              <mc:Fallback>
                <p:oleObj name="포장기 셸 개체" showAsIcon="1" r:id="rId4" imgW="149112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9624" y="8321301"/>
                        <a:ext cx="2084854" cy="116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84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 lnSpcReduction="10000"/>
          </a:bodyPr>
          <a:lstStyle/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en-US" altLang="ko-KR" sz="280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Bacula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</a:t>
            </a:r>
            <a:r>
              <a:rPr lang="en-US" altLang="ko-KR" sz="280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Bacula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en-US" altLang="ko-KR" sz="280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Bacula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클라이언트</a:t>
            </a:r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백업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•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복구 테스트</a:t>
            </a:r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Ⅴ. 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정리 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&amp; 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Quiz</a:t>
            </a:r>
            <a:endParaRPr lang="ko-KR" altLang="en-US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-Director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3413313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3134589"/>
            <a:ext cx="5913238" cy="3592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bacula-dir.conf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84197F0D-9C46-4D0D-96E2-5596582F4FC1}"/>
              </a:ext>
            </a:extLst>
          </p:cNvPr>
          <p:cNvSpPr txBox="1">
            <a:spLocks/>
          </p:cNvSpPr>
          <p:nvPr/>
        </p:nvSpPr>
        <p:spPr>
          <a:xfrm>
            <a:off x="426691" y="4358030"/>
            <a:ext cx="5913238" cy="42701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Director {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Name =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DIRport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9101               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QueryFile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"/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libexec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query.sql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WorkingDirectory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"/var/spool/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PidDirectory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"/var/run"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Maximum Concurrent Jobs = 1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endParaRPr lang="en-US" altLang="ko-KR" sz="1400">
              <a:solidFill>
                <a:srgbClr val="FF00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Password = "</a:t>
            </a:r>
            <a:r>
              <a:rPr lang="en-US" altLang="ko-KR" sz="1600" err="1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endParaRPr lang="en-US" altLang="ko-KR" sz="1400">
              <a:solidFill>
                <a:srgbClr val="FF00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Messages = Daemon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7BFCB-3F6C-49F6-BA2D-93DA97468C02}"/>
              </a:ext>
            </a:extLst>
          </p:cNvPr>
          <p:cNvSpPr txBox="1"/>
          <p:nvPr/>
        </p:nvSpPr>
        <p:spPr>
          <a:xfrm>
            <a:off x="651321" y="4930312"/>
            <a:ext cx="526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ko-KR" altLang="en-US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바큘라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디렉터의 이름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,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추후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Client(FD)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설정에서 동일하게 사용됨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999CBF-E5E1-4CDA-8A65-51A6F461EC73}"/>
              </a:ext>
            </a:extLst>
          </p:cNvPr>
          <p:cNvSpPr txBox="1"/>
          <p:nvPr/>
        </p:nvSpPr>
        <p:spPr>
          <a:xfrm>
            <a:off x="689421" y="6873140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최대 동시 작업 수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클라이언트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connect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수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432DC-B184-4833-869A-92B63F9C1D06}"/>
              </a:ext>
            </a:extLst>
          </p:cNvPr>
          <p:cNvSpPr txBox="1"/>
          <p:nvPr/>
        </p:nvSpPr>
        <p:spPr>
          <a:xfrm>
            <a:off x="676721" y="7497554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통해 접속할 때 확인하는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password)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63ACA-4DCD-4DA7-8C19-C1EF8582BB78}"/>
              </a:ext>
            </a:extLst>
          </p:cNvPr>
          <p:cNvSpPr txBox="1"/>
          <p:nvPr/>
        </p:nvSpPr>
        <p:spPr>
          <a:xfrm>
            <a:off x="435421" y="3940871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#1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(15 line,   vi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: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줄번호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gedit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ctrl+I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줄번호입력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CFB7133-E04C-4380-A446-74031FC5F17F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86334E-3229-48D0-888C-34D1EE51C058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1CD-934A-4871-B97B-C1FDD2EC9EB0}"/>
              </a:ext>
            </a:extLst>
          </p:cNvPr>
          <p:cNvSpPr txBox="1"/>
          <p:nvPr/>
        </p:nvSpPr>
        <p:spPr>
          <a:xfrm>
            <a:off x="435421" y="1867766"/>
            <a:ext cx="213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TIP. 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번호 찾아가기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757877-FDD8-403E-BA9D-C35389712D20}"/>
              </a:ext>
            </a:extLst>
          </p:cNvPr>
          <p:cNvSpPr txBox="1"/>
          <p:nvPr/>
        </p:nvSpPr>
        <p:spPr>
          <a:xfrm>
            <a:off x="791021" y="221070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 :  ’Shift + : ’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번호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1C4ED-B776-47B8-86B5-65EA61EB8D0E}"/>
              </a:ext>
            </a:extLst>
          </p:cNvPr>
          <p:cNvSpPr txBox="1"/>
          <p:nvPr/>
        </p:nvSpPr>
        <p:spPr>
          <a:xfrm>
            <a:off x="625921" y="2478968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gedit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Ctrl + I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줄 번호</a:t>
            </a:r>
          </a:p>
        </p:txBody>
      </p:sp>
    </p:spTree>
    <p:extLst>
      <p:ext uri="{BB962C8B-B14F-4D97-AF65-F5344CB8AC3E}">
        <p14:creationId xmlns:p14="http://schemas.microsoft.com/office/powerpoint/2010/main" val="122712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-Director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2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809098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181413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84197F0D-9C46-4D0D-96E2-5596582F4FC1}"/>
              </a:ext>
            </a:extLst>
          </p:cNvPr>
          <p:cNvSpPr txBox="1">
            <a:spLocks/>
          </p:cNvSpPr>
          <p:nvPr/>
        </p:nvSpPr>
        <p:spPr>
          <a:xfrm>
            <a:off x="472381" y="2688267"/>
            <a:ext cx="5913238" cy="17329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Catalog {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Name =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MyCatalog</a:t>
            </a: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dbname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"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"; {DB Address= "127.0.0.1";}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dbuser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"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";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dbpassword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"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bacula1234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“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7BFCB-3F6C-49F6-BA2D-93DA97468C02}"/>
              </a:ext>
            </a:extLst>
          </p:cNvPr>
          <p:cNvSpPr txBox="1"/>
          <p:nvPr/>
        </p:nvSpPr>
        <p:spPr>
          <a:xfrm>
            <a:off x="882461" y="3955743"/>
            <a:ext cx="5673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 Address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는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가 설치된 </a:t>
            </a:r>
            <a:r>
              <a:rPr lang="ko-KR" altLang="en-US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서버로지정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,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현재는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local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이기 때문에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999CBF-E5E1-4CDA-8A65-51A6F461EC73}"/>
              </a:ext>
            </a:extLst>
          </p:cNvPr>
          <p:cNvSpPr txBox="1"/>
          <p:nvPr/>
        </p:nvSpPr>
        <p:spPr>
          <a:xfrm>
            <a:off x="1056578" y="4144183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없어도 되는 옵션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63ACA-4DCD-4DA7-8C19-C1EF8582BB78}"/>
              </a:ext>
            </a:extLst>
          </p:cNvPr>
          <p:cNvSpPr txBox="1"/>
          <p:nvPr/>
        </p:nvSpPr>
        <p:spPr>
          <a:xfrm>
            <a:off x="435421" y="1832671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#2.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카탈로그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(233 line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369CF-0FF5-4EF1-931C-84334D261823}"/>
              </a:ext>
            </a:extLst>
          </p:cNvPr>
          <p:cNvSpPr txBox="1"/>
          <p:nvPr/>
        </p:nvSpPr>
        <p:spPr>
          <a:xfrm>
            <a:off x="727521" y="2134732"/>
            <a:ext cx="493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백업하는 데이터를 빠르고 안전하게 관리하기 위해 사용하는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53186-AEBB-40C5-86D4-9244B1161892}"/>
              </a:ext>
            </a:extLst>
          </p:cNvPr>
          <p:cNvSpPr txBox="1"/>
          <p:nvPr/>
        </p:nvSpPr>
        <p:spPr>
          <a:xfrm>
            <a:off x="727521" y="2387150"/>
            <a:ext cx="4900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과정 중 물어봤던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Username, Password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52F58-F861-42B4-BE85-55FD45C5F16C}"/>
              </a:ext>
            </a:extLst>
          </p:cNvPr>
          <p:cNvSpPr txBox="1"/>
          <p:nvPr/>
        </p:nvSpPr>
        <p:spPr>
          <a:xfrm>
            <a:off x="435421" y="461684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#3.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(196 line)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69021EFA-15D4-4156-9315-F7606815A1B9}"/>
              </a:ext>
            </a:extLst>
          </p:cNvPr>
          <p:cNvSpPr txBox="1">
            <a:spLocks/>
          </p:cNvSpPr>
          <p:nvPr/>
        </p:nvSpPr>
        <p:spPr>
          <a:xfrm>
            <a:off x="472381" y="5250628"/>
            <a:ext cx="5913238" cy="36419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Storage { 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Name = File1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# Do not use "localhost" here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Address =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192.168.0.109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SD IP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와 일치해야 함</a:t>
            </a:r>
            <a:endParaRPr lang="en-US" altLang="ko-KR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SDPort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9103         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bacula-SD.conf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포트와 </a:t>
            </a:r>
            <a:r>
              <a:rPr lang="ko-KR" altLang="en-US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일치해야함</a:t>
            </a:r>
            <a:endParaRPr lang="en-US" altLang="ko-KR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Password = “</a:t>
            </a:r>
            <a:r>
              <a:rPr lang="en-US" altLang="ko-KR" sz="1600" err="1">
                <a:solidFill>
                  <a:srgbClr val="00B0F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sdp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     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bacula-SD.conf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에 입력한 패스워드</a:t>
            </a:r>
            <a:endParaRPr lang="en-US" altLang="ko-KR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Device = FileChgr1     </a:t>
            </a:r>
            <a:r>
              <a: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→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kumimoji="0" lang="en-US" altLang="ko-KR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bacula-SD.conf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device{}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이름</a:t>
            </a:r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Media Type = File1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Maximum Concurrent Jobs = 10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 </a:t>
            </a:r>
            <a:endParaRPr lang="en-US" altLang="ko-KR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00E6B9-0EF2-4F56-A34C-90615BAB7CB7}"/>
              </a:ext>
            </a:extLst>
          </p:cNvPr>
          <p:cNvSpPr txBox="1"/>
          <p:nvPr/>
        </p:nvSpPr>
        <p:spPr>
          <a:xfrm>
            <a:off x="739460" y="4902198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저장장치를 지정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08E95-0392-49B1-81B8-742CEFD5BCC3}"/>
              </a:ext>
            </a:extLst>
          </p:cNvPr>
          <p:cNvSpPr txBox="1"/>
          <p:nvPr/>
        </p:nvSpPr>
        <p:spPr>
          <a:xfrm>
            <a:off x="844361" y="8067625"/>
            <a:ext cx="3158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run up to 10 jobs a the same time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4B8FD6D2-B06E-40C6-A319-668204134BB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45AD58-90B9-4017-AD1E-C0C12DD01B20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6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-Director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2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809098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341433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84197F0D-9C46-4D0D-96E2-5596582F4FC1}"/>
              </a:ext>
            </a:extLst>
          </p:cNvPr>
          <p:cNvSpPr txBox="1">
            <a:spLocks/>
          </p:cNvSpPr>
          <p:nvPr/>
        </p:nvSpPr>
        <p:spPr>
          <a:xfrm>
            <a:off x="449840" y="3219118"/>
            <a:ext cx="5913238" cy="47121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 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FileSet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{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Name = "Full Set"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Include {          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 Options {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104    signature = MD5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105	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compression = GZIP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 }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. . . 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121  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File = /home</a:t>
            </a:r>
            <a:endParaRPr lang="ko-KR" altLang="ko-KR" sz="1600">
              <a:solidFill>
                <a:srgbClr val="FF00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63ACA-4DCD-4DA7-8C19-C1EF8582BB78}"/>
              </a:ext>
            </a:extLst>
          </p:cNvPr>
          <p:cNvSpPr txBox="1"/>
          <p:nvPr/>
        </p:nvSpPr>
        <p:spPr>
          <a:xfrm>
            <a:off x="435421" y="194697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#4.File set (100 line)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369CF-0FF5-4EF1-931C-84334D261823}"/>
              </a:ext>
            </a:extLst>
          </p:cNvPr>
          <p:cNvSpPr txBox="1"/>
          <p:nvPr/>
        </p:nvSpPr>
        <p:spPr>
          <a:xfrm>
            <a:off x="727521" y="2294752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백업이 되어야 할 파일들을 지정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53186-AEBB-40C5-86D4-9244B1161892}"/>
              </a:ext>
            </a:extLst>
          </p:cNvPr>
          <p:cNvSpPr txBox="1"/>
          <p:nvPr/>
        </p:nvSpPr>
        <p:spPr>
          <a:xfrm>
            <a:off x="758001" y="2524310"/>
            <a:ext cx="498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※ Windows Client : </a:t>
            </a:r>
            <a:r>
              <a:rPr lang="ko-KR" altLang="en-US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경로에 사용되는 백슬래시는 슬래시로 백슬래시 두 개 붙여준다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08E95-0392-49B1-81B8-742CEFD5BCC3}"/>
              </a:ext>
            </a:extLst>
          </p:cNvPr>
          <p:cNvSpPr txBox="1"/>
          <p:nvPr/>
        </p:nvSpPr>
        <p:spPr>
          <a:xfrm>
            <a:off x="1157567" y="5845768"/>
            <a:ext cx="441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압축할 방식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, zip 7z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같은 것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, 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다른 옵션으로는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LZO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있음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F90991-22BE-45F2-8EE7-57A45C16A89D}"/>
              </a:ext>
            </a:extLst>
          </p:cNvPr>
          <p:cNvSpPr txBox="1"/>
          <p:nvPr/>
        </p:nvSpPr>
        <p:spPr>
          <a:xfrm>
            <a:off x="727521" y="28150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A3092-8E3B-4098-AF4C-25524D292DDC}"/>
              </a:ext>
            </a:extLst>
          </p:cNvPr>
          <p:cNvSpPr txBox="1"/>
          <p:nvPr/>
        </p:nvSpPr>
        <p:spPr>
          <a:xfrm>
            <a:off x="2726501" y="4030130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백업 작업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시 포함되어야 할 내용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51D21-5465-4CC2-B5E7-938DC04CF66C}"/>
              </a:ext>
            </a:extLst>
          </p:cNvPr>
          <p:cNvSpPr txBox="1"/>
          <p:nvPr/>
        </p:nvSpPr>
        <p:spPr>
          <a:xfrm>
            <a:off x="2726501" y="3683169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File Set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식별이름</a:t>
            </a:r>
            <a:endParaRPr lang="ko-KR" altLang="ko-KR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C7027F-B8B0-485A-84E0-040508670D80}"/>
              </a:ext>
            </a:extLst>
          </p:cNvPr>
          <p:cNvSpPr txBox="1"/>
          <p:nvPr/>
        </p:nvSpPr>
        <p:spPr>
          <a:xfrm>
            <a:off x="1157567" y="6060674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백업 장치가 자체 압축을 지원한다면 끄는 것을 권장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C8E3C-1473-4BA1-A157-E0879D717049}"/>
              </a:ext>
            </a:extLst>
          </p:cNvPr>
          <p:cNvSpPr txBox="1"/>
          <p:nvPr/>
        </p:nvSpPr>
        <p:spPr>
          <a:xfrm>
            <a:off x="2861824" y="7097581"/>
            <a:ext cx="2795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ko-KR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백업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할 디렉토리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or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파일명 설정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EFFEE748-4780-4810-BEBB-897C0AB8FD66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EB79A8-4473-45EE-A6C5-501ACA476837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-Director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2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ea typeface="DX국민시대" panose="0202060000000000000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809098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341433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84197F0D-9C46-4D0D-96E2-5596582F4FC1}"/>
              </a:ext>
            </a:extLst>
          </p:cNvPr>
          <p:cNvSpPr txBox="1">
            <a:spLocks/>
          </p:cNvSpPr>
          <p:nvPr/>
        </p:nvSpPr>
        <p:spPr>
          <a:xfrm>
            <a:off x="460922" y="2351665"/>
            <a:ext cx="5913238" cy="36681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1">
              <a:lnSpc>
                <a:spcPct val="50000"/>
              </a:lnSpc>
              <a:spcAft>
                <a:spcPts val="800"/>
              </a:spcAft>
            </a:pP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Client {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Name =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bacula-fd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Address = </a:t>
            </a:r>
            <a:r>
              <a:rPr lang="en-US" altLang="ko-KR" sz="1600">
                <a:solidFill>
                  <a:schemeClr val="accent2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192.168.0.106</a:t>
            </a:r>
            <a:endParaRPr lang="ko-KR" altLang="ko-KR" sz="1600">
              <a:solidFill>
                <a:schemeClr val="accent2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FDPort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9102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Catalog =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MyCatalog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Password = “</a:t>
            </a:r>
            <a:r>
              <a:rPr lang="en-US" altLang="ko-KR" sz="1600" err="1">
                <a:solidFill>
                  <a:schemeClr val="accent2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fdp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         </a:t>
            </a: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File Retention = 60 days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Job Retention = 6 months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AutoPrune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yes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63ACA-4DCD-4DA7-8C19-C1EF8582BB78}"/>
              </a:ext>
            </a:extLst>
          </p:cNvPr>
          <p:cNvSpPr txBox="1"/>
          <p:nvPr/>
        </p:nvSpPr>
        <p:spPr>
          <a:xfrm>
            <a:off x="435421" y="1946971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#5.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(168 line)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F90991-22BE-45F2-8EE7-57A45C16A89D}"/>
              </a:ext>
            </a:extLst>
          </p:cNvPr>
          <p:cNvSpPr txBox="1"/>
          <p:nvPr/>
        </p:nvSpPr>
        <p:spPr>
          <a:xfrm>
            <a:off x="727521" y="28150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6B8473F3-835C-42EE-B8D1-DDB3BAD79EA9}"/>
              </a:ext>
            </a:extLst>
          </p:cNvPr>
          <p:cNvSpPr txBox="1">
            <a:spLocks/>
          </p:cNvSpPr>
          <p:nvPr/>
        </p:nvSpPr>
        <p:spPr>
          <a:xfrm>
            <a:off x="460922" y="6504565"/>
            <a:ext cx="5913238" cy="211365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1">
              <a:lnSpc>
                <a:spcPct val="50000"/>
              </a:lnSpc>
              <a:spcAft>
                <a:spcPts val="800"/>
              </a:spcAft>
            </a:pP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 {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Name =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-mon</a:t>
            </a: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Password = “</a:t>
            </a:r>
            <a:r>
              <a:rPr lang="en-US" altLang="ko-KR" sz="1600" err="1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         </a:t>
            </a:r>
          </a:p>
          <a:p>
            <a:pPr algn="just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CommandACL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status, .status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9F35E-9F68-4C8A-8A4C-5C15806B86F0}"/>
              </a:ext>
            </a:extLst>
          </p:cNvPr>
          <p:cNvSpPr txBox="1"/>
          <p:nvPr/>
        </p:nvSpPr>
        <p:spPr>
          <a:xfrm>
            <a:off x="435421" y="60998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#6. </a:t>
            </a:r>
            <a:r>
              <a:rPr lang="ko-KR" altLang="en-US"/>
              <a:t>콘솔 </a:t>
            </a:r>
            <a:r>
              <a:rPr lang="en-US" altLang="ko-KR"/>
              <a:t>(310 line)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C3CD7-5734-4D50-8FDB-6AF857ED7648}"/>
              </a:ext>
            </a:extLst>
          </p:cNvPr>
          <p:cNvSpPr txBox="1"/>
          <p:nvPr/>
        </p:nvSpPr>
        <p:spPr>
          <a:xfrm>
            <a:off x="2827682" y="7424081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콘솔접속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(director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연결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시 사용할 인증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PW</a:t>
            </a:r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Bacula-dir.conf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설정된 비밀번호</a:t>
            </a: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4689E7A-570E-488C-BD36-1EC9C92B7576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228463-34C7-4A2E-8C05-7630EFAE63CB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5AA98-C12A-422B-A78A-869EE34D5FB3}"/>
              </a:ext>
            </a:extLst>
          </p:cNvPr>
          <p:cNvSpPr txBox="1"/>
          <p:nvPr/>
        </p:nvSpPr>
        <p:spPr>
          <a:xfrm>
            <a:off x="2827682" y="4238636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클라이언트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(file </a:t>
            </a:r>
            <a:r>
              <a:rPr lang="en-US" altLang="ko-KR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deamon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비밀번호</a:t>
            </a:r>
            <a:endParaRPr lang="en-US" altLang="ko-KR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Director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가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file </a:t>
            </a:r>
            <a:r>
              <a:rPr lang="en-US" altLang="ko-KR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deamon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에 연결 될 때 사용</a:t>
            </a:r>
          </a:p>
        </p:txBody>
      </p:sp>
    </p:spTree>
    <p:extLst>
      <p:ext uri="{BB962C8B-B14F-4D97-AF65-F5344CB8AC3E}">
        <p14:creationId xmlns:p14="http://schemas.microsoft.com/office/powerpoint/2010/main" val="82002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-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콘솔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,SD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2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4"/>
            <a:ext cx="5913238" cy="3592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bconsole.conf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84197F0D-9C46-4D0D-96E2-5596582F4FC1}"/>
              </a:ext>
            </a:extLst>
          </p:cNvPr>
          <p:cNvSpPr txBox="1">
            <a:spLocks/>
          </p:cNvSpPr>
          <p:nvPr/>
        </p:nvSpPr>
        <p:spPr>
          <a:xfrm>
            <a:off x="426691" y="2908228"/>
            <a:ext cx="5913238" cy="15913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Director {  </a:t>
            </a: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Name =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DIRport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9101  </a:t>
            </a: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address = </a:t>
            </a:r>
            <a:r>
              <a:rPr lang="en-US" altLang="ko-KR" sz="11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192.168.0.109</a:t>
            </a: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Password = “</a:t>
            </a:r>
            <a:r>
              <a:rPr lang="en-US" altLang="ko-KR" sz="1100" err="1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</a:t>
            </a: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4883096"/>
            <a:ext cx="5913238" cy="3592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bacula-sd.conf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E561660B-7F98-48B2-A61C-16DB65C336D5}"/>
              </a:ext>
            </a:extLst>
          </p:cNvPr>
          <p:cNvSpPr txBox="1">
            <a:spLocks/>
          </p:cNvSpPr>
          <p:nvPr/>
        </p:nvSpPr>
        <p:spPr>
          <a:xfrm>
            <a:off x="426691" y="5444592"/>
            <a:ext cx="5913238" cy="101264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Director {</a:t>
            </a: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Name =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Password = “</a:t>
            </a:r>
            <a:r>
              <a:rPr lang="en-US" altLang="ko-KR" sz="1100" err="1">
                <a:solidFill>
                  <a:srgbClr val="00B0F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sdp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093B1-302B-462A-86CC-E118BCED23B6}"/>
              </a:ext>
            </a:extLst>
          </p:cNvPr>
          <p:cNvSpPr txBox="1"/>
          <p:nvPr/>
        </p:nvSpPr>
        <p:spPr>
          <a:xfrm>
            <a:off x="2237206" y="591087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스토리지 패스워드</a:t>
            </a:r>
          </a:p>
          <a:p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BFDB1-008E-46E3-A56B-758533B9A4C8}"/>
              </a:ext>
            </a:extLst>
          </p:cNvPr>
          <p:cNvSpPr txBox="1"/>
          <p:nvPr/>
        </p:nvSpPr>
        <p:spPr>
          <a:xfrm>
            <a:off x="2234560" y="6110132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디렉터가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SD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에게 연결될 때 말해야 하는 암호</a:t>
            </a:r>
          </a:p>
          <a:p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F8297D5D-F8AA-4CDA-9F33-424576228E07}"/>
              </a:ext>
            </a:extLst>
          </p:cNvPr>
          <p:cNvSpPr txBox="1">
            <a:spLocks/>
          </p:cNvSpPr>
          <p:nvPr/>
        </p:nvSpPr>
        <p:spPr>
          <a:xfrm>
            <a:off x="426691" y="6457496"/>
            <a:ext cx="5913238" cy="28134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Device {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Name = FileChgr1-Dev1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Media Type = File1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Archive Device = </a:t>
            </a:r>
            <a:r>
              <a:rPr lang="en-US" altLang="ko-KR" sz="1600">
                <a:solidFill>
                  <a:srgbClr val="00B0F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600" err="1">
                <a:solidFill>
                  <a:srgbClr val="00B0F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rgbClr val="00B0F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/backup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LabelMedia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yes;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	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Random Access = Yes;		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AutomaticMount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yes;   </a:t>
            </a:r>
            <a:endParaRPr lang="ko-KR" altLang="en-US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RemovableMedia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no;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AlwaysOpen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no;     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8CB6-F2A8-46E1-B3E2-2B3382045C11}"/>
              </a:ext>
            </a:extLst>
          </p:cNvPr>
          <p:cNvSpPr txBox="1"/>
          <p:nvPr/>
        </p:nvSpPr>
        <p:spPr>
          <a:xfrm>
            <a:off x="2370150" y="6644119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→ </a:t>
            </a:r>
            <a:r>
              <a:rPr lang="en-US" altLang="ko-KR"/>
              <a:t>File or Tape(LTO-1,LTO-2,LTO-3,LTO-4,LTO-5)</a:t>
            </a:r>
          </a:p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909006-B763-4F8D-9557-384EF3BC369A}"/>
              </a:ext>
            </a:extLst>
          </p:cNvPr>
          <p:cNvSpPr txBox="1"/>
          <p:nvPr/>
        </p:nvSpPr>
        <p:spPr>
          <a:xfrm>
            <a:off x="1531644" y="7307134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→ 백업되는 파일이 저장되는 경로</a:t>
            </a:r>
            <a:r>
              <a:rPr lang="en-US" altLang="ko-KR"/>
              <a:t>, </a:t>
            </a:r>
            <a:r>
              <a:rPr lang="ko-KR" altLang="en-US"/>
              <a:t>실제로 존재해야 하는 경로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F2B0C-DCA3-4733-9FC6-C2ADE6216D77}"/>
              </a:ext>
            </a:extLst>
          </p:cNvPr>
          <p:cNvSpPr txBox="1"/>
          <p:nvPr/>
        </p:nvSpPr>
        <p:spPr>
          <a:xfrm>
            <a:off x="2069388" y="7582707"/>
            <a:ext cx="373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→ 테이프 장치에서 테이프의 </a:t>
            </a:r>
            <a:r>
              <a:rPr lang="en-US" altLang="ko-KR"/>
              <a:t>label</a:t>
            </a:r>
            <a:r>
              <a:rPr lang="ko-KR" altLang="en-US"/>
              <a:t>을 자동으로 인식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9BE01-D2B6-421B-8696-27A3C0C808DB}"/>
              </a:ext>
            </a:extLst>
          </p:cNvPr>
          <p:cNvSpPr txBox="1"/>
          <p:nvPr/>
        </p:nvSpPr>
        <p:spPr>
          <a:xfrm>
            <a:off x="2311504" y="8730721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→ 하드디스크</a:t>
            </a:r>
            <a:r>
              <a:rPr lang="en-US" altLang="ko-KR"/>
              <a:t> →</a:t>
            </a:r>
            <a:r>
              <a:rPr lang="ko-KR" altLang="en-US"/>
              <a:t> </a:t>
            </a:r>
            <a:r>
              <a:rPr lang="en-US" altLang="ko-KR"/>
              <a:t>no, </a:t>
            </a:r>
            <a:r>
              <a:rPr lang="ko-KR" altLang="en-US"/>
              <a:t>테이프 장치 → </a:t>
            </a:r>
            <a:r>
              <a:rPr lang="en-US" altLang="ko-KR"/>
              <a:t>yes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31B252-FF29-4F73-8F1C-850601096A54}"/>
              </a:ext>
            </a:extLst>
          </p:cNvPr>
          <p:cNvSpPr txBox="1"/>
          <p:nvPr/>
        </p:nvSpPr>
        <p:spPr>
          <a:xfrm>
            <a:off x="2265375" y="7786296"/>
            <a:ext cx="349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하드디스크의 경우 자동으로 장치명을 </a:t>
            </a:r>
            <a:r>
              <a:rPr lang="en-US" altLang="ko-KR"/>
              <a:t>label 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D8F77E-ED05-47A8-822C-53DAF3E3601F}"/>
              </a:ext>
            </a:extLst>
          </p:cNvPr>
          <p:cNvSpPr txBox="1"/>
          <p:nvPr/>
        </p:nvSpPr>
        <p:spPr>
          <a:xfrm>
            <a:off x="2311504" y="8501732"/>
            <a:ext cx="349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→ 제거 가능한 장치 지정</a:t>
            </a:r>
            <a:r>
              <a:rPr lang="en-US" altLang="ko-KR"/>
              <a:t>, </a:t>
            </a:r>
            <a:r>
              <a:rPr lang="ko-KR" altLang="en-US"/>
              <a:t>하드디스크라면 </a:t>
            </a:r>
            <a:r>
              <a:rPr lang="en-US" altLang="ko-KR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626FB6-B7F0-4CB2-935F-13644F89D97D}"/>
              </a:ext>
            </a:extLst>
          </p:cNvPr>
          <p:cNvSpPr txBox="1"/>
          <p:nvPr/>
        </p:nvSpPr>
        <p:spPr>
          <a:xfrm>
            <a:off x="2332608" y="8054120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→ 하드디스크</a:t>
            </a:r>
            <a:r>
              <a:rPr lang="en-US" altLang="ko-KR"/>
              <a:t> →</a:t>
            </a:r>
            <a:r>
              <a:rPr lang="ko-KR" altLang="en-US"/>
              <a:t> </a:t>
            </a:r>
            <a:r>
              <a:rPr lang="en-US" altLang="ko-KR"/>
              <a:t>yes, </a:t>
            </a:r>
            <a:r>
              <a:rPr lang="ko-KR" altLang="en-US"/>
              <a:t>테이프 장치 → </a:t>
            </a:r>
            <a:r>
              <a:rPr lang="en-US" altLang="ko-KR"/>
              <a:t>no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68304" y="4538065"/>
            <a:ext cx="238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Storage (26, 55 line)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Console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CC8618-8F84-4B7A-A47A-B7104378E84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0DE718D-7BA8-4F68-AA5A-D4E8251F9349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3048FE-78B4-4E89-AB20-56B8D598AEB8}"/>
              </a:ext>
            </a:extLst>
          </p:cNvPr>
          <p:cNvSpPr txBox="1"/>
          <p:nvPr/>
        </p:nvSpPr>
        <p:spPr>
          <a:xfrm>
            <a:off x="2234031" y="3798642"/>
            <a:ext cx="337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Bacula-dir.conf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의 </a:t>
            </a:r>
            <a:r>
              <a:rPr lang="en-US" altLang="ko-KR" sz="12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{}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설정한 패스워드</a:t>
            </a:r>
          </a:p>
        </p:txBody>
      </p:sp>
    </p:spTree>
    <p:extLst>
      <p:ext uri="{BB962C8B-B14F-4D97-AF65-F5344CB8AC3E}">
        <p14:creationId xmlns:p14="http://schemas.microsoft.com/office/powerpoint/2010/main" val="973752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2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2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4896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bacula-dir.conf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3738846"/>
            <a:ext cx="5913238" cy="4896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bconsole.conf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68304" y="339381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bconsole.conf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228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bacula-dir.conf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검사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09F8BB24-AAEE-44D4-9A2B-9A68D5A94734}"/>
              </a:ext>
            </a:extLst>
          </p:cNvPr>
          <p:cNvSpPr txBox="1">
            <a:spLocks/>
          </p:cNvSpPr>
          <p:nvPr/>
        </p:nvSpPr>
        <p:spPr>
          <a:xfrm>
            <a:off x="426691" y="5208625"/>
            <a:ext cx="5913238" cy="4896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bacula-sd.conf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3BBDF-0AAE-4CB4-84A6-39054339A4BE}"/>
              </a:ext>
            </a:extLst>
          </p:cNvPr>
          <p:cNvSpPr txBox="1"/>
          <p:nvPr/>
        </p:nvSpPr>
        <p:spPr>
          <a:xfrm>
            <a:off x="368304" y="4863594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bacula-sd.conf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C62CE5-EB06-4B49-9614-BA0F47B41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8"/>
          <a:stretch/>
        </p:blipFill>
        <p:spPr>
          <a:xfrm>
            <a:off x="426691" y="6368413"/>
            <a:ext cx="5810250" cy="1304925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C4CEE6D2-297E-4D66-9505-51121E12741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3188FEA-1890-49FE-819C-0927E9D97DFC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4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6. </a:t>
            </a:r>
            <a:r>
              <a:rPr lang="ko-KR" altLang="en-US" sz="2800">
                <a:ea typeface="DX국민시대" panose="02020600000000000000" pitchFamily="18" charset="-127"/>
              </a:rPr>
              <a:t>디렉토리 생성</a:t>
            </a: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4896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mkdir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–p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/backup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3916646"/>
            <a:ext cx="5913238" cy="4896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chown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–R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bacula:bacula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234954" y="3571616"/>
            <a:ext cx="4240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생성한 디렉토리의 소유권을 사용자 </a:t>
            </a:r>
            <a:r>
              <a:rPr lang="en-US" altLang="ko-KR" sz="16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백업에 사용될 디렉토리 생성 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09F8BB24-AAEE-44D4-9A2B-9A68D5A94734}"/>
              </a:ext>
            </a:extLst>
          </p:cNvPr>
          <p:cNvSpPr txBox="1">
            <a:spLocks/>
          </p:cNvSpPr>
          <p:nvPr/>
        </p:nvSpPr>
        <p:spPr>
          <a:xfrm>
            <a:off x="426691" y="4992725"/>
            <a:ext cx="5913238" cy="4896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chmod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–R 770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3BBDF-0AAE-4CB4-84A6-39054339A4BE}"/>
              </a:ext>
            </a:extLst>
          </p:cNvPr>
          <p:cNvSpPr txBox="1"/>
          <p:nvPr/>
        </p:nvSpPr>
        <p:spPr>
          <a:xfrm>
            <a:off x="292104" y="4695319"/>
            <a:ext cx="474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</a:t>
            </a:r>
            <a:r>
              <a:rPr lang="en-US" altLang="ko-KR" sz="16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이 디렉토리에 대한 모든 권한을 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9DEFCE-75DC-42B6-B7C1-69D13EB89DBF}"/>
              </a:ext>
            </a:extLst>
          </p:cNvPr>
          <p:cNvSpPr txBox="1"/>
          <p:nvPr/>
        </p:nvSpPr>
        <p:spPr>
          <a:xfrm>
            <a:off x="594271" y="2900530"/>
            <a:ext cx="5096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bacula-sd.conf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→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Device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→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Archive Device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설정한 디렉토리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E996B-39DB-4CAD-B9E0-0A7562DEAD0F}"/>
              </a:ext>
            </a:extLst>
          </p:cNvPr>
          <p:cNvSpPr txBox="1"/>
          <p:nvPr/>
        </p:nvSpPr>
        <p:spPr>
          <a:xfrm>
            <a:off x="594271" y="4366806"/>
            <a:ext cx="292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3.DB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 시 만든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51CCAAB8-1671-4910-96B5-81E51F4DBD02}"/>
              </a:ext>
            </a:extLst>
          </p:cNvPr>
          <p:cNvSpPr txBox="1">
            <a:spLocks/>
          </p:cNvSpPr>
          <p:nvPr/>
        </p:nvSpPr>
        <p:spPr>
          <a:xfrm>
            <a:off x="426691" y="6022226"/>
            <a:ext cx="5913238" cy="4896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libexec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make_catalog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backup.pl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3B9880-2A63-430C-87C5-00AAC0686CB0}"/>
              </a:ext>
            </a:extLst>
          </p:cNvPr>
          <p:cNvSpPr txBox="1"/>
          <p:nvPr/>
        </p:nvSpPr>
        <p:spPr>
          <a:xfrm>
            <a:off x="206379" y="5724820"/>
            <a:ext cx="5532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 시 사용할 사용자와 패스워드를 기존 데이터베이스 이름에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8FD8BA-F3A4-4A9C-B821-89859D54B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22"/>
          <a:stretch/>
        </p:blipFill>
        <p:spPr>
          <a:xfrm>
            <a:off x="354360" y="7048049"/>
            <a:ext cx="6000750" cy="904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7441FE-DA8C-422D-B411-B583DB3DEC29}"/>
              </a:ext>
            </a:extLst>
          </p:cNvPr>
          <p:cNvSpPr txBox="1"/>
          <p:nvPr/>
        </p:nvSpPr>
        <p:spPr>
          <a:xfrm>
            <a:off x="594271" y="6561181"/>
            <a:ext cx="510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96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라인에 </a:t>
            </a:r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en-US" altLang="ko-KR" sz="140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u$args</a:t>
            </a:r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{</a:t>
            </a:r>
            <a:r>
              <a:rPr lang="en-US" altLang="ko-KR" sz="140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db_user</a:t>
            </a:r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 –</a:t>
            </a:r>
            <a:r>
              <a:rPr lang="en-US" altLang="ko-KR" sz="140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p$args</a:t>
            </a:r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{</a:t>
            </a:r>
            <a:r>
              <a:rPr lang="en-US" altLang="ko-KR" sz="140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db_password</a:t>
            </a:r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42A6E53B-2CC3-45C0-B1CD-7981D05912BC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A3B623-C513-4F59-A99C-3C2FCDE90752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2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7.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</a:t>
            </a:r>
            <a:r>
              <a:rPr lang="ko-KR" altLang="en-US" sz="2800">
                <a:ea typeface="DX국민시대" panose="02020600000000000000" pitchFamily="18" charset="-127"/>
              </a:rPr>
              <a:t>서비스 시작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8379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 enable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3916647"/>
            <a:ext cx="5913238" cy="590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status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bacula-sd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87354" y="356209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스토리지 서비스를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디렉터와 스토리지 서비스를 시작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1F3FED-5296-4CD0-8D9C-0D6A3B11A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" t="40047" r="985" b="11697"/>
          <a:stretch/>
        </p:blipFill>
        <p:spPr>
          <a:xfrm>
            <a:off x="436216" y="4920963"/>
            <a:ext cx="5800725" cy="1879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72F8BD-1182-42E8-B4C1-A6C21C57A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0" y="6852918"/>
            <a:ext cx="5734050" cy="226695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D692258-21D6-45CA-A33D-B06AE372CA9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D52C94C-1FDA-4452-8F26-E4F35DC9100F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72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7.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서비스 시작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0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netstat -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natlp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4846040"/>
            <a:ext cx="5913238" cy="53690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lsof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tcp:9101,9103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87354" y="4491484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스토리지 서비스가 사용하는 포트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서버가 사용하는 두 개의 포트를 확인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D692258-21D6-45CA-A33D-B06AE372CA9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2ACC84-157A-4850-B4FC-2C725A1A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0" y="3058900"/>
            <a:ext cx="6286297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429352-4E91-4FC0-BF99-B518633568A7}"/>
              </a:ext>
            </a:extLst>
          </p:cNvPr>
          <p:cNvSpPr txBox="1"/>
          <p:nvPr/>
        </p:nvSpPr>
        <p:spPr>
          <a:xfrm>
            <a:off x="368304" y="3650180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 </a:t>
            </a:r>
            <a:r>
              <a: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 그림 처럼 두 개의 포트가 확인 되지 않을 경우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D6675-34AD-4C5F-93EB-944A7E3D97CE}"/>
              </a:ext>
            </a:extLst>
          </p:cNvPr>
          <p:cNvSpPr txBox="1"/>
          <p:nvPr/>
        </p:nvSpPr>
        <p:spPr>
          <a:xfrm>
            <a:off x="398284" y="3968926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→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서버가 꺼져 있는지 확인  후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재시작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DAEDFAA9-EF78-4082-89A4-EED71C392BC6}"/>
              </a:ext>
            </a:extLst>
          </p:cNvPr>
          <p:cNvSpPr txBox="1">
            <a:spLocks/>
          </p:cNvSpPr>
          <p:nvPr/>
        </p:nvSpPr>
        <p:spPr>
          <a:xfrm>
            <a:off x="426691" y="6437346"/>
            <a:ext cx="5913238" cy="52045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ps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ef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|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grep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1CDA-D567-4B26-BF0B-D66B6917D8E6}"/>
              </a:ext>
            </a:extLst>
          </p:cNvPr>
          <p:cNvSpPr txBox="1"/>
          <p:nvPr/>
        </p:nvSpPr>
        <p:spPr>
          <a:xfrm>
            <a:off x="282424" y="608827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현재 실행 중인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데몬을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8D36B-99FF-4D76-BA8F-0278B5207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2"/>
          <a:stretch/>
        </p:blipFill>
        <p:spPr>
          <a:xfrm>
            <a:off x="426691" y="6961560"/>
            <a:ext cx="5884663" cy="242373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80E904-8553-4ECB-95E3-FC09D9DE19AA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5AD9C6A-323F-47AD-8325-9BF49F2A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1" y="5558049"/>
            <a:ext cx="5884663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2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2558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8.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</a:t>
            </a:r>
            <a:r>
              <a:rPr lang="ko-KR" altLang="en-US" sz="2800">
                <a:ea typeface="DX국민시대" panose="02020600000000000000" pitchFamily="18" charset="-127"/>
              </a:rPr>
              <a:t>방화벽 설정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309262" y="2225007"/>
            <a:ext cx="6121534" cy="61379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iptables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방화벽을 사용해 </a:t>
            </a: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서버가 사용하는 세 개 포트로 접속을 허용</a:t>
            </a:r>
            <a:endParaRPr lang="en-US" altLang="ko-KR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                     !!!!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대소문자 구별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!!!!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iptables -A INPUT -m state --state NEW -m 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-p 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dport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9101:9103 -j ACCEPT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방화벽을 사용해 </a:t>
            </a: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서벼가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사용하는 세 개의 포트를 추가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--permanent --add-port=9101/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--permanent --add-port=9102/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--permanent --add-port=9103/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포트를 </a:t>
            </a: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방화벽에서 확인한다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--reload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--list-ports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리눅스 보안 기능 해제 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재부팅 필요 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 </a:t>
            </a:r>
            <a:r>
              <a:rPr lang="ko-KR" altLang="en-US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임시로 해제 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setenforce</a:t>
            </a:r>
            <a:r>
              <a:rPr lang="en-US" altLang="ko-KR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0)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selinux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/config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SELINUX=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disabled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282424" y="202091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  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D692258-21D6-45CA-A33D-B06AE372CA9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4993DA-1935-416A-9FCC-7B1F82037E7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C568D0-0A3C-42C2-A7EC-5E245783D028}"/>
              </a:ext>
            </a:extLst>
          </p:cNvPr>
          <p:cNvSpPr txBox="1"/>
          <p:nvPr/>
        </p:nvSpPr>
        <p:spPr>
          <a:xfrm>
            <a:off x="318344" y="2856127"/>
            <a:ext cx="621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ighlight>
                  <a:srgbClr val="FFFF00"/>
                </a:highlight>
                <a:latin typeface="Consolas" panose="020B0609020204030204" pitchFamily="49" charset="0"/>
                <a:ea typeface="나눔스퀘어_ac Bold" panose="020B0600000101010101" pitchFamily="50" charset="-127"/>
              </a:rPr>
              <a:t>CentOS7</a:t>
            </a:r>
            <a:r>
              <a:rPr lang="ko-KR" altLang="en-US" sz="1400">
                <a:highlight>
                  <a:srgbClr val="FFFF00"/>
                </a:highlight>
                <a:latin typeface="Consolas" panose="020B0609020204030204" pitchFamily="49" charset="0"/>
                <a:ea typeface="나눔스퀘어_ac Bold" panose="020B0600000101010101" pitchFamily="50" charset="-127"/>
              </a:rPr>
              <a:t>부터 방화벽으로 </a:t>
            </a:r>
            <a:r>
              <a:rPr lang="en-US" altLang="ko-KR" sz="1400">
                <a:highlight>
                  <a:srgbClr val="FFFF00"/>
                </a:highlight>
                <a:latin typeface="Consolas" panose="020B0609020204030204" pitchFamily="49" charset="0"/>
                <a:ea typeface="나눔스퀘어_ac Bold" panose="020B0600000101010101" pitchFamily="50" charset="-127"/>
              </a:rPr>
              <a:t>iptables</a:t>
            </a:r>
            <a:r>
              <a:rPr lang="ko-KR" altLang="en-US" sz="1400">
                <a:highlight>
                  <a:srgbClr val="FFFF00"/>
                </a:highlight>
                <a:latin typeface="Consolas" panose="020B0609020204030204" pitchFamily="49" charset="0"/>
                <a:ea typeface="나눔스퀘어_ac Bold" panose="020B0600000101010101" pitchFamily="50" charset="-127"/>
              </a:rPr>
              <a:t>를 사용하지 않고 </a:t>
            </a:r>
            <a:r>
              <a:rPr lang="en-US" altLang="ko-KR" sz="1400" err="1">
                <a:highlight>
                  <a:srgbClr val="FFFF00"/>
                </a:highlight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r>
              <a:rPr lang="ko-KR" altLang="en-US" sz="1400">
                <a:highlight>
                  <a:srgbClr val="FFFF00"/>
                </a:highlight>
                <a:latin typeface="Consolas" panose="020B0609020204030204" pitchFamily="49" charset="0"/>
                <a:ea typeface="나눔스퀘어_ac Bold" panose="020B0600000101010101" pitchFamily="50" charset="-127"/>
              </a:rPr>
              <a:t>를 사용</a:t>
            </a:r>
            <a:endParaRPr lang="en-US" altLang="ko-KR" sz="1400">
              <a:highlight>
                <a:srgbClr val="FFFF00"/>
              </a:highlight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0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en-US" altLang="ko-KR" sz="32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  <a:endParaRPr lang="en-US" altLang="ko-KR" sz="305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27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en-US" altLang="ko-KR" sz="32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  <a:endParaRPr lang="en-US" altLang="ko-KR" sz="305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113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4784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Client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2403140"/>
            <a:ext cx="5913238" cy="455561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 설치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(MariaDB)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49535" y="2022024"/>
            <a:ext cx="5867549" cy="7611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>
              <a:lnSpc>
                <a:spcPct val="110000"/>
              </a:lnSpc>
              <a:spcAft>
                <a:spcPts val="0"/>
              </a:spcAft>
            </a:pPr>
            <a:r>
              <a:rPr lang="en-US" altLang="ko-KR" sz="55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4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wget</a:t>
            </a: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http://repos.fedorapeople.org/repos/slaanesh/bacula7/</a:t>
            </a:r>
          </a:p>
          <a:p>
            <a:pPr marR="0">
              <a:lnSpc>
                <a:spcPct val="110000"/>
              </a:lnSpc>
              <a:spcAft>
                <a:spcPts val="0"/>
              </a:spcAft>
            </a:pP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epel-bacula7.repo -O /</a:t>
            </a:r>
            <a:r>
              <a:rPr lang="en-US" altLang="ko-KR" sz="4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40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yum.repos.d</a:t>
            </a: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/epel-bacula7.repo</a:t>
            </a:r>
            <a:endParaRPr lang="ko-KR" altLang="en-US" sz="40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R="0">
              <a:lnSpc>
                <a:spcPct val="110000"/>
              </a:lnSpc>
              <a:spcAft>
                <a:spcPts val="0"/>
              </a:spcAft>
            </a:pPr>
            <a:endParaRPr lang="en-US" altLang="ko-KR" sz="55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atinLnBrk="0"/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A3FF6241-35FF-422C-81C1-AB1922AFAD54}"/>
              </a:ext>
            </a:extLst>
          </p:cNvPr>
          <p:cNvSpPr txBox="1">
            <a:spLocks/>
          </p:cNvSpPr>
          <p:nvPr/>
        </p:nvSpPr>
        <p:spPr>
          <a:xfrm>
            <a:off x="422896" y="2769731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 버전의 </a:t>
            </a:r>
            <a:r>
              <a:rPr lang="en-US" altLang="ko-KR" sz="1800" kern="0" spc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설치를 위해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YUM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저장소 파일을 먼저 설치</a:t>
            </a: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CDA270A-F079-4C6B-9EFC-B0199FC335F4}"/>
              </a:ext>
            </a:extLst>
          </p:cNvPr>
          <p:cNvSpPr txBox="1">
            <a:spLocks/>
          </p:cNvSpPr>
          <p:nvPr/>
        </p:nvSpPr>
        <p:spPr>
          <a:xfrm>
            <a:off x="472380" y="3646288"/>
            <a:ext cx="5913238" cy="32671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yum install </a:t>
            </a:r>
            <a:r>
              <a:rPr lang="en-US" altLang="ko-KR" sz="23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-client </a:t>
            </a:r>
            <a:r>
              <a:rPr lang="en-US" altLang="ko-KR" sz="23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23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-console -y</a:t>
            </a:r>
          </a:p>
          <a:p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E856DB19-AEC8-4D79-AF3F-EE4B4BF0B126}"/>
              </a:ext>
            </a:extLst>
          </p:cNvPr>
          <p:cNvSpPr txBox="1">
            <a:spLocks/>
          </p:cNvSpPr>
          <p:nvPr/>
        </p:nvSpPr>
        <p:spPr>
          <a:xfrm>
            <a:off x="368304" y="5227111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kern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 ker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ker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확인</a:t>
            </a:r>
            <a:endParaRPr lang="en-US" altLang="ko-KR" sz="1800" ker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422896" y="3932826"/>
            <a:ext cx="5913238" cy="45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설치</a:t>
            </a: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806E0B3-C1D5-406F-84ED-DA67470C85B2}"/>
              </a:ext>
            </a:extLst>
          </p:cNvPr>
          <p:cNvSpPr txBox="1">
            <a:spLocks/>
          </p:cNvSpPr>
          <p:nvPr/>
        </p:nvSpPr>
        <p:spPr>
          <a:xfrm>
            <a:off x="472380" y="4799710"/>
            <a:ext cx="5913238" cy="348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rpm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03623-CB70-4273-A3A0-47D19C84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"/>
          <a:stretch/>
        </p:blipFill>
        <p:spPr>
          <a:xfrm>
            <a:off x="449535" y="5687797"/>
            <a:ext cx="5913239" cy="885825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3A184E0F-C964-472B-B1C7-CE914DA4E23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5770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08313" y="469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설정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4160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bconsole.conf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84197F0D-9C46-4D0D-96E2-5596582F4FC1}"/>
              </a:ext>
            </a:extLst>
          </p:cNvPr>
          <p:cNvSpPr txBox="1">
            <a:spLocks/>
          </p:cNvSpPr>
          <p:nvPr/>
        </p:nvSpPr>
        <p:spPr>
          <a:xfrm>
            <a:off x="426691" y="2908228"/>
            <a:ext cx="5913238" cy="15913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Director {  </a:t>
            </a: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Name =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DIRport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9101  </a:t>
            </a: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address = </a:t>
            </a:r>
            <a:r>
              <a:rPr lang="en-US" altLang="ko-KR" sz="11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192.168.0.109</a:t>
            </a:r>
          </a:p>
          <a:p>
            <a:pPr>
              <a:lnSpc>
                <a:spcPts val="1000"/>
              </a:lnSpc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 Password = “</a:t>
            </a:r>
            <a:r>
              <a:rPr lang="en-US" altLang="ko-KR" sz="1100" err="1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dirp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</a:t>
            </a: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4883095"/>
            <a:ext cx="5913238" cy="44648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/bacula-fd.conf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E561660B-7F98-48B2-A61C-16DB65C336D5}"/>
              </a:ext>
            </a:extLst>
          </p:cNvPr>
          <p:cNvSpPr txBox="1">
            <a:spLocks/>
          </p:cNvSpPr>
          <p:nvPr/>
        </p:nvSpPr>
        <p:spPr>
          <a:xfrm>
            <a:off x="426691" y="5444592"/>
            <a:ext cx="5913238" cy="101264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Director {</a:t>
            </a: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Name = </a:t>
            </a:r>
            <a:r>
              <a:rPr lang="en-US" altLang="ko-KR" sz="11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bacula-dir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Password = “</a:t>
            </a:r>
            <a:r>
              <a:rPr lang="en-US" altLang="ko-KR" sz="1100" err="1">
                <a:solidFill>
                  <a:schemeClr val="accent2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fdp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" 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1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093B1-302B-462A-86CC-E118BCED23B6}"/>
              </a:ext>
            </a:extLst>
          </p:cNvPr>
          <p:cNvSpPr txBox="1"/>
          <p:nvPr/>
        </p:nvSpPr>
        <p:spPr>
          <a:xfrm>
            <a:off x="2237206" y="591087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패스워드</a:t>
            </a:r>
          </a:p>
          <a:p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BFDB1-008E-46E3-A56B-758533B9A4C8}"/>
              </a:ext>
            </a:extLst>
          </p:cNvPr>
          <p:cNvSpPr txBox="1"/>
          <p:nvPr/>
        </p:nvSpPr>
        <p:spPr>
          <a:xfrm>
            <a:off x="2234560" y="6110132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FD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가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에게 연결될 때 말해야 하는 암호</a:t>
            </a:r>
          </a:p>
          <a:p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68304" y="453806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 daemon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Console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97CCDD71-C2B5-478D-ACE6-2615A8AD24E4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DF3B9C-DC88-4D2F-B5A6-A83BF79536A2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1CBF2D-1CBE-41D8-B4C2-59C99418E59F}"/>
              </a:ext>
            </a:extLst>
          </p:cNvPr>
          <p:cNvSpPr txBox="1"/>
          <p:nvPr/>
        </p:nvSpPr>
        <p:spPr>
          <a:xfrm>
            <a:off x="2237206" y="381583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→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 </a:t>
            </a:r>
            <a:r>
              <a:rPr lang="ko-KR" altLang="en-US" sz="12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패스워드</a:t>
            </a:r>
          </a:p>
          <a:p>
            <a:endParaRPr lang="ko-KR" altLang="en-US" sz="1200">
              <a:solidFill>
                <a:srgbClr val="FFFF00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120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설정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0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5918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bacula-fd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/bacula-fd.conf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5554947"/>
            <a:ext cx="5913238" cy="5918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bconsole.conf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68304" y="520991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bconsole.conf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68304" y="2092363"/>
            <a:ext cx="22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bacula-fd.conf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검사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C4CEE6D2-297E-4D66-9505-51121E12741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F144F1-0BEE-48E4-AF25-F005FC53387D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1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</a:t>
            </a:r>
            <a:r>
              <a:rPr lang="ko-KR" altLang="en-US" sz="2800">
                <a:ea typeface="DX국민시대" panose="02020600000000000000" pitchFamily="18" charset="-127"/>
              </a:rPr>
              <a:t>트 서비스 시작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58313"/>
            <a:ext cx="5913238" cy="8379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bacula-fd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enable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bacula-fd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426691" y="3916647"/>
            <a:ext cx="5913238" cy="42919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status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bacula-fd</a:t>
            </a: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336554" y="356209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스토리지 서비스를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17504" y="2092363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디렉터와 스토리지 서비스를 시작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D692258-21D6-45CA-A33D-B06AE372CA9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F6B3B8-1C80-4A88-9ED0-BC3DC5DEA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0" y="4710841"/>
            <a:ext cx="6057900" cy="35433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5A7BF8-53B3-426A-ACB4-1C2214617070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9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13970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db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서비스 시작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426691" y="2407513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netstat -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natlp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89ABA4E-116F-44EF-B6C6-091CA97785B6}"/>
              </a:ext>
            </a:extLst>
          </p:cNvPr>
          <p:cNvSpPr txBox="1">
            <a:spLocks/>
          </p:cNvSpPr>
          <p:nvPr/>
        </p:nvSpPr>
        <p:spPr>
          <a:xfrm>
            <a:off x="393352" y="4407499"/>
            <a:ext cx="5913238" cy="4770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lsof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tcp:9102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ko-KR" altLang="en-US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9C62-3A9E-43BC-99CE-6AC60A127C6C}"/>
              </a:ext>
            </a:extLst>
          </p:cNvPr>
          <p:cNvSpPr txBox="1"/>
          <p:nvPr/>
        </p:nvSpPr>
        <p:spPr>
          <a:xfrm>
            <a:off x="288929" y="3977134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서비스가 사용하는 포트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304804" y="2092363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클라이언트가 사용하는 포트 확인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D692258-21D6-45CA-A33D-B06AE372CA9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DAEDFAA9-EF78-4082-89A4-EED71C392BC6}"/>
              </a:ext>
            </a:extLst>
          </p:cNvPr>
          <p:cNvSpPr txBox="1">
            <a:spLocks/>
          </p:cNvSpPr>
          <p:nvPr/>
        </p:nvSpPr>
        <p:spPr>
          <a:xfrm>
            <a:off x="393352" y="5474316"/>
            <a:ext cx="5913238" cy="52045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ps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–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ef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|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grep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1CDA-D567-4B26-BF0B-D66B6917D8E6}"/>
              </a:ext>
            </a:extLst>
          </p:cNvPr>
          <p:cNvSpPr txBox="1"/>
          <p:nvPr/>
        </p:nvSpPr>
        <p:spPr>
          <a:xfrm>
            <a:off x="249085" y="512524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현재 실행 중인 </a:t>
            </a:r>
            <a:r>
              <a:rPr lang="en-US" altLang="ko-KR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데몬을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F3A965-3646-42FC-9BED-95198C6B9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37"/>
          <a:stretch/>
        </p:blipFill>
        <p:spPr>
          <a:xfrm>
            <a:off x="325784" y="3048814"/>
            <a:ext cx="6048375" cy="5040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A5187B-5910-47E9-8194-8D3DDC694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8" b="33759"/>
          <a:stretch/>
        </p:blipFill>
        <p:spPr>
          <a:xfrm>
            <a:off x="325783" y="6084350"/>
            <a:ext cx="6048375" cy="17903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34C4548-C367-42A2-A4D9-1345C178258B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25583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방화벽 설정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20472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A5BAABE6-57D1-4405-AFDF-54E0BD387261}"/>
              </a:ext>
            </a:extLst>
          </p:cNvPr>
          <p:cNvSpPr txBox="1">
            <a:spLocks/>
          </p:cNvSpPr>
          <p:nvPr/>
        </p:nvSpPr>
        <p:spPr>
          <a:xfrm>
            <a:off x="398116" y="2686238"/>
            <a:ext cx="5913238" cy="29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spc="-2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39945A7-63B5-4E3F-813F-D1A775454961}"/>
              </a:ext>
            </a:extLst>
          </p:cNvPr>
          <p:cNvSpPr txBox="1">
            <a:spLocks/>
          </p:cNvSpPr>
          <p:nvPr/>
        </p:nvSpPr>
        <p:spPr>
          <a:xfrm>
            <a:off x="309262" y="2225007"/>
            <a:ext cx="6121534" cy="3413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방화벽을 사용해 </a:t>
            </a:r>
            <a:r>
              <a:rPr lang="en-US" altLang="ko-KR" sz="16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클라이언트가 사용하는 포트를 추가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--permanent --add-port=9102/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tcp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Bacula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포트를 </a:t>
            </a:r>
            <a:r>
              <a:rPr lang="en-US" altLang="ko-KR" sz="16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방화벽에서 확인한다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--reload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firewall-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--list-ports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리눅스 보안 기능 해제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재부팅 필요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 </a:t>
            </a:r>
            <a:r>
              <a:rPr lang="ko-KR" altLang="en-US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임시로 해제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600" err="1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setenforce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0)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6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selinux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/config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SELINUX=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disabled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E2C27-589E-46D5-8F5B-487E21D5D8D2}"/>
              </a:ext>
            </a:extLst>
          </p:cNvPr>
          <p:cNvSpPr txBox="1"/>
          <p:nvPr/>
        </p:nvSpPr>
        <p:spPr>
          <a:xfrm>
            <a:off x="282424" y="202091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  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D692258-21D6-45CA-A33D-B06AE372CA9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4993DA-1935-416A-9FCC-7B1F82037E7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9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백업</a:t>
            </a:r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•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복구 테스트</a:t>
            </a:r>
            <a:endParaRPr lang="en-US" altLang="ko-KR" sz="32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299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379437"/>
            <a:ext cx="5913238" cy="508000"/>
          </a:xfrm>
        </p:spPr>
        <p:txBody>
          <a:bodyPr>
            <a:norm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 서비스로 접속</a:t>
            </a: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8FFE73B9-1C3C-4C8F-BA99-E536E1AA940D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968DCB3-D38F-40E9-B7C9-E3AD88F6088D}"/>
              </a:ext>
            </a:extLst>
          </p:cNvPr>
          <p:cNvSpPr txBox="1">
            <a:spLocks/>
          </p:cNvSpPr>
          <p:nvPr/>
        </p:nvSpPr>
        <p:spPr>
          <a:xfrm>
            <a:off x="472381" y="2734655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9FE27B67-B19D-4416-8137-E1A1352EFE9C}"/>
              </a:ext>
            </a:extLst>
          </p:cNvPr>
          <p:cNvSpPr txBox="1">
            <a:spLocks/>
          </p:cNvSpPr>
          <p:nvPr/>
        </p:nvSpPr>
        <p:spPr>
          <a:xfrm>
            <a:off x="358081" y="2304342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D6753D59-BE15-4608-B11D-683E5CF3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ea typeface="DX국민시대" panose="02020600000000000000" pitchFamily="18" charset="-127"/>
              </a:rPr>
              <a:t>백업 테스트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A5E028B-88A2-4889-9B48-B0E2596068C0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4D5181EF-1B14-4C7E-9003-5D11B7356CC5}"/>
              </a:ext>
            </a:extLst>
          </p:cNvPr>
          <p:cNvSpPr txBox="1">
            <a:spLocks/>
          </p:cNvSpPr>
          <p:nvPr/>
        </p:nvSpPr>
        <p:spPr>
          <a:xfrm>
            <a:off x="472381" y="4050170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status storage=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0039B-F9E0-416E-BA7A-8AA3B49D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1" y="5054923"/>
            <a:ext cx="4905375" cy="1076325"/>
          </a:xfrm>
          <a:prstGeom prst="rect">
            <a:avLst/>
          </a:prstGeom>
        </p:spPr>
      </p:pic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DF3894C4-80BC-4794-B6A9-E70F52C5C55B}"/>
              </a:ext>
            </a:extLst>
          </p:cNvPr>
          <p:cNvSpPr txBox="1">
            <a:spLocks/>
          </p:cNvSpPr>
          <p:nvPr/>
        </p:nvSpPr>
        <p:spPr>
          <a:xfrm>
            <a:off x="472381" y="4664381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연결된 스토리지 정보 확인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2F8B68B6-90F9-4CC6-92A2-133A015A292D}"/>
              </a:ext>
            </a:extLst>
          </p:cNvPr>
          <p:cNvSpPr txBox="1">
            <a:spLocks/>
          </p:cNvSpPr>
          <p:nvPr/>
        </p:nvSpPr>
        <p:spPr>
          <a:xfrm>
            <a:off x="472381" y="6348045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status client=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F76A24-2C43-4CF9-A4A6-593F97E7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49" y="7306912"/>
            <a:ext cx="4533900" cy="1057275"/>
          </a:xfrm>
          <a:prstGeom prst="rect">
            <a:avLst/>
          </a:prstGeom>
        </p:spPr>
      </p:pic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069C4F8B-2BF3-4DFA-BA59-73E047796B53}"/>
              </a:ext>
            </a:extLst>
          </p:cNvPr>
          <p:cNvSpPr txBox="1">
            <a:spLocks/>
          </p:cNvSpPr>
          <p:nvPr/>
        </p:nvSpPr>
        <p:spPr>
          <a:xfrm>
            <a:off x="472381" y="6942585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확인</a:t>
            </a:r>
          </a:p>
        </p:txBody>
      </p:sp>
    </p:spTree>
    <p:extLst>
      <p:ext uri="{BB962C8B-B14F-4D97-AF65-F5344CB8AC3E}">
        <p14:creationId xmlns:p14="http://schemas.microsoft.com/office/powerpoint/2010/main" val="1722648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8FFE73B9-1C3C-4C8F-BA99-E536E1AA940D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968DCB3-D38F-40E9-B7C9-E3AD88F6088D}"/>
              </a:ext>
            </a:extLst>
          </p:cNvPr>
          <p:cNvSpPr txBox="1">
            <a:spLocks/>
          </p:cNvSpPr>
          <p:nvPr/>
        </p:nvSpPr>
        <p:spPr>
          <a:xfrm>
            <a:off x="452393" y="5290541"/>
            <a:ext cx="5913238" cy="8449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autodisplay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on  // Enter 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입력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시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New Message 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자동출력 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*run             // 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실제 백업 진행하라는 명령어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AAFA3A-0B2A-4258-BDE4-2D8CEF4C5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3"/>
          <a:stretch/>
        </p:blipFill>
        <p:spPr>
          <a:xfrm>
            <a:off x="466651" y="6287166"/>
            <a:ext cx="5901779" cy="3181794"/>
          </a:xfrm>
          <a:prstGeom prst="rect">
            <a:avLst/>
          </a:prstGeom>
        </p:spPr>
      </p:pic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5C7514DD-F5F0-47AB-AD3D-A4340D69FDA9}"/>
              </a:ext>
            </a:extLst>
          </p:cNvPr>
          <p:cNvSpPr txBox="1">
            <a:spLocks/>
          </p:cNvSpPr>
          <p:nvPr/>
        </p:nvSpPr>
        <p:spPr>
          <a:xfrm>
            <a:off x="2388266" y="6971252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1600" b="1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bacula-dir.conf</a:t>
            </a:r>
            <a:r>
              <a:rPr lang="ko-KR" altLang="en-US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정의된 </a:t>
            </a:r>
            <a:r>
              <a:rPr lang="en-US" altLang="ko-KR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job</a:t>
            </a:r>
            <a:endParaRPr lang="ko-KR" altLang="en-US" sz="1600" b="1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AEED9-D607-427B-9719-27F758CD51EA}"/>
              </a:ext>
            </a:extLst>
          </p:cNvPr>
          <p:cNvSpPr/>
          <p:nvPr/>
        </p:nvSpPr>
        <p:spPr>
          <a:xfrm>
            <a:off x="870857" y="6790318"/>
            <a:ext cx="1517409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33B261-B026-491F-8932-5319816462F2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37ABB3EB-83C6-49BD-A194-E00214809D83}"/>
              </a:ext>
            </a:extLst>
          </p:cNvPr>
          <p:cNvSpPr txBox="1">
            <a:spLocks/>
          </p:cNvSpPr>
          <p:nvPr/>
        </p:nvSpPr>
        <p:spPr>
          <a:xfrm>
            <a:off x="472381" y="1729617"/>
            <a:ext cx="5913238" cy="5076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*label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8578D3-71B7-4912-A604-7CC6404B447D}"/>
              </a:ext>
            </a:extLst>
          </p:cNvPr>
          <p:cNvGrpSpPr/>
          <p:nvPr/>
        </p:nvGrpSpPr>
        <p:grpSpPr>
          <a:xfrm>
            <a:off x="472380" y="2642649"/>
            <a:ext cx="5496619" cy="2568915"/>
            <a:chOff x="466651" y="2468058"/>
            <a:chExt cx="6151558" cy="303252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3B59226-C093-4AB9-9D75-5A11B8CB5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943" b="78842"/>
            <a:stretch/>
          </p:blipFill>
          <p:spPr>
            <a:xfrm>
              <a:off x="466651" y="2468058"/>
              <a:ext cx="5901779" cy="7028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EC3C040-3A52-4889-9923-BBD53AE8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55"/>
            <a:stretch/>
          </p:blipFill>
          <p:spPr>
            <a:xfrm>
              <a:off x="480864" y="3183970"/>
              <a:ext cx="6137345" cy="2316611"/>
            </a:xfrm>
            <a:prstGeom prst="rect">
              <a:avLst/>
            </a:prstGeom>
          </p:spPr>
        </p:pic>
      </p:grp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90213EE-F813-4F10-A980-6C06415F0785}"/>
              </a:ext>
            </a:extLst>
          </p:cNvPr>
          <p:cNvSpPr txBox="1">
            <a:spLocks/>
          </p:cNvSpPr>
          <p:nvPr/>
        </p:nvSpPr>
        <p:spPr>
          <a:xfrm>
            <a:off x="434281" y="2317591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백업되는 데이터의 볼륨 이름을 지정</a:t>
            </a:r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CD8336DB-84B5-4ACF-BAFE-2AB6D782A2DC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ea typeface="DX국민시대" panose="02020600000000000000" pitchFamily="18" charset="-127"/>
              </a:rPr>
              <a:t>백업 테스트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3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tar </a:t>
            </a:r>
            <a:r>
              <a:rPr lang="en-US" altLang="ko-KR" sz="2400" b="1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cvfpz</a:t>
            </a:r>
            <a:r>
              <a:rPr lang="en-US" altLang="ko-KR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backup/Full-backup.tar.gz 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</p:spTree>
    <p:extLst>
      <p:ext uri="{BB962C8B-B14F-4D97-AF65-F5344CB8AC3E}">
        <p14:creationId xmlns:p14="http://schemas.microsoft.com/office/powerpoint/2010/main" val="2781472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2492515"/>
            <a:ext cx="5913238" cy="508000"/>
          </a:xfrm>
        </p:spPr>
        <p:txBody>
          <a:bodyPr>
            <a:normAutofit/>
          </a:bodyPr>
          <a:lstStyle/>
          <a:p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백업을 마치고 작업 정보 확인</a:t>
            </a:r>
            <a:endParaRPr lang="en-US" alt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968DCB3-D38F-40E9-B7C9-E3AD88F6088D}"/>
              </a:ext>
            </a:extLst>
          </p:cNvPr>
          <p:cNvSpPr txBox="1">
            <a:spLocks/>
          </p:cNvSpPr>
          <p:nvPr/>
        </p:nvSpPr>
        <p:spPr>
          <a:xfrm>
            <a:off x="472380" y="1920620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 Status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dir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C29C7C26-08E2-4C37-B548-DE27FA0A51DE}"/>
              </a:ext>
            </a:extLst>
          </p:cNvPr>
          <p:cNvSpPr txBox="1">
            <a:spLocks/>
          </p:cNvSpPr>
          <p:nvPr/>
        </p:nvSpPr>
        <p:spPr>
          <a:xfrm>
            <a:off x="472380" y="7955454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ll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/bacula/backup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EE666B23-3501-4E36-9E56-6DC273314032}"/>
              </a:ext>
            </a:extLst>
          </p:cNvPr>
          <p:cNvSpPr txBox="1">
            <a:spLocks/>
          </p:cNvSpPr>
          <p:nvPr/>
        </p:nvSpPr>
        <p:spPr>
          <a:xfrm>
            <a:off x="358081" y="7493741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 파일 확인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B74FF0-14B3-4CDC-8B01-C52CF4C8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8"/>
          <a:stretch/>
        </p:blipFill>
        <p:spPr>
          <a:xfrm>
            <a:off x="472380" y="8773154"/>
            <a:ext cx="4646420" cy="54449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6114BF-24ED-4279-B614-7B9D89DAD3CB}"/>
              </a:ext>
            </a:extLst>
          </p:cNvPr>
          <p:cNvSpPr/>
          <p:nvPr/>
        </p:nvSpPr>
        <p:spPr>
          <a:xfrm>
            <a:off x="4302177" y="9078629"/>
            <a:ext cx="584616" cy="287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8E09F4-B05D-491E-BC4B-38C6F576B256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E1E53A2B-B40B-45C7-8098-7567C1607F7A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87DA48-3798-411D-986E-960B72E41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364"/>
          <a:stretch/>
        </p:blipFill>
        <p:spPr>
          <a:xfrm>
            <a:off x="426691" y="2894489"/>
            <a:ext cx="6073229" cy="1655494"/>
          </a:xfrm>
          <a:prstGeom prst="rect">
            <a:avLst/>
          </a:prstGeom>
        </p:spPr>
      </p:pic>
      <p:sp>
        <p:nvSpPr>
          <p:cNvPr id="10" name="제목 3">
            <a:extLst>
              <a:ext uri="{FF2B5EF4-FFF2-40B4-BE49-F238E27FC236}">
                <a16:creationId xmlns:a16="http://schemas.microsoft.com/office/drawing/2014/main" id="{D4B2C9BE-0501-4F01-9129-ED0027C92665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ea typeface="DX국민시대" panose="02020600000000000000" pitchFamily="18" charset="-127"/>
              </a:rPr>
              <a:t>백업 테스트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DF9164E9-C5C3-4A82-8211-08FFF027EAD1}"/>
              </a:ext>
            </a:extLst>
          </p:cNvPr>
          <p:cNvSpPr txBox="1">
            <a:spLocks/>
          </p:cNvSpPr>
          <p:nvPr/>
        </p:nvSpPr>
        <p:spPr>
          <a:xfrm>
            <a:off x="472380" y="4789324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 list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files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jobid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=?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9D59B1-A860-4FDB-9939-6667530B2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80" y="5691318"/>
            <a:ext cx="5798939" cy="1670662"/>
          </a:xfrm>
          <a:prstGeom prst="rect">
            <a:avLst/>
          </a:prstGeom>
        </p:spPr>
      </p:pic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25DBC81D-553D-40BC-B939-6FA707E1E1BB}"/>
              </a:ext>
            </a:extLst>
          </p:cNvPr>
          <p:cNvSpPr txBox="1">
            <a:spLocks/>
          </p:cNvSpPr>
          <p:nvPr/>
        </p:nvSpPr>
        <p:spPr>
          <a:xfrm>
            <a:off x="472380" y="5323018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실행했던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Job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저장된 파일들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Job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보는 방법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list jobs )</a:t>
            </a:r>
          </a:p>
          <a:p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68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468337"/>
            <a:ext cx="5913238" cy="508000"/>
          </a:xfrm>
        </p:spPr>
        <p:txBody>
          <a:bodyPr>
            <a:norm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 서비스로 접속</a:t>
            </a: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8FFE73B9-1C3C-4C8F-BA99-E536E1AA940D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968DCB3-D38F-40E9-B7C9-E3AD88F6088D}"/>
              </a:ext>
            </a:extLst>
          </p:cNvPr>
          <p:cNvSpPr txBox="1">
            <a:spLocks/>
          </p:cNvSpPr>
          <p:nvPr/>
        </p:nvSpPr>
        <p:spPr>
          <a:xfrm>
            <a:off x="472381" y="2645755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bconsole</a:t>
            </a:r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2B35EE30-17AD-4328-86EF-BF91C3067F77}"/>
              </a:ext>
            </a:extLst>
          </p:cNvPr>
          <p:cNvSpPr txBox="1">
            <a:spLocks/>
          </p:cNvSpPr>
          <p:nvPr/>
        </p:nvSpPr>
        <p:spPr>
          <a:xfrm>
            <a:off x="472381" y="3840940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*restore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9FE27B67-B19D-4416-8137-E1A1352EFE9C}"/>
              </a:ext>
            </a:extLst>
          </p:cNvPr>
          <p:cNvSpPr txBox="1">
            <a:spLocks/>
          </p:cNvSpPr>
          <p:nvPr/>
        </p:nvSpPr>
        <p:spPr>
          <a:xfrm>
            <a:off x="358081" y="2215442"/>
            <a:ext cx="591323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AD6CFF-96B6-4136-A104-0FCC5889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2" y="5089620"/>
            <a:ext cx="5901778" cy="2993431"/>
          </a:xfrm>
          <a:prstGeom prst="rect">
            <a:avLst/>
          </a:prstGeom>
        </p:spPr>
      </p:pic>
      <p:sp>
        <p:nvSpPr>
          <p:cNvPr id="25" name="제목 3">
            <a:extLst>
              <a:ext uri="{FF2B5EF4-FFF2-40B4-BE49-F238E27FC236}">
                <a16:creationId xmlns:a16="http://schemas.microsoft.com/office/drawing/2014/main" id="{E4073465-F4A8-4EC4-9049-4FCF6C5E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>
                <a:ea typeface="DX국민시대" panose="02020600000000000000" pitchFamily="18" charset="-127"/>
              </a:rPr>
              <a:t>복구 테스트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34FEDC-C8C8-42CE-8BF6-6FAF58B20D8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7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8FFE73B9-1C3C-4C8F-BA99-E536E1AA940D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34FEDC-C8C8-42CE-8BF6-6FAF58B20D8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>
            <a:extLst>
              <a:ext uri="{FF2B5EF4-FFF2-40B4-BE49-F238E27FC236}">
                <a16:creationId xmlns:a16="http://schemas.microsoft.com/office/drawing/2014/main" id="{50DA6583-6763-4866-AEA4-45B12299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"/>
          <a:stretch>
            <a:fillRect/>
          </a:stretch>
        </p:blipFill>
        <p:spPr>
          <a:xfrm>
            <a:off x="413990" y="5228209"/>
            <a:ext cx="4909185" cy="20100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7573E622-0726-48D6-8221-E3437786B0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3"/>
          <a:stretch>
            <a:fillRect/>
          </a:stretch>
        </p:blipFill>
        <p:spPr>
          <a:xfrm>
            <a:off x="462437" y="1816100"/>
            <a:ext cx="5930773" cy="34375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F0EBE8-FE50-4FCD-A923-45A65BD12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1" y="7327914"/>
            <a:ext cx="5801419" cy="2086899"/>
          </a:xfrm>
          <a:prstGeom prst="rect">
            <a:avLst/>
          </a:prstGeom>
        </p:spPr>
      </p:pic>
      <p:sp>
        <p:nvSpPr>
          <p:cNvPr id="12" name="제목 3">
            <a:extLst>
              <a:ext uri="{FF2B5EF4-FFF2-40B4-BE49-F238E27FC236}">
                <a16:creationId xmlns:a16="http://schemas.microsoft.com/office/drawing/2014/main" id="{BE513263-A101-43E9-8376-BB1D5D2502B6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복구 테스트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0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60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8FFE73B9-1C3C-4C8F-BA99-E536E1AA940D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03FCE84-A0CB-47C9-BF9E-3024CA794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1" y="3202790"/>
            <a:ext cx="5913238" cy="3906815"/>
          </a:xfrm>
          <a:prstGeom prst="rect">
            <a:avLst/>
          </a:prstGeom>
        </p:spPr>
      </p:pic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D248EC47-8E16-41AE-8FA1-4161228DBB99}"/>
              </a:ext>
            </a:extLst>
          </p:cNvPr>
          <p:cNvSpPr txBox="1">
            <a:spLocks/>
          </p:cNvSpPr>
          <p:nvPr/>
        </p:nvSpPr>
        <p:spPr>
          <a:xfrm>
            <a:off x="460921" y="1923144"/>
            <a:ext cx="5913238" cy="578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*messages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18158A-82C0-4C73-9868-E94DFBEB22DA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3">
            <a:extLst>
              <a:ext uri="{FF2B5EF4-FFF2-40B4-BE49-F238E27FC236}">
                <a16:creationId xmlns:a16="http://schemas.microsoft.com/office/drawing/2014/main" id="{3D48E54B-9A1B-44F3-B1CF-F155B8FD0E05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복구 테스트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0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73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94CF5-279F-4B74-A5DF-E0DDE081A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2629155"/>
            <a:ext cx="5947468" cy="232384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F36DB4-D62E-4F50-8546-225754FEFD4D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F9D9E5A5-558C-450A-AAB0-6D7B9C181279}"/>
              </a:ext>
            </a:extLst>
          </p:cNvPr>
          <p:cNvSpPr txBox="1">
            <a:spLocks/>
          </p:cNvSpPr>
          <p:nvPr/>
        </p:nvSpPr>
        <p:spPr>
          <a:xfrm>
            <a:off x="422895" y="2000504"/>
            <a:ext cx="5783610" cy="33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bacula-dir.conf</a:t>
            </a:r>
            <a:r>
              <a:rPr lang="ko-KR" altLang="en-US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restore Job</a:t>
            </a:r>
            <a:r>
              <a:rPr lang="ko-KR" altLang="en-US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정한 디렉토리 </a:t>
            </a:r>
            <a:r>
              <a:rPr lang="en-US" altLang="ko-KR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(87</a:t>
            </a:r>
            <a:r>
              <a:rPr lang="ko-KR" altLang="en-US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라인</a:t>
            </a:r>
            <a:r>
              <a:rPr lang="en-US" altLang="ko-KR" sz="16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D8D28AB-4A30-4301-A9D4-78B06B1B64BC}"/>
              </a:ext>
            </a:extLst>
          </p:cNvPr>
          <p:cNvCxnSpPr>
            <a:cxnSpLocks/>
          </p:cNvCxnSpPr>
          <p:nvPr/>
        </p:nvCxnSpPr>
        <p:spPr>
          <a:xfrm flipV="1">
            <a:off x="3550920" y="2336793"/>
            <a:ext cx="1280160" cy="993412"/>
          </a:xfrm>
          <a:prstGeom prst="bentConnector3">
            <a:avLst>
              <a:gd name="adj1" fmla="val 100000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B44E9536-26CF-45E8-9F4B-B9F364B6258E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백업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•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복구</a:t>
            </a:r>
            <a:r>
              <a:rPr lang="en-US" altLang="ko-KR" sz="2000">
                <a:solidFill>
                  <a:schemeClr val="bg1"/>
                </a:solidFill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DX국민시대" panose="02020600000000000000" pitchFamily="18" charset="-127"/>
              </a:rPr>
              <a:t> 테스트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3F43F463-2F7C-4DB4-91CC-6EA70586FAF4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복구 테스트 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en-US" altLang="ko-KR" sz="20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cont</a:t>
            </a:r>
            <a:r>
              <a:rPr lang="en-US" altLang="ko-KR" sz="2000">
                <a:latin typeface="DX국민시대" panose="02020600000000000000" pitchFamily="18" charset="-127"/>
                <a:ea typeface="DX국민시대" panose="02020600000000000000" pitchFamily="18" charset="-127"/>
              </a:rPr>
              <a:t>’)</a:t>
            </a:r>
            <a:endParaRPr lang="ko-KR" altLang="en-US" sz="20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271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Q</a:t>
            </a:r>
            <a:r>
              <a:rPr lang="en-US" altLang="ko-KR" sz="44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&amp;</a:t>
            </a:r>
            <a:r>
              <a:rPr lang="en-US" altLang="ko-KR" sz="54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A</a:t>
            </a:r>
            <a:endParaRPr lang="en-US" altLang="ko-KR" sz="48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28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8447" y="3568553"/>
            <a:ext cx="5127811" cy="1760957"/>
          </a:xfrm>
        </p:spPr>
        <p:txBody>
          <a:bodyPr>
            <a:normAutofit/>
          </a:bodyPr>
          <a:lstStyle/>
          <a:p>
            <a:r>
              <a:rPr lang="en-US" altLang="ko-KR" sz="5400" b="1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Bacula</a:t>
            </a:r>
            <a:r>
              <a:rPr lang="en-US" altLang="ko-KR" sz="54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endParaRPr lang="ko-KR" altLang="en-US" sz="54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pic>
        <p:nvPicPr>
          <p:cNvPr id="1026" name="Picture 2" descr="Bacula - Bacula Backup Logo, HD Png Download , Transparent Png Image -  PNGitem">
            <a:extLst>
              <a:ext uri="{FF2B5EF4-FFF2-40B4-BE49-F238E27FC236}">
                <a16:creationId xmlns:a16="http://schemas.microsoft.com/office/drawing/2014/main" id="{3449CB48-A1BB-43A6-A1B7-3814762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" y="4495989"/>
            <a:ext cx="6235697" cy="19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7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882" y="1917700"/>
            <a:ext cx="5913236" cy="3549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서비스 </a:t>
            </a:r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데몬과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베이스로 구성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: MySQL, </a:t>
            </a:r>
            <a:r>
              <a:rPr lang="en-US" altLang="ko-KR" sz="18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PostgreSQL, SQLite 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데몬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Director, File, Storage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 : Linux ( </a:t>
            </a:r>
            <a:r>
              <a:rPr lang="en-US" altLang="ko-KR" sz="18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 7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CentOS 8, Ubuntu18 ..)</a:t>
            </a:r>
          </a:p>
          <a:p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Windows 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946FD-F8C1-4A54-8F72-59695975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" y="3893259"/>
            <a:ext cx="5653752" cy="39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882" y="1917700"/>
            <a:ext cx="5913236" cy="3549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서비스 </a:t>
            </a:r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데몬과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베이스로 구성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: MySQL, </a:t>
            </a:r>
            <a:r>
              <a:rPr lang="en-US" altLang="ko-KR" sz="18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PostgreSQL, SQLite 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데몬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Director, File, Storage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 : Linux ( </a:t>
            </a:r>
            <a:r>
              <a:rPr lang="en-US" altLang="ko-KR" sz="18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 7</a:t>
            </a:r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CentOS 8, Ubuntu18 ..)</a:t>
            </a:r>
          </a:p>
          <a:p>
            <a:r>
              <a:rPr lang="en-US" altLang="ko-KR" sz="1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Windows </a:t>
            </a:r>
            <a:endParaRPr lang="ko-KR" altLang="en-US" sz="1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Picture 2" descr="Image flow">
            <a:extLst>
              <a:ext uri="{FF2B5EF4-FFF2-40B4-BE49-F238E27FC236}">
                <a16:creationId xmlns:a16="http://schemas.microsoft.com/office/drawing/2014/main" id="{F81806FA-9370-45C1-8762-F7003D27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9" y="3763082"/>
            <a:ext cx="5884521" cy="521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기본 용어 설명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800" b="1">
                <a:latin typeface="Arial" pitchFamily="34" charset="0"/>
                <a:cs typeface="Arial" pitchFamily="34" charset="0"/>
              </a:rPr>
              <a:t>Daemon</a:t>
            </a:r>
            <a:endParaRPr lang="ko-KR" alt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E0C44BDE-56C8-40C3-AA12-824B64237945}"/>
              </a:ext>
            </a:extLst>
          </p:cNvPr>
          <p:cNvSpPr txBox="1">
            <a:spLocks/>
          </p:cNvSpPr>
          <p:nvPr/>
        </p:nvSpPr>
        <p:spPr>
          <a:xfrm>
            <a:off x="581735" y="2416846"/>
            <a:ext cx="6628959" cy="58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4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리눅스 시스템이 처음 가동될 때 실행되는 백그라운드 프로세스의 일종</a:t>
            </a:r>
            <a:r>
              <a:rPr lang="en-US" altLang="ko-KR" sz="14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endParaRPr lang="ko-KR" altLang="en-US" sz="1400" b="1">
              <a:solidFill>
                <a:srgbClr val="66666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8E7554FA-8336-4C2D-AE09-9305FAF2804C}"/>
              </a:ext>
            </a:extLst>
          </p:cNvPr>
          <p:cNvSpPr txBox="1">
            <a:spLocks/>
          </p:cNvSpPr>
          <p:nvPr/>
        </p:nvSpPr>
        <p:spPr>
          <a:xfrm>
            <a:off x="616656" y="2667935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ko-KR" altLang="ko-KR" sz="14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윈도우의 서비스</a:t>
            </a:r>
            <a:r>
              <a:rPr lang="en-US" altLang="ko-KR" sz="14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(Service)</a:t>
            </a:r>
            <a:r>
              <a:rPr lang="ko-KR" altLang="ko-KR" sz="14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와 유사</a:t>
            </a:r>
            <a:endParaRPr lang="ko-KR" altLang="en-US" sz="1400" b="1">
              <a:solidFill>
                <a:srgbClr val="66666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22A5264-667F-4AD5-8779-6F95AB58BA6E}"/>
              </a:ext>
            </a:extLst>
          </p:cNvPr>
          <p:cNvSpPr txBox="1">
            <a:spLocks/>
          </p:cNvSpPr>
          <p:nvPr/>
        </p:nvSpPr>
        <p:spPr>
          <a:xfrm>
            <a:off x="472382" y="3705466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EAF86459-7D99-41E1-A275-8712D6395FE6}"/>
              </a:ext>
            </a:extLst>
          </p:cNvPr>
          <p:cNvSpPr txBox="1">
            <a:spLocks/>
          </p:cNvSpPr>
          <p:nvPr/>
        </p:nvSpPr>
        <p:spPr>
          <a:xfrm>
            <a:off x="594802" y="3525924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백업 및 복구 작업을 지시하고 제어하는 데몬</a:t>
            </a:r>
            <a:endParaRPr lang="en-US" altLang="ko-KR" sz="1600" b="1">
              <a:solidFill>
                <a:srgbClr val="66666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FB9E56FD-54D9-4DE3-9A82-08196BA8CD70}"/>
              </a:ext>
            </a:extLst>
          </p:cNvPr>
          <p:cNvSpPr txBox="1">
            <a:spLocks/>
          </p:cNvSpPr>
          <p:nvPr/>
        </p:nvSpPr>
        <p:spPr>
          <a:xfrm>
            <a:off x="459319" y="3112582"/>
            <a:ext cx="5913236" cy="64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>
                <a:latin typeface="Arial" pitchFamily="34" charset="0"/>
                <a:cs typeface="Arial" pitchFamily="34" charset="0"/>
              </a:rPr>
              <a:t>Director Daemon</a:t>
            </a:r>
            <a:endParaRPr lang="ko-KR" alt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C152C268-BDEA-439F-9A38-85C0071AEA24}"/>
              </a:ext>
            </a:extLst>
          </p:cNvPr>
          <p:cNvSpPr txBox="1">
            <a:spLocks/>
          </p:cNvSpPr>
          <p:nvPr/>
        </p:nvSpPr>
        <p:spPr>
          <a:xfrm>
            <a:off x="472382" y="4314374"/>
            <a:ext cx="5913236" cy="64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>
                <a:latin typeface="Arial" pitchFamily="34" charset="0"/>
                <a:cs typeface="Arial" pitchFamily="34" charset="0"/>
              </a:rPr>
              <a:t>Catalog</a:t>
            </a:r>
            <a:endParaRPr lang="ko-KR" alt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E40FE195-1D5C-4D56-A209-99016822DE86}"/>
              </a:ext>
            </a:extLst>
          </p:cNvPr>
          <p:cNvSpPr txBox="1">
            <a:spLocks/>
          </p:cNvSpPr>
          <p:nvPr/>
        </p:nvSpPr>
        <p:spPr>
          <a:xfrm>
            <a:off x="594802" y="4741255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백업파일의 정보와 실행 작업 정보가 저장되는 </a:t>
            </a:r>
            <a:r>
              <a:rPr lang="en-US" altLang="ko-KR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15174192-80EF-43F3-83E4-2EB5B35BB74F}"/>
              </a:ext>
            </a:extLst>
          </p:cNvPr>
          <p:cNvSpPr txBox="1">
            <a:spLocks/>
          </p:cNvSpPr>
          <p:nvPr/>
        </p:nvSpPr>
        <p:spPr>
          <a:xfrm>
            <a:off x="472382" y="5396564"/>
            <a:ext cx="5913236" cy="64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>
                <a:latin typeface="Arial" pitchFamily="34" charset="0"/>
                <a:cs typeface="Arial" pitchFamily="34" charset="0"/>
              </a:rPr>
              <a:t>Storage Daemon</a:t>
            </a:r>
            <a:endParaRPr lang="ko-KR" alt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4E80078-6F2C-4EF2-9B79-7C56702AFFAE}"/>
              </a:ext>
            </a:extLst>
          </p:cNvPr>
          <p:cNvSpPr txBox="1">
            <a:spLocks/>
          </p:cNvSpPr>
          <p:nvPr/>
        </p:nvSpPr>
        <p:spPr>
          <a:xfrm>
            <a:off x="594802" y="5833375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백업파일이 저장되는 서버</a:t>
            </a:r>
            <a:endParaRPr lang="en-US" altLang="ko-KR" sz="1600" b="1">
              <a:solidFill>
                <a:srgbClr val="66666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82454FA8-AE73-45FC-98A7-B3DBD04CACA2}"/>
              </a:ext>
            </a:extLst>
          </p:cNvPr>
          <p:cNvSpPr txBox="1">
            <a:spLocks/>
          </p:cNvSpPr>
          <p:nvPr/>
        </p:nvSpPr>
        <p:spPr>
          <a:xfrm>
            <a:off x="472382" y="6602126"/>
            <a:ext cx="5913236" cy="64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>
                <a:latin typeface="Arial" pitchFamily="34" charset="0"/>
                <a:cs typeface="Arial" pitchFamily="34" charset="0"/>
              </a:rPr>
              <a:t>File </a:t>
            </a:r>
            <a:r>
              <a:rPr lang="en-US" altLang="ko-KR" sz="3200" b="1" err="1">
                <a:latin typeface="Arial" pitchFamily="34" charset="0"/>
                <a:cs typeface="Arial" pitchFamily="34" charset="0"/>
              </a:rPr>
              <a:t>Deamon</a:t>
            </a:r>
            <a:endParaRPr lang="ko-KR" alt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03936B-CB94-495A-862C-7A2B9E7A0993}"/>
              </a:ext>
            </a:extLst>
          </p:cNvPr>
          <p:cNvSpPr txBox="1">
            <a:spLocks/>
          </p:cNvSpPr>
          <p:nvPr/>
        </p:nvSpPr>
        <p:spPr>
          <a:xfrm>
            <a:off x="633991" y="6983727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백업대상 </a:t>
            </a:r>
            <a:r>
              <a:rPr lang="en-US" altLang="ko-KR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클라이언트 서버</a:t>
            </a:r>
            <a:endParaRPr lang="en-US" altLang="ko-KR" sz="1600" b="1">
              <a:solidFill>
                <a:srgbClr val="66666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CDADC1EF-F87D-45BB-B98B-B595DF97D6AA}"/>
              </a:ext>
            </a:extLst>
          </p:cNvPr>
          <p:cNvSpPr txBox="1">
            <a:spLocks/>
          </p:cNvSpPr>
          <p:nvPr/>
        </p:nvSpPr>
        <p:spPr>
          <a:xfrm>
            <a:off x="472382" y="7840486"/>
            <a:ext cx="5913236" cy="64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>
                <a:latin typeface="Arial" pitchFamily="34" charset="0"/>
                <a:cs typeface="Arial" pitchFamily="34" charset="0"/>
              </a:rPr>
              <a:t>Console</a:t>
            </a:r>
            <a:endParaRPr lang="ko-KR" alt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8D557FA0-FDD2-4A23-8CCF-732C5FCC4265}"/>
              </a:ext>
            </a:extLst>
          </p:cNvPr>
          <p:cNvSpPr txBox="1">
            <a:spLocks/>
          </p:cNvSpPr>
          <p:nvPr/>
        </p:nvSpPr>
        <p:spPr>
          <a:xfrm>
            <a:off x="594802" y="8211627"/>
            <a:ext cx="5913236" cy="927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실행되는 작업 및 </a:t>
            </a:r>
            <a:r>
              <a:rPr lang="ko-KR" altLang="en-US" sz="1600" b="1" err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데몬들의</a:t>
            </a:r>
            <a:r>
              <a:rPr lang="ko-KR" altLang="en-US" sz="1600" b="1">
                <a:solidFill>
                  <a:srgbClr val="66666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정보들을 확인 및 제어하는 터미널</a:t>
            </a:r>
            <a:endParaRPr lang="en-US" altLang="ko-KR" sz="1600" b="1">
              <a:solidFill>
                <a:srgbClr val="66666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8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4254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실 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Bacula</a:t>
            </a:r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이해</a:t>
            </a: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2EAF9F96-B7F3-46EA-810A-6B761A958651}"/>
              </a:ext>
            </a:extLst>
          </p:cNvPr>
          <p:cNvSpPr txBox="1">
            <a:spLocks/>
          </p:cNvSpPr>
          <p:nvPr/>
        </p:nvSpPr>
        <p:spPr>
          <a:xfrm>
            <a:off x="504229" y="1879600"/>
            <a:ext cx="5913236" cy="193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2050" name="Picture 2" descr="서버 - 무료 과학 기술개 아이콘">
            <a:extLst>
              <a:ext uri="{FF2B5EF4-FFF2-40B4-BE49-F238E27FC236}">
                <a16:creationId xmlns:a16="http://schemas.microsoft.com/office/drawing/2014/main" id="{2D5271C8-1D37-4F0D-9D8F-2176DA4F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986643"/>
            <a:ext cx="1932713" cy="19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work - 무료 아이콘 다운로드 - Part 8">
            <a:extLst>
              <a:ext uri="{FF2B5EF4-FFF2-40B4-BE49-F238E27FC236}">
                <a16:creationId xmlns:a16="http://schemas.microsoft.com/office/drawing/2014/main" id="{6D963C47-5D44-4B24-A5C2-8B19EA2A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78" y="4033833"/>
            <a:ext cx="1932713" cy="19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Project (@CentOSProject) | Twitter">
            <a:extLst>
              <a:ext uri="{FF2B5EF4-FFF2-40B4-BE49-F238E27FC236}">
                <a16:creationId xmlns:a16="http://schemas.microsoft.com/office/drawing/2014/main" id="{49BEDA09-052C-4645-9E0A-D9A79DFE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40" y="4287405"/>
            <a:ext cx="890588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C25C9-0998-4F9D-A814-F5C7B7CED214}"/>
              </a:ext>
            </a:extLst>
          </p:cNvPr>
          <p:cNvSpPr txBox="1"/>
          <p:nvPr/>
        </p:nvSpPr>
        <p:spPr>
          <a:xfrm>
            <a:off x="390643" y="3525604"/>
            <a:ext cx="214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&lt; Server &gt;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D5397-3CAA-4155-AC2E-8962853746F7}"/>
              </a:ext>
            </a:extLst>
          </p:cNvPr>
          <p:cNvSpPr txBox="1"/>
          <p:nvPr/>
        </p:nvSpPr>
        <p:spPr>
          <a:xfrm>
            <a:off x="4151007" y="3560327"/>
            <a:ext cx="210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&lt; Client &gt;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93EB7-F3CC-4A4E-87C3-1323DFE11347}"/>
              </a:ext>
            </a:extLst>
          </p:cNvPr>
          <p:cNvSpPr txBox="1"/>
          <p:nvPr/>
        </p:nvSpPr>
        <p:spPr>
          <a:xfrm>
            <a:off x="401415" y="6046925"/>
            <a:ext cx="237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CentOS 7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8D723-62BF-4343-8390-D6C3E0228E25}"/>
              </a:ext>
            </a:extLst>
          </p:cNvPr>
          <p:cNvSpPr txBox="1"/>
          <p:nvPr/>
        </p:nvSpPr>
        <p:spPr>
          <a:xfrm>
            <a:off x="4044984" y="6021525"/>
            <a:ext cx="237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CentOS 7</a:t>
            </a:r>
            <a:endParaRPr lang="ko-KR" altLang="en-US" sz="280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845235-E3A8-4782-8904-E7829FD40D1A}"/>
              </a:ext>
            </a:extLst>
          </p:cNvPr>
          <p:cNvCxnSpPr/>
          <p:nvPr/>
        </p:nvCxnSpPr>
        <p:spPr>
          <a:xfrm>
            <a:off x="2685329" y="4952999"/>
            <a:ext cx="11111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</TotalTime>
  <Words>2813</Words>
  <Application>Microsoft Office PowerPoint</Application>
  <PresentationFormat>A4 용지(210x297mm)</PresentationFormat>
  <Paragraphs>528</Paragraphs>
  <Slides>45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8" baseType="lpstr">
      <vt:lpstr>-apple-system</vt:lpstr>
      <vt:lpstr>DX국민시대</vt:lpstr>
      <vt:lpstr>나눔스퀘어_ac Bold</vt:lpstr>
      <vt:lpstr>맑은 고딕</vt:lpstr>
      <vt:lpstr>함초롬바탕</vt:lpstr>
      <vt:lpstr>Arial</vt:lpstr>
      <vt:lpstr>Calibri</vt:lpstr>
      <vt:lpstr>Calibri Light</vt:lpstr>
      <vt:lpstr>Consolas</vt:lpstr>
      <vt:lpstr>Noto Sans</vt:lpstr>
      <vt:lpstr>Wingdings</vt:lpstr>
      <vt:lpstr>Office 테마</vt:lpstr>
      <vt:lpstr>포장기 셸 개체</vt:lpstr>
      <vt:lpstr>Bacula 백업서버</vt:lpstr>
      <vt:lpstr>PowerPoint 프레젠테이션</vt:lpstr>
      <vt:lpstr>Ⅰ. Bacula 서버 이해</vt:lpstr>
      <vt:lpstr>1. Bacula 서버 이해</vt:lpstr>
      <vt:lpstr>1. Bacula 서버 이해</vt:lpstr>
      <vt:lpstr>1. Bacula 서버 이해</vt:lpstr>
      <vt:lpstr>1. Bacula 서버 이해</vt:lpstr>
      <vt:lpstr>2. 기본 용어 설명</vt:lpstr>
      <vt:lpstr>실 습</vt:lpstr>
      <vt:lpstr>Ⅱ. Bacula 서버</vt:lpstr>
      <vt:lpstr>1. DB서버 필요한 이유?</vt:lpstr>
      <vt:lpstr>2. DataBase 설치 (MariaDB)</vt:lpstr>
      <vt:lpstr>2. DataBase 설치 (MariaDB)</vt:lpstr>
      <vt:lpstr>3. Bacula Server 설치</vt:lpstr>
      <vt:lpstr>4. DB 생성</vt:lpstr>
      <vt:lpstr>4. DB 생성 (cont’)</vt:lpstr>
      <vt:lpstr>4. DB 생성 (cont’)</vt:lpstr>
      <vt:lpstr>기본 용어 설명 (bacula-dir.conf)</vt:lpstr>
      <vt:lpstr>bacula-dir.conf session 설명</vt:lpstr>
      <vt:lpstr>5. Bacula 서버 설정-Director</vt:lpstr>
      <vt:lpstr>5. Bacula 서버 설정-Director(cont’)</vt:lpstr>
      <vt:lpstr>5. Bacula 서버 설정-Director(cont’)</vt:lpstr>
      <vt:lpstr>5. Bacula 서버 설정-Director(cont’)</vt:lpstr>
      <vt:lpstr>5. Bacula 서버 설정-콘솔,SD(cont’)</vt:lpstr>
      <vt:lpstr>5. Bacula 서버 설정 (cont’)</vt:lpstr>
      <vt:lpstr>6. 디렉토리 생성</vt:lpstr>
      <vt:lpstr>7. Bacula 서버 서비스 시작</vt:lpstr>
      <vt:lpstr>7. Bacula 서버 서비스 시작(cont’)</vt:lpstr>
      <vt:lpstr>8. Bacula 서버 방화벽 설정</vt:lpstr>
      <vt:lpstr>Ⅲ. Bacula 클라이언트</vt:lpstr>
      <vt:lpstr>1. Bacula Client 설치</vt:lpstr>
      <vt:lpstr>2. Bacula 클라이언트 설정</vt:lpstr>
      <vt:lpstr>2. Bacula 클라이언트 설정(cont’)</vt:lpstr>
      <vt:lpstr>3. Bacula 클라이언트 서비스 시작</vt:lpstr>
      <vt:lpstr>3. Bacula 클라이언트 서비스 시작</vt:lpstr>
      <vt:lpstr>3. Bacula 클라이언트 방화벽 설정</vt:lpstr>
      <vt:lpstr>Ⅳ. 백업 •복구 테스트</vt:lpstr>
      <vt:lpstr>1. 백업 테스트</vt:lpstr>
      <vt:lpstr>PowerPoint 프레젠테이션</vt:lpstr>
      <vt:lpstr>PowerPoint 프레젠테이션</vt:lpstr>
      <vt:lpstr>2. 복구 테스트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181</cp:revision>
  <dcterms:created xsi:type="dcterms:W3CDTF">2020-10-07T11:57:36Z</dcterms:created>
  <dcterms:modified xsi:type="dcterms:W3CDTF">2020-10-27T08:54:26Z</dcterms:modified>
</cp:coreProperties>
</file>