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7C"/>
    <a:srgbClr val="FBE4C2"/>
    <a:srgbClr val="F8B03A"/>
    <a:srgbClr val="DC6721"/>
    <a:srgbClr val="F6F4F4"/>
    <a:srgbClr val="97D5E0"/>
    <a:srgbClr val="D1AF94"/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4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3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9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4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72D0-E1BA-499E-96EA-FFE7DA7A38A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EC81-E365-42A3-ADF4-0CB5415E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11C69AE-B853-4678-A3DE-A6C225EE4166}"/>
              </a:ext>
            </a:extLst>
          </p:cNvPr>
          <p:cNvGrpSpPr/>
          <p:nvPr/>
        </p:nvGrpSpPr>
        <p:grpSpPr>
          <a:xfrm>
            <a:off x="1136073" y="1233053"/>
            <a:ext cx="6871855" cy="3200401"/>
            <a:chOff x="1136072" y="1233053"/>
            <a:chExt cx="6871855" cy="3200401"/>
          </a:xfrm>
        </p:grpSpPr>
        <p:sp>
          <p:nvSpPr>
            <p:cNvPr id="2" name="사각형: 모서리가 접힌 도형 1">
              <a:extLst>
                <a:ext uri="{FF2B5EF4-FFF2-40B4-BE49-F238E27FC236}">
                  <a16:creationId xmlns:a16="http://schemas.microsoft.com/office/drawing/2014/main" id="{CF315818-5BE5-4CC8-ACC9-5298B54D37A7}"/>
                </a:ext>
              </a:extLst>
            </p:cNvPr>
            <p:cNvSpPr/>
            <p:nvPr/>
          </p:nvSpPr>
          <p:spPr>
            <a:xfrm rot="16200000">
              <a:off x="2971799" y="-602674"/>
              <a:ext cx="3200401" cy="6871855"/>
            </a:xfrm>
            <a:prstGeom prst="foldedCorner">
              <a:avLst>
                <a:gd name="adj" fmla="val 214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B6C63A-24C3-41C9-833D-49B7B4FE9324}"/>
                </a:ext>
              </a:extLst>
            </p:cNvPr>
            <p:cNvSpPr txBox="1"/>
            <p:nvPr/>
          </p:nvSpPr>
          <p:spPr>
            <a:xfrm>
              <a:off x="1191490" y="1555982"/>
              <a:ext cx="676101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About</a:t>
              </a:r>
            </a:p>
            <a:p>
              <a:pPr algn="ctr"/>
              <a:r>
                <a:rPr lang="en-US" altLang="ko-KR" sz="8000" dirty="0"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Link</a:t>
              </a:r>
              <a:endParaRPr lang="ko-KR" altLang="en-US" sz="8000" dirty="0"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1A266F-E7FD-47FB-BFA4-CAB0C005769A}"/>
              </a:ext>
            </a:extLst>
          </p:cNvPr>
          <p:cNvSpPr/>
          <p:nvPr/>
        </p:nvSpPr>
        <p:spPr>
          <a:xfrm>
            <a:off x="-381965" y="6319777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B9EE08-78D9-4334-8647-197B33F36EF4}"/>
              </a:ext>
            </a:extLst>
          </p:cNvPr>
          <p:cNvSpPr/>
          <p:nvPr/>
        </p:nvSpPr>
        <p:spPr>
          <a:xfrm>
            <a:off x="8475634" y="276897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1A235A-A90C-4BFC-8FE5-31B13CFE1071}"/>
              </a:ext>
            </a:extLst>
          </p:cNvPr>
          <p:cNvSpPr/>
          <p:nvPr/>
        </p:nvSpPr>
        <p:spPr>
          <a:xfrm>
            <a:off x="7898347" y="276897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8B7B9C9-D201-4145-9269-92A87D1D8700}"/>
              </a:ext>
            </a:extLst>
          </p:cNvPr>
          <p:cNvSpPr/>
          <p:nvPr/>
        </p:nvSpPr>
        <p:spPr>
          <a:xfrm>
            <a:off x="7321060" y="276897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2AB15F3-1E8A-4F73-A0DE-20B6D20B805B}"/>
              </a:ext>
            </a:extLst>
          </p:cNvPr>
          <p:cNvSpPr/>
          <p:nvPr/>
        </p:nvSpPr>
        <p:spPr>
          <a:xfrm>
            <a:off x="945234" y="5872492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815F17A-662A-48FF-B5AF-1FB50D450A42}"/>
              </a:ext>
            </a:extLst>
          </p:cNvPr>
          <p:cNvSpPr/>
          <p:nvPr/>
        </p:nvSpPr>
        <p:spPr>
          <a:xfrm>
            <a:off x="367947" y="5872492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602B5-4E22-41AA-A175-8B13FCD98935}"/>
              </a:ext>
            </a:extLst>
          </p:cNvPr>
          <p:cNvSpPr/>
          <p:nvPr/>
        </p:nvSpPr>
        <p:spPr>
          <a:xfrm>
            <a:off x="347241" y="943337"/>
            <a:ext cx="8449519" cy="4971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5F320-BB59-47EE-A6D4-2CCFD3A77736}"/>
              </a:ext>
            </a:extLst>
          </p:cNvPr>
          <p:cNvSpPr/>
          <p:nvPr/>
        </p:nvSpPr>
        <p:spPr>
          <a:xfrm>
            <a:off x="-381965" y="6319777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9F6CA3-C961-469D-B9EE-AAB34587BE9F}"/>
              </a:ext>
            </a:extLst>
          </p:cNvPr>
          <p:cNvSpPr/>
          <p:nvPr/>
        </p:nvSpPr>
        <p:spPr>
          <a:xfrm>
            <a:off x="-486137" y="0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89A22-92A5-4084-B53A-5938344F02BC}"/>
              </a:ext>
            </a:extLst>
          </p:cNvPr>
          <p:cNvSpPr/>
          <p:nvPr/>
        </p:nvSpPr>
        <p:spPr>
          <a:xfrm>
            <a:off x="8475634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57F767-4771-4C22-8F8D-08FE4C128565}"/>
              </a:ext>
            </a:extLst>
          </p:cNvPr>
          <p:cNvSpPr/>
          <p:nvPr/>
        </p:nvSpPr>
        <p:spPr>
          <a:xfrm>
            <a:off x="7898347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B9730B-1DA2-4F8E-B41A-D9E8E715014F}"/>
              </a:ext>
            </a:extLst>
          </p:cNvPr>
          <p:cNvSpPr/>
          <p:nvPr/>
        </p:nvSpPr>
        <p:spPr>
          <a:xfrm>
            <a:off x="7321060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FE95-03E7-4A45-8D60-112A6651B839}"/>
              </a:ext>
            </a:extLst>
          </p:cNvPr>
          <p:cNvSpPr txBox="1"/>
          <p:nvPr/>
        </p:nvSpPr>
        <p:spPr>
          <a:xfrm>
            <a:off x="671331" y="1197110"/>
            <a:ext cx="570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링크</a:t>
            </a:r>
            <a:r>
              <a:rPr lang="en-US" altLang="ko-KR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(Link)</a:t>
            </a:r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란</a:t>
            </a:r>
            <a:r>
              <a:rPr lang="en-US" altLang="ko-KR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194C5-2BBE-4CA0-86D1-32E170F81B4D}"/>
              </a:ext>
            </a:extLst>
          </p:cNvPr>
          <p:cNvSpPr txBox="1"/>
          <p:nvPr/>
        </p:nvSpPr>
        <p:spPr>
          <a:xfrm>
            <a:off x="669849" y="2120096"/>
            <a:ext cx="7804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파일에 대한 포인터</a:t>
            </a:r>
            <a:endParaRPr lang="en-US" altLang="ko-KR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파일명을 디스크상의 위치와 연관시킨다</a:t>
            </a:r>
            <a:r>
              <a:rPr lang="en-US" altLang="ko-KR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링크를 만드는 것은 원하는 정보가 위치한 디스크 상의 장소를 가리키는 포인터를 생성하는 것이다</a:t>
            </a:r>
            <a:r>
              <a:rPr lang="en-US" altLang="ko-KR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링크에는 </a:t>
            </a:r>
            <a:r>
              <a:rPr lang="ko-KR" altLang="en-US" sz="2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심볼릭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링크과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하드 링크 두 가지가 있다</a:t>
            </a:r>
            <a:r>
              <a:rPr lang="en-US" altLang="ko-KR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602B5-4E22-41AA-A175-8B13FCD98935}"/>
              </a:ext>
            </a:extLst>
          </p:cNvPr>
          <p:cNvSpPr/>
          <p:nvPr/>
        </p:nvSpPr>
        <p:spPr>
          <a:xfrm>
            <a:off x="347241" y="943337"/>
            <a:ext cx="8449519" cy="4971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5F320-BB59-47EE-A6D4-2CCFD3A77736}"/>
              </a:ext>
            </a:extLst>
          </p:cNvPr>
          <p:cNvSpPr/>
          <p:nvPr/>
        </p:nvSpPr>
        <p:spPr>
          <a:xfrm>
            <a:off x="-381965" y="6319777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9F6CA3-C961-469D-B9EE-AAB34587BE9F}"/>
              </a:ext>
            </a:extLst>
          </p:cNvPr>
          <p:cNvSpPr/>
          <p:nvPr/>
        </p:nvSpPr>
        <p:spPr>
          <a:xfrm>
            <a:off x="-486137" y="0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89A22-92A5-4084-B53A-5938344F02BC}"/>
              </a:ext>
            </a:extLst>
          </p:cNvPr>
          <p:cNvSpPr/>
          <p:nvPr/>
        </p:nvSpPr>
        <p:spPr>
          <a:xfrm>
            <a:off x="8475634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57F767-4771-4C22-8F8D-08FE4C128565}"/>
              </a:ext>
            </a:extLst>
          </p:cNvPr>
          <p:cNvSpPr/>
          <p:nvPr/>
        </p:nvSpPr>
        <p:spPr>
          <a:xfrm>
            <a:off x="7898347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B9730B-1DA2-4F8E-B41A-D9E8E715014F}"/>
              </a:ext>
            </a:extLst>
          </p:cNvPr>
          <p:cNvSpPr/>
          <p:nvPr/>
        </p:nvSpPr>
        <p:spPr>
          <a:xfrm>
            <a:off x="7321060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FE95-03E7-4A45-8D60-112A6651B839}"/>
              </a:ext>
            </a:extLst>
          </p:cNvPr>
          <p:cNvSpPr txBox="1"/>
          <p:nvPr/>
        </p:nvSpPr>
        <p:spPr>
          <a:xfrm>
            <a:off x="671332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심볼릭</a:t>
            </a:r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</a:t>
            </a:r>
            <a:r>
              <a:rPr lang="ko-KR" altLang="en-US" sz="2800" dirty="0" err="1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링크란</a:t>
            </a:r>
            <a:r>
              <a:rPr lang="en-US" altLang="ko-KR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194C5-2BBE-4CA0-86D1-32E170F81B4D}"/>
              </a:ext>
            </a:extLst>
          </p:cNvPr>
          <p:cNvSpPr txBox="1"/>
          <p:nvPr/>
        </p:nvSpPr>
        <p:spPr>
          <a:xfrm>
            <a:off x="669850" y="2120096"/>
            <a:ext cx="354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대상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 혹은 디렉토리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의 내용이 아니라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대상의 포인터를 포함하고 있는 것을 이른다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한 프로그램에 대해 여러 개의 다른 이름을 가지거나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여러 사람이 하나의 복사본을 공유하는데 유용하게 쓰인다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링크된 파일의 경로에 대한 정보만을 가진다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따라서 링크를 제거해도 원본 파일에는 영향이 없다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FF577C-F406-4B2F-959C-491933D0AA1E}"/>
              </a:ext>
            </a:extLst>
          </p:cNvPr>
          <p:cNvCxnSpPr>
            <a:cxnSpLocks/>
          </p:cNvCxnSpPr>
          <p:nvPr/>
        </p:nvCxnSpPr>
        <p:spPr>
          <a:xfrm>
            <a:off x="4572000" y="1304109"/>
            <a:ext cx="0" cy="4179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C043A8-7C4A-4408-8213-BA190C22BA78}"/>
              </a:ext>
            </a:extLst>
          </p:cNvPr>
          <p:cNvSpPr txBox="1"/>
          <p:nvPr/>
        </p:nvSpPr>
        <p:spPr>
          <a:xfrm>
            <a:off x="4921171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하드 </a:t>
            </a:r>
            <a:r>
              <a:rPr lang="ko-KR" altLang="en-US" sz="2800" dirty="0" err="1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링크란</a:t>
            </a:r>
            <a:r>
              <a:rPr lang="en-US" altLang="ko-KR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ACF65-844E-4BAB-8173-0889AA7599FE}"/>
              </a:ext>
            </a:extLst>
          </p:cNvPr>
          <p:cNvSpPr txBox="1"/>
          <p:nvPr/>
        </p:nvSpPr>
        <p:spPr>
          <a:xfrm>
            <a:off x="4919689" y="2120096"/>
            <a:ext cx="354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파일의 실제 내용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en-US" altLang="ko-KR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inode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에 대한 정보를 공유하기 때문에 링크를 생성하면 링크의 개수가 증가한다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.(</a:t>
            </a:r>
            <a:r>
              <a:rPr lang="ko-KR" altLang="en-US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심볼릭은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링크 수가 증가하지 않음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따라서 링크를 삭제하면 링크 수가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 될 때까지는 원본 파일이 삭제되지 않으나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링크 수가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0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 되면 실제 원본 파일도 삭제된다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하드 링크는 디렉토리를 링크할 수 없다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5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602B5-4E22-41AA-A175-8B13FCD98935}"/>
              </a:ext>
            </a:extLst>
          </p:cNvPr>
          <p:cNvSpPr/>
          <p:nvPr/>
        </p:nvSpPr>
        <p:spPr>
          <a:xfrm>
            <a:off x="347241" y="943337"/>
            <a:ext cx="8449519" cy="4971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5F320-BB59-47EE-A6D4-2CCFD3A77736}"/>
              </a:ext>
            </a:extLst>
          </p:cNvPr>
          <p:cNvSpPr/>
          <p:nvPr/>
        </p:nvSpPr>
        <p:spPr>
          <a:xfrm>
            <a:off x="-381965" y="6319777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9F6CA3-C961-469D-B9EE-AAB34587BE9F}"/>
              </a:ext>
            </a:extLst>
          </p:cNvPr>
          <p:cNvSpPr/>
          <p:nvPr/>
        </p:nvSpPr>
        <p:spPr>
          <a:xfrm>
            <a:off x="-486137" y="0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89A22-92A5-4084-B53A-5938344F02BC}"/>
              </a:ext>
            </a:extLst>
          </p:cNvPr>
          <p:cNvSpPr/>
          <p:nvPr/>
        </p:nvSpPr>
        <p:spPr>
          <a:xfrm>
            <a:off x="8475634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57F767-4771-4C22-8F8D-08FE4C128565}"/>
              </a:ext>
            </a:extLst>
          </p:cNvPr>
          <p:cNvSpPr/>
          <p:nvPr/>
        </p:nvSpPr>
        <p:spPr>
          <a:xfrm>
            <a:off x="7898347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B9730B-1DA2-4F8E-B41A-D9E8E715014F}"/>
              </a:ext>
            </a:extLst>
          </p:cNvPr>
          <p:cNvSpPr/>
          <p:nvPr/>
        </p:nvSpPr>
        <p:spPr>
          <a:xfrm>
            <a:off x="7321060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FE95-03E7-4A45-8D60-112A6651B839}"/>
              </a:ext>
            </a:extLst>
          </p:cNvPr>
          <p:cNvSpPr txBox="1"/>
          <p:nvPr/>
        </p:nvSpPr>
        <p:spPr>
          <a:xfrm>
            <a:off x="671332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심볼릭</a:t>
            </a:r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링크 생성</a:t>
            </a:r>
            <a:endParaRPr lang="en-US" altLang="ko-KR" sz="28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043A8-7C4A-4408-8213-BA190C22BA78}"/>
              </a:ext>
            </a:extLst>
          </p:cNvPr>
          <p:cNvSpPr txBox="1"/>
          <p:nvPr/>
        </p:nvSpPr>
        <p:spPr>
          <a:xfrm>
            <a:off x="4921171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하드 링크 생성</a:t>
            </a:r>
            <a:endParaRPr lang="en-US" altLang="ko-KR" sz="28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CC4D7-A27A-4964-9BD8-1287EFB846F5}"/>
              </a:ext>
            </a:extLst>
          </p:cNvPr>
          <p:cNvSpPr/>
          <p:nvPr/>
        </p:nvSpPr>
        <p:spPr>
          <a:xfrm>
            <a:off x="668368" y="2120097"/>
            <a:ext cx="3543336" cy="1040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Consolas" panose="020B0609020204030204" pitchFamily="49" charset="0"/>
              </a:rPr>
              <a:t># ln –s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원본 파일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 [</a:t>
            </a:r>
            <a:r>
              <a:rPr lang="ko-KR" altLang="en-US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링크명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C237D-B06F-4BBF-955D-19878ABAA04F}"/>
              </a:ext>
            </a:extLst>
          </p:cNvPr>
          <p:cNvSpPr/>
          <p:nvPr/>
        </p:nvSpPr>
        <p:spPr>
          <a:xfrm>
            <a:off x="4919689" y="2120095"/>
            <a:ext cx="3543336" cy="1040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Consolas" panose="020B0609020204030204" pitchFamily="49" charset="0"/>
              </a:rPr>
              <a:t># ln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원본 파일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 [</a:t>
            </a:r>
            <a:r>
              <a:rPr lang="ko-KR" altLang="en-US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링크명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0C937-E291-4AC8-AA4F-07317F8AF733}"/>
              </a:ext>
            </a:extLst>
          </p:cNvPr>
          <p:cNvSpPr txBox="1"/>
          <p:nvPr/>
        </p:nvSpPr>
        <p:spPr>
          <a:xfrm>
            <a:off x="669849" y="5233689"/>
            <a:ext cx="780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+++ ln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명령을 통하여 어떤 파일을 공유하고자 한다면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먼저 그 파일에 대한 접근권한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읽기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쓰기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실행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을 변경해 주어야 한다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이는 </a:t>
            </a:r>
            <a:r>
              <a:rPr lang="en-US" altLang="ko-KR" sz="1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chmod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명령을 사용하면 간단하게 해결할 수 있다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51D01F-AE1A-451F-AC40-93768E310372}"/>
              </a:ext>
            </a:extLst>
          </p:cNvPr>
          <p:cNvCxnSpPr>
            <a:cxnSpLocks/>
          </p:cNvCxnSpPr>
          <p:nvPr/>
        </p:nvCxnSpPr>
        <p:spPr>
          <a:xfrm>
            <a:off x="4572000" y="1304109"/>
            <a:ext cx="0" cy="3777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5">
            <a:extLst>
              <a:ext uri="{FF2B5EF4-FFF2-40B4-BE49-F238E27FC236}">
                <a16:creationId xmlns:a16="http://schemas.microsoft.com/office/drawing/2014/main" id="{8B66D1C4-E981-400B-BA3F-2240FD0C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6162"/>
              </p:ext>
            </p:extLst>
          </p:nvPr>
        </p:nvGraphicFramePr>
        <p:xfrm>
          <a:off x="5083235" y="4210928"/>
          <a:ext cx="3216244" cy="2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61">
                  <a:extLst>
                    <a:ext uri="{9D8B030D-6E8A-4147-A177-3AD203B41FA5}">
                      <a16:colId xmlns:a16="http://schemas.microsoft.com/office/drawing/2014/main" val="2596226028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2161083907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1013684975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1637769745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69818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008A4D4-9265-4AEA-ADD7-1853618D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38981"/>
              </p:ext>
            </p:extLst>
          </p:nvPr>
        </p:nvGraphicFramePr>
        <p:xfrm>
          <a:off x="831914" y="4210928"/>
          <a:ext cx="3216244" cy="2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61">
                  <a:extLst>
                    <a:ext uri="{9D8B030D-6E8A-4147-A177-3AD203B41FA5}">
                      <a16:colId xmlns:a16="http://schemas.microsoft.com/office/drawing/2014/main" val="2596226028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2161083907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1013684975"/>
                    </a:ext>
                  </a:extLst>
                </a:gridCol>
                <a:gridCol w="804061">
                  <a:extLst>
                    <a:ext uri="{9D8B030D-6E8A-4147-A177-3AD203B41FA5}">
                      <a16:colId xmlns:a16="http://schemas.microsoft.com/office/drawing/2014/main" val="1637769745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14" marR="62214" marT="31107" marB="31107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698186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772815-4E61-426A-91AA-2AF0E9A852AA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118169" y="3705875"/>
            <a:ext cx="5785" cy="5050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913B8F-2F75-430D-B63F-EC6460D168B9}"/>
              </a:ext>
            </a:extLst>
          </p:cNvPr>
          <p:cNvSpPr txBox="1"/>
          <p:nvPr/>
        </p:nvSpPr>
        <p:spPr>
          <a:xfrm>
            <a:off x="1618439" y="3398098"/>
            <a:ext cx="1011030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원본 파일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C141CC-09E9-49A7-B3F1-3A3E8A1E5885}"/>
              </a:ext>
            </a:extLst>
          </p:cNvPr>
          <p:cNvSpPr txBox="1"/>
          <p:nvPr/>
        </p:nvSpPr>
        <p:spPr>
          <a:xfrm>
            <a:off x="3107330" y="3398098"/>
            <a:ext cx="1011030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심볼릭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E4982F-A439-46A1-89DD-DB521A319D9E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2629469" y="3551987"/>
            <a:ext cx="4778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6A27D0-59A0-4194-91F4-D518FE386A7F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708643" y="3857284"/>
            <a:ext cx="573017" cy="3536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98EB9C7-34ED-4A58-B02D-45E007D5D8CF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281661" y="3857284"/>
            <a:ext cx="631900" cy="3536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BB79FB-9405-48CE-923C-8438AD789408}"/>
              </a:ext>
            </a:extLst>
          </p:cNvPr>
          <p:cNvSpPr txBox="1"/>
          <p:nvPr/>
        </p:nvSpPr>
        <p:spPr>
          <a:xfrm>
            <a:off x="5203128" y="3549507"/>
            <a:ext cx="1011030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원본 파일</a:t>
            </a:r>
            <a:r>
              <a:rPr lang="en-US" altLang="ko-KR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]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AF5ACA-FB90-48C1-80DF-A2B18C072AD3}"/>
              </a:ext>
            </a:extLst>
          </p:cNvPr>
          <p:cNvSpPr txBox="1"/>
          <p:nvPr/>
        </p:nvSpPr>
        <p:spPr>
          <a:xfrm>
            <a:off x="6408046" y="3549507"/>
            <a:ext cx="1011030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하드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16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602B5-4E22-41AA-A175-8B13FCD98935}"/>
              </a:ext>
            </a:extLst>
          </p:cNvPr>
          <p:cNvSpPr/>
          <p:nvPr/>
        </p:nvSpPr>
        <p:spPr>
          <a:xfrm>
            <a:off x="347241" y="943337"/>
            <a:ext cx="8449519" cy="4971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5F320-BB59-47EE-A6D4-2CCFD3A77736}"/>
              </a:ext>
            </a:extLst>
          </p:cNvPr>
          <p:cNvSpPr/>
          <p:nvPr/>
        </p:nvSpPr>
        <p:spPr>
          <a:xfrm>
            <a:off x="-381965" y="6319777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9F6CA3-C961-469D-B9EE-AAB34587BE9F}"/>
              </a:ext>
            </a:extLst>
          </p:cNvPr>
          <p:cNvSpPr/>
          <p:nvPr/>
        </p:nvSpPr>
        <p:spPr>
          <a:xfrm>
            <a:off x="-486137" y="0"/>
            <a:ext cx="10116274" cy="538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89A22-92A5-4084-B53A-5938344F02BC}"/>
              </a:ext>
            </a:extLst>
          </p:cNvPr>
          <p:cNvSpPr/>
          <p:nvPr/>
        </p:nvSpPr>
        <p:spPr>
          <a:xfrm>
            <a:off x="8475634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57F767-4771-4C22-8F8D-08FE4C128565}"/>
              </a:ext>
            </a:extLst>
          </p:cNvPr>
          <p:cNvSpPr/>
          <p:nvPr/>
        </p:nvSpPr>
        <p:spPr>
          <a:xfrm>
            <a:off x="7898347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B9730B-1DA2-4F8E-B41A-D9E8E715014F}"/>
              </a:ext>
            </a:extLst>
          </p:cNvPr>
          <p:cNvSpPr/>
          <p:nvPr/>
        </p:nvSpPr>
        <p:spPr>
          <a:xfrm>
            <a:off x="7321060" y="184295"/>
            <a:ext cx="248713" cy="2487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FE95-03E7-4A45-8D60-112A6651B839}"/>
              </a:ext>
            </a:extLst>
          </p:cNvPr>
          <p:cNvSpPr txBox="1"/>
          <p:nvPr/>
        </p:nvSpPr>
        <p:spPr>
          <a:xfrm>
            <a:off x="671332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몽블랑라운드ExB" panose="02020600000000000000" pitchFamily="18" charset="-127"/>
                <a:ea typeface="DX몽블랑라운드ExB" panose="02020600000000000000" pitchFamily="18" charset="-127"/>
                <a:cs typeface="+mn-cs"/>
              </a:rPr>
              <a:t>심볼릭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몽블랑라운드ExB" panose="02020600000000000000" pitchFamily="18" charset="-127"/>
                <a:ea typeface="DX몽블랑라운드ExB" panose="02020600000000000000" pitchFamily="18" charset="-127"/>
                <a:cs typeface="+mn-cs"/>
              </a:rPr>
              <a:t> 링크 예제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몽블랑라운드ExB" panose="02020600000000000000" pitchFamily="18" charset="-127"/>
              <a:ea typeface="DX몽블랑라운드ExB" panose="02020600000000000000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043A8-7C4A-4408-8213-BA190C22BA78}"/>
              </a:ext>
            </a:extLst>
          </p:cNvPr>
          <p:cNvSpPr txBox="1"/>
          <p:nvPr/>
        </p:nvSpPr>
        <p:spPr>
          <a:xfrm>
            <a:off x="4921171" y="1197110"/>
            <a:ext cx="35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몽블랑라운드ExB" panose="02020600000000000000" pitchFamily="18" charset="-127"/>
                <a:ea typeface="DX몽블랑라운드ExB" panose="02020600000000000000" pitchFamily="18" charset="-127"/>
                <a:cs typeface="+mn-cs"/>
              </a:rPr>
              <a:t>하드 링크 </a:t>
            </a:r>
            <a:r>
              <a:rPr lang="ko-KR" altLang="en-US" sz="2800" dirty="0">
                <a:solidFill>
                  <a:prstClr val="black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예제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몽블랑라운드ExB" panose="02020600000000000000" pitchFamily="18" charset="-127"/>
              <a:ea typeface="DX몽블랑라운드ExB" panose="02020600000000000000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CC4D7-A27A-4964-9BD8-1287EFB846F5}"/>
              </a:ext>
            </a:extLst>
          </p:cNvPr>
          <p:cNvSpPr/>
          <p:nvPr/>
        </p:nvSpPr>
        <p:spPr>
          <a:xfrm>
            <a:off x="668368" y="2120097"/>
            <a:ext cx="3543336" cy="3111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anaconda-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ks.cfg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92D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useradd.sh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….</a:t>
            </a: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ln</a:t>
            </a:r>
            <a:r>
              <a:rPr lang="ko-KR" altLang="en-US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–s useradd.sh 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ua</a:t>
            </a:r>
            <a:endParaRPr lang="en-US" altLang="ko-KR" sz="1200" dirty="0">
              <a:solidFill>
                <a:prstClr val="white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ls</a:t>
            </a: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anaconda-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ks.cfg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92D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useradd.sh    </a:t>
            </a:r>
            <a:r>
              <a:rPr lang="en-US" altLang="ko-KR" sz="1200" dirty="0" err="1">
                <a:solidFill>
                  <a:srgbClr val="00B0F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ua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….</a:t>
            </a:r>
          </a:p>
          <a:p>
            <a:endParaRPr lang="en-US" altLang="ko-KR" sz="1200" dirty="0">
              <a:solidFill>
                <a:prstClr val="white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시인과나" panose="02020600000000000000" pitchFamily="18" charset="-127"/>
              <a:ea typeface="DX시인과나" panose="02020600000000000000" pitchFamily="18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C237D-B06F-4BBF-955D-19878ABAA04F}"/>
              </a:ext>
            </a:extLst>
          </p:cNvPr>
          <p:cNvSpPr/>
          <p:nvPr/>
        </p:nvSpPr>
        <p:spPr>
          <a:xfrm>
            <a:off x="4919689" y="2120095"/>
            <a:ext cx="3543336" cy="3111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ls –l useradd.sh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rwxr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—r--. 1 root 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root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78 9</a:t>
            </a:r>
            <a:r>
              <a:rPr lang="ko-KR" altLang="en-US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월 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27 …</a:t>
            </a:r>
          </a:p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ln</a:t>
            </a:r>
            <a:r>
              <a:rPr lang="ko-KR" altLang="en-US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–useradd.sh</a:t>
            </a:r>
            <a:r>
              <a:rPr lang="ko-KR" altLang="en-US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uh</a:t>
            </a:r>
          </a:p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ls</a:t>
            </a: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anaconda-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ks.cfg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92D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useradd.sh    uh 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….</a:t>
            </a:r>
          </a:p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[root@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CS8 ~]# ls –il</a:t>
            </a:r>
          </a:p>
          <a:p>
            <a:pPr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18267079 –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rw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--------. 1 anaconda-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ks.cfg</a:t>
            </a:r>
            <a:endParaRPr lang="en-US" altLang="ko-KR" sz="1200" dirty="0">
              <a:solidFill>
                <a:prstClr val="white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18267616 –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rwxr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—r—r--. 2 … </a:t>
            </a:r>
            <a:r>
              <a:rPr lang="en-US" altLang="ko-KR" sz="1200" dirty="0">
                <a:solidFill>
                  <a:srgbClr val="92D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uh</a:t>
            </a:r>
          </a:p>
          <a:p>
            <a:pPr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18267616 –</a:t>
            </a:r>
            <a:r>
              <a:rPr lang="en-US" altLang="ko-KR" sz="1200" dirty="0" err="1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rwxr</a:t>
            </a: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—r—r--. 2 … </a:t>
            </a:r>
            <a:r>
              <a:rPr lang="en-US" altLang="ko-KR" sz="1200" dirty="0">
                <a:solidFill>
                  <a:srgbClr val="92D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useradd.sh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EA5583-4BD6-4201-8CB1-F1C08D0D06BE}"/>
              </a:ext>
            </a:extLst>
          </p:cNvPr>
          <p:cNvCxnSpPr>
            <a:cxnSpLocks/>
          </p:cNvCxnSpPr>
          <p:nvPr/>
        </p:nvCxnSpPr>
        <p:spPr>
          <a:xfrm>
            <a:off x="4572000" y="1304109"/>
            <a:ext cx="0" cy="4179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358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DX몽블랑라운드ExB</vt:lpstr>
      <vt:lpstr>DX시인과나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ehee0</cp:lastModifiedBy>
  <cp:revision>13</cp:revision>
  <dcterms:created xsi:type="dcterms:W3CDTF">2020-10-13T19:08:15Z</dcterms:created>
  <dcterms:modified xsi:type="dcterms:W3CDTF">2020-10-13T20:32:02Z</dcterms:modified>
</cp:coreProperties>
</file>