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47"/>
  </p:notesMasterIdLst>
  <p:sldIdLst>
    <p:sldId id="272" r:id="rId2"/>
    <p:sldId id="271" r:id="rId3"/>
    <p:sldId id="314" r:id="rId4"/>
    <p:sldId id="341" r:id="rId5"/>
    <p:sldId id="294" r:id="rId6"/>
    <p:sldId id="273" r:id="rId7"/>
    <p:sldId id="301" r:id="rId8"/>
    <p:sldId id="303" r:id="rId9"/>
    <p:sldId id="304" r:id="rId10"/>
    <p:sldId id="305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295" r:id="rId31"/>
    <p:sldId id="306" r:id="rId32"/>
    <p:sldId id="307" r:id="rId33"/>
    <p:sldId id="308" r:id="rId34"/>
    <p:sldId id="310" r:id="rId35"/>
    <p:sldId id="311" r:id="rId36"/>
    <p:sldId id="312" r:id="rId37"/>
    <p:sldId id="313" r:id="rId38"/>
    <p:sldId id="298" r:id="rId39"/>
    <p:sldId id="334" r:id="rId40"/>
    <p:sldId id="335" r:id="rId41"/>
    <p:sldId id="336" r:id="rId42"/>
    <p:sldId id="337" r:id="rId43"/>
    <p:sldId id="338" r:id="rId44"/>
    <p:sldId id="339" r:id="rId45"/>
    <p:sldId id="340" r:id="rId4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E5F"/>
    <a:srgbClr val="B7D7D8"/>
    <a:srgbClr val="EDF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86375" autoAdjust="0"/>
  </p:normalViewPr>
  <p:slideViewPr>
    <p:cSldViewPr snapToGrid="0" snapToObjects="1">
      <p:cViewPr varScale="1">
        <p:scale>
          <a:sx n="61" d="100"/>
          <a:sy n="61" d="100"/>
        </p:scale>
        <p:origin x="25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229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37072-8A57-4D8F-8E5E-706A18DAD83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8E30-6D6C-44F2-A0D6-F7FABD7E3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65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C8E30-6D6C-44F2-A0D6-F7FABD7E334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468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C8E30-6D6C-44F2-A0D6-F7FABD7E334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890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 프로필로 </a:t>
            </a:r>
            <a:r>
              <a:rPr lang="en-US" altLang="ko-KR" dirty="0"/>
              <a:t>NFS </a:t>
            </a:r>
            <a:r>
              <a:rPr lang="ko-KR" altLang="en-US" dirty="0"/>
              <a:t>파일 공유를 만드는 가장 빠른 방법</a:t>
            </a:r>
            <a:r>
              <a:rPr lang="en-US" altLang="ko-KR" dirty="0"/>
              <a:t>, UNIX </a:t>
            </a:r>
            <a:r>
              <a:rPr lang="ko-KR" altLang="en-US" dirty="0"/>
              <a:t>기반 컴퓨터와 파일을 공유하는 데 사용됨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 파일 공유에 적합하다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Advanced</a:t>
            </a:r>
            <a:r>
              <a:rPr lang="ko-KR" altLang="en-US" dirty="0"/>
              <a:t>는 액세스 권한을 부여하는 폴더 소유자를 설정하거나</a:t>
            </a:r>
            <a:r>
              <a:rPr lang="en-US" altLang="ko-KR" dirty="0"/>
              <a:t>, </a:t>
            </a:r>
            <a:r>
              <a:rPr lang="ko-KR" altLang="en-US" dirty="0"/>
              <a:t>폴더의 기본 데이터를 분류하거나</a:t>
            </a:r>
            <a:r>
              <a:rPr lang="en-US" altLang="ko-KR" dirty="0"/>
              <a:t>, ??? </a:t>
            </a:r>
            <a:r>
              <a:rPr lang="ko-KR" altLang="en-US" dirty="0"/>
              <a:t>여기 </a:t>
            </a:r>
            <a:r>
              <a:rPr lang="ko-KR" altLang="en-US" dirty="0" err="1"/>
              <a:t>뭐야</a:t>
            </a:r>
            <a:r>
              <a:rPr lang="ko-KR" altLang="en-US" dirty="0"/>
              <a:t> 물어보기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C8E30-6D6C-44F2-A0D6-F7FABD7E334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78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접속자를 익명으로 </a:t>
            </a:r>
            <a:r>
              <a:rPr lang="ko-KR" altLang="en-US" dirty="0" err="1"/>
              <a:t>접속할것이냐</a:t>
            </a:r>
            <a:r>
              <a:rPr lang="en-US" altLang="ko-KR" dirty="0"/>
              <a:t>, UID</a:t>
            </a:r>
            <a:r>
              <a:rPr lang="ko-KR" altLang="en-US" dirty="0"/>
              <a:t>나 </a:t>
            </a:r>
            <a:r>
              <a:rPr lang="en-US" altLang="ko-KR" dirty="0"/>
              <a:t>GID</a:t>
            </a:r>
            <a:r>
              <a:rPr lang="ko-KR" altLang="en-US" dirty="0"/>
              <a:t>를 이용할 것이냐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C8E30-6D6C-44F2-A0D6-F7FABD7E334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746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 아래에 </a:t>
            </a:r>
            <a:r>
              <a:rPr lang="en-US" altLang="ko-KR" dirty="0"/>
              <a:t>Add</a:t>
            </a:r>
            <a:r>
              <a:rPr lang="ko-KR" altLang="en-US" dirty="0"/>
              <a:t>를 눌러서 들어옴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C8E30-6D6C-44F2-A0D6-F7FABD7E334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304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 아래에 </a:t>
            </a:r>
            <a:r>
              <a:rPr lang="en-US" altLang="ko-KR" dirty="0"/>
              <a:t>Advanced</a:t>
            </a:r>
            <a:r>
              <a:rPr lang="ko-KR" altLang="en-US" dirty="0"/>
              <a:t>를 눌러서 들어옴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C8E30-6D6C-44F2-A0D6-F7FABD7E334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309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55"/>
            <a:ext cx="5829300" cy="344868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190"/>
            <a:ext cx="5143500" cy="239141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805" y="9181465"/>
            <a:ext cx="1543685" cy="528320"/>
          </a:xfrm>
        </p:spPr>
        <p:txBody>
          <a:bodyPr/>
          <a:lstStyle/>
          <a:p>
            <a:fld id="{C9053EB0-527D-4C67-B9EE-33D40AF6BC98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2030" y="9181465"/>
            <a:ext cx="2315210" cy="52832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780" y="9181465"/>
            <a:ext cx="1543685" cy="528320"/>
          </a:xfrm>
        </p:spPr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90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805" y="527685"/>
            <a:ext cx="5915660" cy="191516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805" y="2637155"/>
            <a:ext cx="5915660" cy="628586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805" y="9181465"/>
            <a:ext cx="1543685" cy="528320"/>
          </a:xfrm>
        </p:spPr>
        <p:txBody>
          <a:bodyPr/>
          <a:lstStyle/>
          <a:p>
            <a:fld id="{C9053EB0-527D-4C67-B9EE-33D40AF6BC98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2030" y="9181465"/>
            <a:ext cx="2315210" cy="52832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780" y="9181465"/>
            <a:ext cx="1543685" cy="528320"/>
          </a:xfrm>
        </p:spPr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2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915" y="527685"/>
            <a:ext cx="1478915" cy="83947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805" y="527685"/>
            <a:ext cx="4350385" cy="83947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805" y="9181465"/>
            <a:ext cx="1543685" cy="528320"/>
          </a:xfrm>
        </p:spPr>
        <p:txBody>
          <a:bodyPr/>
          <a:lstStyle/>
          <a:p>
            <a:fld id="{C9053EB0-527D-4C67-B9EE-33D40AF6BC98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2030" y="9181465"/>
            <a:ext cx="2315210" cy="52832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780" y="9181465"/>
            <a:ext cx="1543685" cy="528320"/>
          </a:xfrm>
        </p:spPr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8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805" y="527685"/>
            <a:ext cx="5915660" cy="191516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805" y="2637155"/>
            <a:ext cx="5915660" cy="62858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805" y="9181465"/>
            <a:ext cx="1543685" cy="528320"/>
          </a:xfrm>
        </p:spPr>
        <p:txBody>
          <a:bodyPr/>
          <a:lstStyle/>
          <a:p>
            <a:fld id="{C9053EB0-527D-4C67-B9EE-33D40AF6BC98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2030" y="9181465"/>
            <a:ext cx="2315210" cy="52832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780" y="9181465"/>
            <a:ext cx="1543685" cy="528320"/>
          </a:xfrm>
        </p:spPr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20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5" y="2469515"/>
            <a:ext cx="5915025" cy="412051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95" y="6629400"/>
            <a:ext cx="5915025" cy="216662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805" y="9181465"/>
            <a:ext cx="1543685" cy="528320"/>
          </a:xfrm>
        </p:spPr>
        <p:txBody>
          <a:bodyPr/>
          <a:lstStyle/>
          <a:p>
            <a:fld id="{C9053EB0-527D-4C67-B9EE-33D40AF6BC98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2030" y="9181465"/>
            <a:ext cx="2315210" cy="52832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780" y="9181465"/>
            <a:ext cx="1543685" cy="528320"/>
          </a:xfrm>
        </p:spPr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44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805" y="527685"/>
            <a:ext cx="5915660" cy="191516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805" y="2637155"/>
            <a:ext cx="2914650" cy="628523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2180" y="2637155"/>
            <a:ext cx="2914650" cy="628523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805" y="9181465"/>
            <a:ext cx="1543685" cy="528320"/>
          </a:xfrm>
        </p:spPr>
        <p:txBody>
          <a:bodyPr/>
          <a:lstStyle/>
          <a:p>
            <a:fld id="{C9053EB0-527D-4C67-B9EE-33D40AF6BC98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2030" y="9181465"/>
            <a:ext cx="2315210" cy="52832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780" y="9181465"/>
            <a:ext cx="1543685" cy="528320"/>
          </a:xfrm>
        </p:spPr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4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527685"/>
            <a:ext cx="5915025" cy="19145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440" y="2428240"/>
            <a:ext cx="2901315" cy="118999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" y="3618230"/>
            <a:ext cx="2901315" cy="532193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2180" y="2428240"/>
            <a:ext cx="2915285" cy="118999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2180" y="3618230"/>
            <a:ext cx="2915285" cy="532193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1805" y="9181465"/>
            <a:ext cx="1543685" cy="528320"/>
          </a:xfrm>
        </p:spPr>
        <p:txBody>
          <a:bodyPr/>
          <a:lstStyle/>
          <a:p>
            <a:fld id="{C9053EB0-527D-4C67-B9EE-33D40AF6BC98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72030" y="9181465"/>
            <a:ext cx="2315210" cy="52832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43780" y="9181465"/>
            <a:ext cx="1543685" cy="528320"/>
          </a:xfrm>
        </p:spPr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0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805" y="527685"/>
            <a:ext cx="5915660" cy="191516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805" y="9181465"/>
            <a:ext cx="1543685" cy="528320"/>
          </a:xfrm>
        </p:spPr>
        <p:txBody>
          <a:bodyPr/>
          <a:lstStyle/>
          <a:p>
            <a:fld id="{C9053EB0-527D-4C67-B9EE-33D40AF6BC98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72030" y="9181465"/>
            <a:ext cx="2315210" cy="52832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780" y="9181465"/>
            <a:ext cx="1543685" cy="528320"/>
          </a:xfrm>
        </p:spPr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92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805" y="9181465"/>
            <a:ext cx="1543685" cy="528320"/>
          </a:xfrm>
        </p:spPr>
        <p:txBody>
          <a:bodyPr/>
          <a:lstStyle/>
          <a:p>
            <a:fld id="{C9053EB0-527D-4C67-B9EE-33D40AF6BC98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2030" y="9181465"/>
            <a:ext cx="2315210" cy="52832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780" y="9181465"/>
            <a:ext cx="1543685" cy="528320"/>
          </a:xfrm>
        </p:spPr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660400"/>
            <a:ext cx="2211705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285" y="1426210"/>
            <a:ext cx="3472180" cy="703961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440" y="2971800"/>
            <a:ext cx="2211705" cy="55054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805" y="9181465"/>
            <a:ext cx="1543685" cy="528320"/>
          </a:xfrm>
        </p:spPr>
        <p:txBody>
          <a:bodyPr/>
          <a:lstStyle/>
          <a:p>
            <a:fld id="{C9053EB0-527D-4C67-B9EE-33D40AF6BC98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2030" y="9181465"/>
            <a:ext cx="2315210" cy="52832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780" y="9181465"/>
            <a:ext cx="1543685" cy="528320"/>
          </a:xfrm>
        </p:spPr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49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660400"/>
            <a:ext cx="2211705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285" y="1426210"/>
            <a:ext cx="3472180" cy="703961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440" y="2971800"/>
            <a:ext cx="2211705" cy="55054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805" y="9181465"/>
            <a:ext cx="1543685" cy="528320"/>
          </a:xfrm>
        </p:spPr>
        <p:txBody>
          <a:bodyPr/>
          <a:lstStyle/>
          <a:p>
            <a:fld id="{C9053EB0-527D-4C67-B9EE-33D40AF6BC98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2030" y="9181465"/>
            <a:ext cx="2315210" cy="52832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780" y="9181465"/>
            <a:ext cx="1543685" cy="528320"/>
          </a:xfrm>
        </p:spPr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05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805" y="527685"/>
            <a:ext cx="5915025" cy="1914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805" y="2637155"/>
            <a:ext cx="5915025" cy="6285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805" y="9181465"/>
            <a:ext cx="1543050" cy="527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53EB0-527D-4C67-B9EE-33D40AF6BC98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2030" y="9181465"/>
            <a:ext cx="2314575" cy="527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780" y="9181465"/>
            <a:ext cx="1543050" cy="527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8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B2DB40D-D024-43AA-9F8F-F8B80E87B0C0}"/>
              </a:ext>
            </a:extLst>
          </p:cNvPr>
          <p:cNvSpPr/>
          <p:nvPr/>
        </p:nvSpPr>
        <p:spPr>
          <a:xfrm>
            <a:off x="254000" y="241300"/>
            <a:ext cx="6350000" cy="9398000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6435" y="3726815"/>
            <a:ext cx="5485130" cy="52705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Ⅰ.</a:t>
            </a: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</a:p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Ⅱ.</a:t>
            </a: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</a:p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Ⅲ.</a:t>
            </a: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B3C9497-C751-49D4-9613-0F131DD31C3B}"/>
              </a:ext>
            </a:extLst>
          </p:cNvPr>
          <p:cNvGrpSpPr/>
          <p:nvPr/>
        </p:nvGrpSpPr>
        <p:grpSpPr>
          <a:xfrm>
            <a:off x="254000" y="241300"/>
            <a:ext cx="2879725" cy="2879725"/>
            <a:chOff x="254000" y="241300"/>
            <a:chExt cx="2879725" cy="2879725"/>
          </a:xfrm>
        </p:grpSpPr>
        <p:sp>
          <p:nvSpPr>
            <p:cNvPr id="10" name="눈물 방울 9">
              <a:extLst>
                <a:ext uri="{FF2B5EF4-FFF2-40B4-BE49-F238E27FC236}">
                  <a16:creationId xmlns:a16="http://schemas.microsoft.com/office/drawing/2014/main" id="{7D435771-E4CD-4066-A538-704A12BF0D5E}"/>
                </a:ext>
              </a:extLst>
            </p:cNvPr>
            <p:cNvSpPr/>
            <p:nvPr/>
          </p:nvSpPr>
          <p:spPr>
            <a:xfrm rot="16200000">
              <a:off x="254000" y="241300"/>
              <a:ext cx="2879725" cy="2879725"/>
            </a:xfrm>
            <a:prstGeom prst="teardrop">
              <a:avLst/>
            </a:prstGeom>
            <a:solidFill>
              <a:srgbClr val="204E5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8D5980-5461-46B5-A7AA-DA930ED5FAC1}"/>
                </a:ext>
              </a:extLst>
            </p:cNvPr>
            <p:cNvSpPr txBox="1"/>
            <p:nvPr/>
          </p:nvSpPr>
          <p:spPr>
            <a:xfrm>
              <a:off x="502285" y="1296670"/>
              <a:ext cx="2382520" cy="769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DX국민시대" panose="02020600000000000000" pitchFamily="18" charset="-127"/>
                  <a:ea typeface="DX국민시대" panose="02020600000000000000" pitchFamily="18" charset="-127"/>
                </a:rPr>
                <a:t>INDEX</a:t>
              </a:r>
              <a:endParaRPr lang="ko-KR" altLang="en-US" sz="44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endParaRPr>
            </a:p>
          </p:txBody>
        </p:sp>
      </p:grpSp>
      <p:sp>
        <p:nvSpPr>
          <p:cNvPr id="16" name="텍스트 상자 5"/>
          <p:cNvSpPr txBox="1">
            <a:spLocks/>
          </p:cNvSpPr>
          <p:nvPr/>
        </p:nvSpPr>
        <p:spPr>
          <a:xfrm>
            <a:off x="1341120" y="3766820"/>
            <a:ext cx="2120265" cy="4318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lang="ko-KR" sz="2200" dirty="0">
                <a:latin typeface="맑은 고딕" charset="0"/>
                <a:ea typeface="맑은 고딕" charset="0"/>
              </a:rPr>
              <a:t>NFS 프로토콜 이해</a:t>
            </a:r>
            <a:endParaRPr lang="ko-KR" altLang="en-US" sz="2200" dirty="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6"/>
          <p:cNvSpPr txBox="1">
            <a:spLocks/>
          </p:cNvSpPr>
          <p:nvPr/>
        </p:nvSpPr>
        <p:spPr>
          <a:xfrm>
            <a:off x="1341120" y="4472305"/>
            <a:ext cx="1993265" cy="43180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lang="ko-KR" sz="2200" dirty="0">
                <a:latin typeface="맑은 고딕" charset="0"/>
                <a:ea typeface="맑은 고딕" charset="0"/>
              </a:rPr>
              <a:t>NFS 서버 설정</a:t>
            </a:r>
            <a:endParaRPr lang="ko-KR" altLang="en-US" sz="2200" dirty="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7"/>
          <p:cNvSpPr txBox="1">
            <a:spLocks/>
          </p:cNvSpPr>
          <p:nvPr/>
        </p:nvSpPr>
        <p:spPr>
          <a:xfrm>
            <a:off x="1341120" y="5212080"/>
            <a:ext cx="2831465" cy="43180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lang="ko-KR" sz="2200" dirty="0">
                <a:latin typeface="맑은 고딕" charset="0"/>
                <a:ea typeface="맑은 고딕" charset="0"/>
              </a:rPr>
              <a:t>NFS 클라이언트 사용</a:t>
            </a:r>
            <a:endParaRPr lang="ko-KR" altLang="en-US" sz="2200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769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>
            <a:off x="254000" y="673100"/>
            <a:ext cx="6350635" cy="8966835"/>
          </a:xfrm>
          <a:prstGeom prst="rect">
            <a:avLst/>
          </a:prstGeom>
          <a:solidFill>
            <a:schemeClr val="bg1">
              <a:alpha val="80070"/>
            </a:schemeClr>
          </a:solidFill>
          <a:ln w="19050" cap="flat" cmpd="sng">
            <a:solidFill>
              <a:srgbClr val="204E5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DX국민시대" charset="0"/>
              <a:ea typeface="DX국민시대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3314700" y="165100"/>
            <a:ext cx="3162935" cy="508635"/>
          </a:xfrm>
          <a:prstGeom prst="round2SameRect">
            <a:avLst/>
          </a:prstGeom>
          <a:solidFill>
            <a:srgbClr val="204E5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1" name="제목 3"/>
          <p:cNvSpPr txBox="1">
            <a:spLocks noGrp="1"/>
          </p:cNvSpPr>
          <p:nvPr>
            <p:ph type="title"/>
          </p:nvPr>
        </p:nvSpPr>
        <p:spPr>
          <a:xfrm>
            <a:off x="472440" y="927100"/>
            <a:ext cx="5913755" cy="6991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600" dirty="0">
                <a:latin typeface="DX국민시대" charset="0"/>
                <a:ea typeface="DX국민시대" charset="0"/>
              </a:rPr>
              <a:t>2. NFS 서버 시작</a:t>
            </a:r>
          </a:p>
        </p:txBody>
      </p:sp>
      <p:sp>
        <p:nvSpPr>
          <p:cNvPr id="13" name="텍스트 개체 틀 5"/>
          <p:cNvSpPr txBox="1">
            <a:spLocks noGrp="1"/>
          </p:cNvSpPr>
          <p:nvPr>
            <p:ph type="body" idx="2"/>
          </p:nvPr>
        </p:nvSpPr>
        <p:spPr>
          <a:xfrm>
            <a:off x="472440" y="6950075"/>
            <a:ext cx="5913755" cy="22713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70000" lnSpcReduction="20000"/>
          </a:bodyPr>
          <a:lstStyle/>
          <a:p>
            <a:pPr marL="0" indent="0" latinLnBrk="0">
              <a:buFontTx/>
              <a:buNone/>
            </a:pPr>
            <a:r>
              <a:rPr lang="ko-KR" altLang="en-US" sz="2000">
                <a:latin typeface="나눔스퀘어_ac Bold" charset="0"/>
                <a:ea typeface="나눔스퀘어_ac Bold" charset="0"/>
              </a:rPr>
              <a:t>* systemctl로 시작한 rpcbind 서비스가 사용하고 있는 포트 111번이 열려 있는지 명령어 lsof를 통해 확인한다.</a:t>
            </a:r>
          </a:p>
          <a:p>
            <a:pPr marL="0" indent="0" latinLnBrk="0">
              <a:buFontTx/>
              <a:buNone/>
            </a:pPr>
            <a:endParaRPr lang="ko-KR" altLang="en-US" sz="2000">
              <a:latin typeface="나눔스퀘어_ac Bold" charset="0"/>
              <a:ea typeface="나눔스퀘어_ac Bold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000">
                <a:latin typeface="나눔스퀘어_ac Bold" charset="0"/>
                <a:ea typeface="나눔스퀘어_ac Bold" charset="0"/>
              </a:rPr>
              <a:t>* nfs-server 서비스를 시작하면 nfsd 데몬과 함께 ID와 이름을 매칭시켜주는 rpc.idmapd 데몬과 NFS 클라이언트의 접근을 허용하는 rpc.mountd 데몬도 같이 시작됐음을 알 수 있다.</a:t>
            </a:r>
          </a:p>
          <a:p>
            <a:pPr marL="0" indent="0" latinLnBrk="0">
              <a:buFontTx/>
              <a:buNone/>
            </a:pPr>
            <a:endParaRPr lang="ko-KR" altLang="en-US" sz="2000">
              <a:latin typeface="나눔스퀘어_ac Bold" charset="0"/>
              <a:ea typeface="나눔스퀘어_ac Bold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000">
                <a:latin typeface="나눔스퀘어_ac Bold" charset="0"/>
                <a:ea typeface="나눔스퀘어_ac Bold" charset="0"/>
              </a:rPr>
              <a:t>* 현재 NFS 서버가 제공하고 있는 공유 디렉토리를 확인하기 위해 명령어 exportfs와 자세한 정보를 보여주는 옵션 v(verbose)를 사용하면 공유 디렉토리, 허용 네트워크 주소 및 그 옵션을 알 수 있다.</a:t>
            </a: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3417570" y="215900"/>
            <a:ext cx="2957195" cy="4070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10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FontTx/>
              <a:buNone/>
            </a:pPr>
            <a:r>
              <a:rPr lang="en-US" altLang="ko-KR" sz="2000" dirty="0">
                <a:solidFill>
                  <a:schemeClr val="bg1"/>
                </a:solidFill>
                <a:latin typeface="DX국민시대" charset="0"/>
                <a:ea typeface="DX국민시대" charset="0"/>
              </a:rPr>
              <a:t>CentOS-7</a:t>
            </a:r>
            <a:endParaRPr lang="ko-KR" altLang="en-US" sz="2000" dirty="0">
              <a:solidFill>
                <a:schemeClr val="bg1"/>
              </a:solidFill>
              <a:latin typeface="DX국민시대" charset="0"/>
              <a:ea typeface="DX국민시대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>
            <a:off x="472440" y="1968500"/>
            <a:ext cx="5913755" cy="468693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10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Consolas" charset="0"/>
                <a:ea typeface="나눔스퀘어_ac Bold" charset="0"/>
              </a:rPr>
              <a:t>console</a:t>
            </a:r>
            <a:endParaRPr lang="ko-KR" altLang="en-US" sz="1800">
              <a:solidFill>
                <a:schemeClr val="bg1"/>
              </a:solidFill>
              <a:latin typeface="Consolas" charset="0"/>
              <a:ea typeface="나눔스퀘어_ac Bold" charset="0"/>
            </a:endParaRPr>
          </a:p>
        </p:txBody>
      </p:sp>
      <p:cxnSp>
        <p:nvCxnSpPr>
          <p:cNvPr id="15" name="Rect 0"/>
          <p:cNvCxnSpPr/>
          <p:nvPr/>
        </p:nvCxnSpPr>
        <p:spPr>
          <a:xfrm>
            <a:off x="426720" y="1704340"/>
            <a:ext cx="6005195" cy="635"/>
          </a:xfrm>
          <a:prstGeom prst="line">
            <a:avLst/>
          </a:prstGeom>
          <a:ln w="12700" cap="flat" cmpd="sng">
            <a:solidFill>
              <a:srgbClr val="204E5F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 txBox="1">
            <a:spLocks/>
          </p:cNvSpPr>
          <p:nvPr/>
        </p:nvSpPr>
        <p:spPr>
          <a:xfrm>
            <a:off x="869315" y="2703195"/>
            <a:ext cx="306705" cy="370205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>
            <a:off x="2243455" y="3589020"/>
            <a:ext cx="2138045" cy="1478610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#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lsof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-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i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tcp:111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#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ps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-</a:t>
            </a:r>
            <a:r>
              <a:rPr lang="en-US" alt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e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f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|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grep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rpc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#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exportfs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-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v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3. NFS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서버 설치</a:t>
            </a: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C7188EAB-3800-41F3-B126-9E189FE1B4E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" t="123" r="1532" b="2597"/>
          <a:stretch/>
        </p:blipFill>
        <p:spPr>
          <a:xfrm>
            <a:off x="473075" y="1968500"/>
            <a:ext cx="5911850" cy="4686300"/>
          </a:xfrm>
          <a:ln>
            <a:solidFill>
              <a:srgbClr val="B7D7D8"/>
            </a:solidFill>
          </a:ln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관리자 권한으로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파워쉘을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열고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NFS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서버를 추가시킨다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Add-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WindowsFeature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FS-NFS-Service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96AFFEB-FAD1-4284-B3A1-E09209BE0C12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Windows Server 12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847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3. NFS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서버 설치</a:t>
            </a: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6FF08594-BCA9-49D3-9089-702602F268A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t="-460" r="12497" b="460"/>
          <a:stretch/>
        </p:blipFill>
        <p:spPr>
          <a:xfrm>
            <a:off x="473075" y="1968500"/>
            <a:ext cx="5911850" cy="4686300"/>
          </a:xfrm>
          <a:ln>
            <a:solidFill>
              <a:srgbClr val="B7D7D8"/>
            </a:solidFill>
          </a:ln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Manager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File and Storage Services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서버 관리자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 및 저장소 서비스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96AFFEB-FAD1-4284-B3A1-E09209BE0C12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Windows Server 12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8308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3. NFS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서버 설치</a:t>
            </a: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C3737331-9ED4-4116-9EE1-17DA783FF3F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4" r="6254"/>
          <a:stretch>
            <a:fillRect/>
          </a:stretch>
        </p:blipFill>
        <p:spPr>
          <a:xfrm>
            <a:off x="473075" y="1968500"/>
            <a:ext cx="5911850" cy="4686300"/>
          </a:xfrm>
          <a:ln>
            <a:solidFill>
              <a:srgbClr val="B7D7D8"/>
            </a:solidFill>
          </a:ln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 공유 마법사 실행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96AFFEB-FAD1-4284-B3A1-E09209BE0C12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Windows Server 12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3519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3. NFS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서버 설치</a:t>
            </a: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A69B0275-E98B-4083-A211-2669509BA13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4" r="6254"/>
          <a:stretch/>
        </p:blipFill>
        <p:spPr>
          <a:xfrm>
            <a:off x="473075" y="1968500"/>
            <a:ext cx="5911850" cy="4686300"/>
          </a:xfrm>
          <a:ln>
            <a:solidFill>
              <a:srgbClr val="B7D7D8"/>
            </a:solidFill>
          </a:ln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NFS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Share – Quick -&gt; Next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NFS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공유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빠른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다음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고급 옵션은 나중에 속성창을 이용하여 구성할 수 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96AFFEB-FAD1-4284-B3A1-E09209BE0C12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Windows Server 12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929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3. NFS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서버 설치</a:t>
            </a: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CD02E49A-1051-447B-B249-CB1D9897134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r="11"/>
          <a:stretch/>
        </p:blipFill>
        <p:spPr>
          <a:xfrm>
            <a:off x="473075" y="1968500"/>
            <a:ext cx="5911850" cy="4686300"/>
          </a:xfrm>
          <a:ln>
            <a:solidFill>
              <a:srgbClr val="B7D7D8"/>
            </a:solidFill>
          </a:ln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공유 폴더의 경로를 설정해준다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공유 위치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 지정 경로 입력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사진에서는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드라이브의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shares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폴더를 공유 폴더로 지정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96AFFEB-FAD1-4284-B3A1-E09209BE0C12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Windows Server 12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127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3. NFS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서버 설치</a:t>
            </a: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58810BCB-7B69-4676-AD67-12E8547341F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" r="-183"/>
          <a:stretch/>
        </p:blipFill>
        <p:spPr>
          <a:xfrm>
            <a:off x="473075" y="1968500"/>
            <a:ext cx="5911850" cy="4686300"/>
          </a:xfrm>
          <a:ln>
            <a:solidFill>
              <a:srgbClr val="B7D7D8"/>
            </a:solidFill>
          </a:ln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공유 이름 지정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(Specify share name)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임의로 지정하거나 기본값으로 놓아둔다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공유 경로는 나중에 클라이언트 쪽에서 사용하니 기억해 두는 것이 좋다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96AFFEB-FAD1-4284-B3A1-E09209BE0C12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Windows Server 12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498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3. NFS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서버 설치</a:t>
            </a: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36944C6D-1A10-4449-818D-9E16E31E59C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" r="-183"/>
          <a:stretch/>
        </p:blipFill>
        <p:spPr>
          <a:xfrm>
            <a:off x="473075" y="1968500"/>
            <a:ext cx="5911850" cy="4686300"/>
          </a:xfrm>
          <a:ln>
            <a:solidFill>
              <a:srgbClr val="B7D7D8"/>
            </a:solidFill>
          </a:ln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인증 방법 지정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(Specify authentication methods)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인증 없음을 택한다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96AFFEB-FAD1-4284-B3A1-E09209BE0C12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Windows Server 12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965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3. NFS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서버 설치</a:t>
            </a: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6D362F16-4176-4032-9A41-D257BD4F86F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r="11"/>
          <a:stretch/>
        </p:blipFill>
        <p:spPr>
          <a:xfrm>
            <a:off x="473075" y="1968500"/>
            <a:ext cx="5911850" cy="4686300"/>
          </a:xfrm>
          <a:ln>
            <a:solidFill>
              <a:srgbClr val="B7D7D8"/>
            </a:solidFill>
          </a:ln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공유 권한 지정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클라이언트에게 권한을 주기위해 공유 사용 권한을 추가한다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96AFFEB-FAD1-4284-B3A1-E09209BE0C12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Windows Server 12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6495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3. NFS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서버 설치</a:t>
            </a: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7F9D4BEB-D00B-4193-8698-2A98E1C3630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" r="-183"/>
          <a:stretch/>
        </p:blipFill>
        <p:spPr>
          <a:xfrm>
            <a:off x="473075" y="1968500"/>
            <a:ext cx="5911850" cy="4686300"/>
          </a:xfrm>
          <a:ln>
            <a:solidFill>
              <a:srgbClr val="B7D7D8"/>
            </a:solidFill>
          </a:ln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권한 추가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All Machines</a:t>
            </a:r>
            <a:endParaRPr lang="en-US" altLang="ko-KR" sz="185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ko-KR" altLang="en-US" sz="185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96AFFEB-FAD1-4284-B3A1-E09209BE0C12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Windows Server 12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589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0" y="241300"/>
            <a:ext cx="6350000" cy="9398000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0" y="-57150"/>
            <a:ext cx="2298700" cy="5461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25" y="1997075"/>
            <a:ext cx="4934585" cy="135382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solidFill>
                  <a:schemeClr val="bg1"/>
                </a:solidFill>
                <a:latin typeface="DX국민시대" charset="0"/>
                <a:ea typeface="DX국민시대" charset="0"/>
              </a:rPr>
              <a:t>NFS 프로토콜 이해</a:t>
            </a:r>
          </a:p>
        </p:txBody>
      </p:sp>
    </p:spTree>
    <p:extLst>
      <p:ext uri="{BB962C8B-B14F-4D97-AF65-F5344CB8AC3E}">
        <p14:creationId xmlns:p14="http://schemas.microsoft.com/office/powerpoint/2010/main" val="1380053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3. NFS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서버 설치</a:t>
            </a: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7D72A764-B193-44C4-807E-0630AD8DC86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" r="-183"/>
          <a:stretch/>
        </p:blipFill>
        <p:spPr>
          <a:xfrm>
            <a:off x="473075" y="1968500"/>
            <a:ext cx="5911850" cy="4686300"/>
          </a:xfrm>
          <a:ln>
            <a:solidFill>
              <a:srgbClr val="B7D7D8"/>
            </a:solidFill>
          </a:ln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 지정 권한 생성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96AFFEB-FAD1-4284-B3A1-E09209BE0C12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Windows Server 12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814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3. NFS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서버 설치</a:t>
            </a: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38407AB3-FD09-4B1E-98C6-BF92661A4F3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r="-183"/>
          <a:stretch/>
        </p:blipFill>
        <p:spPr>
          <a:xfrm>
            <a:off x="473075" y="1968500"/>
            <a:ext cx="5911850" cy="4686300"/>
          </a:xfrm>
          <a:ln>
            <a:solidFill>
              <a:srgbClr val="B7D7D8"/>
            </a:solidFill>
          </a:ln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Principal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찾기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권한을 설정하고 싶은 유저나 유저그룹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호스트를 찾는다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96AFFEB-FAD1-4284-B3A1-E09209BE0C12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Windows Server 12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524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3. NFS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서버 설치</a:t>
            </a: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613C89CC-F2DA-4560-A620-A5BF5512E1B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r="-183"/>
          <a:stretch/>
        </p:blipFill>
        <p:spPr>
          <a:xfrm>
            <a:off x="473075" y="1968500"/>
            <a:ext cx="5911850" cy="4686300"/>
          </a:xfrm>
          <a:ln>
            <a:solidFill>
              <a:srgbClr val="B7D7D8"/>
            </a:solidFill>
          </a:ln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Find now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클릭하여 윈도우 서버에 존재하는 유저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유저 그룹과 보안 정책을 검색한다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96AFFEB-FAD1-4284-B3A1-E09209BE0C12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Windows Server 12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259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3. NFS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서버 설치</a:t>
            </a: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36160B49-3A59-4190-861D-75B69768780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t="-460" r="19177" b="460"/>
          <a:stretch/>
        </p:blipFill>
        <p:spPr>
          <a:xfrm>
            <a:off x="473075" y="1968500"/>
            <a:ext cx="5911850" cy="4686300"/>
          </a:xfrm>
          <a:ln>
            <a:solidFill>
              <a:srgbClr val="B7D7D8"/>
            </a:solidFill>
          </a:ln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지금은 따로 유저 그룹을 설정하지 않고 모두 들어올 수 있도록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Everyone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선택해준다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96AFFEB-FAD1-4284-B3A1-E09209BE0C12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Windows Server 12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669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3. NFS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서버 설치</a:t>
            </a: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5AD39AF5-F5DB-4C85-B9C4-303A69A21AB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r="-183"/>
          <a:stretch/>
        </p:blipFill>
        <p:spPr>
          <a:xfrm>
            <a:off x="473075" y="1968500"/>
            <a:ext cx="5911850" cy="4686300"/>
          </a:xfrm>
          <a:ln>
            <a:solidFill>
              <a:srgbClr val="B7D7D8"/>
            </a:solidFill>
          </a:ln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OK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또는 확인을 눌러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Everyone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수동으로 더해주고 읽기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실행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폴더 내용 보기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읽기 권한을 준다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96AFFEB-FAD1-4284-B3A1-E09209BE0C12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Windows Server 12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033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3. NFS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서버 설치</a:t>
            </a: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14AB3AE1-4DD2-4157-8211-D5CCF9AE234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" r="-181"/>
          <a:stretch/>
        </p:blipFill>
        <p:spPr>
          <a:xfrm>
            <a:off x="473075" y="1968500"/>
            <a:ext cx="5911850" cy="4686300"/>
          </a:xfrm>
          <a:ln>
            <a:solidFill>
              <a:srgbClr val="B7D7D8"/>
            </a:solidFill>
          </a:ln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OK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눌러 설정을 완료해준다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96AFFEB-FAD1-4284-B3A1-E09209BE0C12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Windows Server 12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966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3. NFS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서버 설치</a:t>
            </a: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7AD6B2A8-36A1-4B2A-9EB5-5F8C4E3E54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" t="-460" r="-182" b="460"/>
          <a:stretch/>
        </p:blipFill>
        <p:spPr>
          <a:xfrm>
            <a:off x="473075" y="1968500"/>
            <a:ext cx="5911850" cy="4686300"/>
          </a:xfrm>
          <a:ln>
            <a:solidFill>
              <a:srgbClr val="B7D7D8"/>
            </a:solidFill>
          </a:ln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적용을 누르고 보안 및 권한 설정을 완료한다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96AFFEB-FAD1-4284-B3A1-E09209BE0C12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Windows Server 12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5129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3. NFS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서버 설치</a:t>
            </a: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5A7049FE-CFE4-4B2D-8512-67A3DBF4D9F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r="779"/>
          <a:stretch/>
        </p:blipFill>
        <p:spPr>
          <a:xfrm>
            <a:off x="473075" y="1968500"/>
            <a:ext cx="5911850" cy="4686300"/>
          </a:xfrm>
          <a:ln>
            <a:solidFill>
              <a:srgbClr val="B7D7D8"/>
            </a:solidFill>
          </a:ln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필요한 유저 권한 설정을 완료했다면 다음 단계로 넘어간다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96AFFEB-FAD1-4284-B3A1-E09209BE0C12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Windows Server 12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242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3. NFS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서버 설치</a:t>
            </a: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8D45C097-AFB1-4F03-8541-B7451C44261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r="779"/>
          <a:stretch/>
        </p:blipFill>
        <p:spPr>
          <a:xfrm>
            <a:off x="473075" y="1968500"/>
            <a:ext cx="5911850" cy="4686300"/>
          </a:xfrm>
          <a:ln>
            <a:solidFill>
              <a:srgbClr val="B7D7D8"/>
            </a:solidFill>
          </a:ln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공유 폴더의 설정을 마지막으로 검토하고 생성한다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96AFFEB-FAD1-4284-B3A1-E09209BE0C12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Windows Server 12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29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3. NFS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서버 설치</a:t>
            </a: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3D79BAB4-80D8-4A7A-A2D5-FFA38456D4E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r="779"/>
          <a:stretch/>
        </p:blipFill>
        <p:spPr>
          <a:xfrm>
            <a:off x="473075" y="1968500"/>
            <a:ext cx="5911850" cy="4686300"/>
          </a:xfrm>
          <a:ln>
            <a:solidFill>
              <a:srgbClr val="B7D7D8"/>
            </a:solidFill>
          </a:ln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윈도우 서버에서의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NFS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공유 폴더 생성 완료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96AFFEB-FAD1-4284-B3A1-E09209BE0C12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Windows Server 12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52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661A93-3991-4913-94F3-62BD06023FE5}"/>
              </a:ext>
            </a:extLst>
          </p:cNvPr>
          <p:cNvSpPr/>
          <p:nvPr/>
        </p:nvSpPr>
        <p:spPr>
          <a:xfrm>
            <a:off x="254000" y="673100"/>
            <a:ext cx="6350000" cy="89662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ㅁ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13" name="사각형: 둥근 위쪽 모서리 12">
            <a:extLst>
              <a:ext uri="{FF2B5EF4-FFF2-40B4-BE49-F238E27FC236}">
                <a16:creationId xmlns:a16="http://schemas.microsoft.com/office/drawing/2014/main" id="{4970B356-884D-4505-A465-39E0CB9344B0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092274C3-3F70-4386-A0E3-60BF0C5FEED0}"/>
              </a:ext>
            </a:extLst>
          </p:cNvPr>
          <p:cNvSpPr txBox="1">
            <a:spLocks/>
          </p:cNvSpPr>
          <p:nvPr/>
        </p:nvSpPr>
        <p:spPr>
          <a:xfrm>
            <a:off x="3417570" y="215900"/>
            <a:ext cx="2956560" cy="40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1. NFS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프로토콜 이해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B863F2B-21ED-448C-B9E9-BA83394EBDB1}"/>
              </a:ext>
            </a:extLst>
          </p:cNvPr>
          <p:cNvCxnSpPr>
            <a:cxnSpLocks/>
          </p:cNvCxnSpPr>
          <p:nvPr/>
        </p:nvCxnSpPr>
        <p:spPr>
          <a:xfrm>
            <a:off x="426720" y="1704340"/>
            <a:ext cx="6004560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435FE9A8-9CE6-4A55-BED9-90ACB77D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805" y="914400"/>
            <a:ext cx="5915025" cy="71882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NFS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시스템 구조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81BB9D-B761-4BBD-8A47-A4D3DD51868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57" y="4195609"/>
            <a:ext cx="6332442" cy="364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2F15C-4D3C-4952-80EB-D4EC727B4EC7}"/>
              </a:ext>
            </a:extLst>
          </p:cNvPr>
          <p:cNvSpPr txBox="1"/>
          <p:nvPr/>
        </p:nvSpPr>
        <p:spPr>
          <a:xfrm>
            <a:off x="1951378" y="3068626"/>
            <a:ext cx="272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N</a:t>
            </a:r>
            <a:r>
              <a:rPr lang="en-US" altLang="ko-KR" sz="2400" dirty="0"/>
              <a:t>etwork </a:t>
            </a:r>
            <a:r>
              <a:rPr lang="en-US" altLang="ko-KR" sz="2400" dirty="0">
                <a:solidFill>
                  <a:srgbClr val="FF0000"/>
                </a:solidFill>
              </a:rPr>
              <a:t>F</a:t>
            </a:r>
            <a:r>
              <a:rPr lang="en-US" altLang="ko-KR" sz="2400" dirty="0"/>
              <a:t>ile </a:t>
            </a:r>
            <a:r>
              <a:rPr lang="en-US" altLang="ko-KR" sz="2400" dirty="0">
                <a:solidFill>
                  <a:srgbClr val="FF0000"/>
                </a:solidFill>
              </a:rPr>
              <a:t>S</a:t>
            </a:r>
            <a:r>
              <a:rPr lang="en-US" altLang="ko-KR" sz="2400" dirty="0"/>
              <a:t>ystem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0805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 0"/>
          <p:cNvSpPr>
            <a:spLocks/>
          </p:cNvSpPr>
          <p:nvPr/>
        </p:nvSpPr>
        <p:spPr>
          <a:xfrm>
            <a:off x="254000" y="241300"/>
            <a:ext cx="6350635" cy="9398635"/>
          </a:xfrm>
          <a:prstGeom prst="rect">
            <a:avLst/>
          </a:prstGeom>
          <a:solidFill>
            <a:schemeClr val="bg1">
              <a:alpha val="20017"/>
            </a:schemeClr>
          </a:solidFill>
          <a:ln w="19050" cap="flat" cmpd="sng">
            <a:solidFill>
              <a:srgbClr val="204E5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i="0" strike="noStrike" cap="none">
              <a:ln w="9525" cap="flat" cmpd="sng">
                <a:noFill/>
                <a:prstDash/>
              </a:ln>
              <a:solidFill>
                <a:srgbClr val="FFFFFF"/>
              </a:solidFill>
              <a:latin typeface="DX국민시대" charset="0"/>
              <a:ea typeface="DX국민시대" charset="0"/>
              <a:cs typeface="+mn-cs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16200000">
            <a:off x="2724150" y="-57150"/>
            <a:ext cx="2299335" cy="5461635"/>
          </a:xfrm>
          <a:prstGeom prst="round2SameRect">
            <a:avLst/>
          </a:prstGeom>
          <a:solidFill>
            <a:srgbClr val="204E5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i="0" strike="noStrike" cap="none">
              <a:ln w="9525" cap="flat" cmpd="sng">
                <a:noFill/>
                <a:prstDash/>
              </a:ln>
              <a:solidFill>
                <a:srgbClr val="FFFFFF"/>
              </a:solidFill>
              <a:latin typeface="Calibri" charset="0"/>
              <a:ea typeface="맑은 고딕" charset="0"/>
              <a:cs typeface="+mn-cs"/>
            </a:endParaRPr>
          </a:p>
        </p:txBody>
      </p:sp>
      <p:sp>
        <p:nvSpPr>
          <p:cNvPr id="37" name="제목 36"/>
          <p:cNvSpPr txBox="1">
            <a:spLocks noGrp="1"/>
          </p:cNvSpPr>
          <p:nvPr>
            <p:ph type="ctrTitle"/>
          </p:nvPr>
        </p:nvSpPr>
        <p:spPr>
          <a:xfrm>
            <a:off x="1533525" y="1997075"/>
            <a:ext cx="4934585" cy="135382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solidFill>
                  <a:schemeClr val="bg1"/>
                </a:solidFill>
                <a:latin typeface="DX국민시대" charset="0"/>
                <a:ea typeface="DX국민시대" charset="0"/>
              </a:rPr>
              <a:t>NFS 클라이언트 사용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>
            <a:off x="254000" y="673100"/>
            <a:ext cx="6350635" cy="8966835"/>
          </a:xfrm>
          <a:prstGeom prst="rect">
            <a:avLst/>
          </a:prstGeom>
          <a:solidFill>
            <a:schemeClr val="bg1">
              <a:alpha val="80070"/>
            </a:schemeClr>
          </a:solidFill>
          <a:ln w="19050" cap="flat" cmpd="sng">
            <a:solidFill>
              <a:srgbClr val="204E5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DX국민시대" charset="0"/>
              <a:ea typeface="DX국민시대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3314700" y="165100"/>
            <a:ext cx="3162935" cy="508635"/>
          </a:xfrm>
          <a:prstGeom prst="round2SameRect">
            <a:avLst/>
          </a:prstGeom>
          <a:solidFill>
            <a:srgbClr val="204E5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1" name="제목 3"/>
          <p:cNvSpPr txBox="1">
            <a:spLocks noGrp="1"/>
          </p:cNvSpPr>
          <p:nvPr>
            <p:ph type="title"/>
          </p:nvPr>
        </p:nvSpPr>
        <p:spPr>
          <a:xfrm>
            <a:off x="472440" y="927100"/>
            <a:ext cx="5913755" cy="6991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600" dirty="0">
                <a:latin typeface="DX국민시대" charset="0"/>
                <a:ea typeface="DX국민시대" charset="0"/>
              </a:rPr>
              <a:t>1. NFS 리눅스 클라이언트</a:t>
            </a:r>
          </a:p>
        </p:txBody>
      </p:sp>
      <p:sp>
        <p:nvSpPr>
          <p:cNvPr id="13" name="텍스트 개체 틀 5"/>
          <p:cNvSpPr txBox="1">
            <a:spLocks noGrp="1"/>
          </p:cNvSpPr>
          <p:nvPr>
            <p:ph type="body" idx="2"/>
          </p:nvPr>
        </p:nvSpPr>
        <p:spPr>
          <a:xfrm>
            <a:off x="472440" y="6962140"/>
            <a:ext cx="5913755" cy="22713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2000" dirty="0">
                <a:latin typeface="나눔스퀘어_ac Bold" charset="0"/>
                <a:ea typeface="나눔스퀘어_ac Bold" charset="0"/>
              </a:rPr>
              <a:t>* </a:t>
            </a:r>
            <a:r>
              <a:rPr lang="ko-KR" altLang="en-US" sz="2000" dirty="0" err="1">
                <a:latin typeface="나눔스퀘어_ac Bold" charset="0"/>
                <a:ea typeface="나눔스퀘어_ac Bold" charset="0"/>
              </a:rPr>
              <a:t>서버에서와</a:t>
            </a:r>
            <a:r>
              <a:rPr lang="ko-KR" altLang="en-US" sz="2000" dirty="0">
                <a:latin typeface="나눔스퀘어_ac Bold" charset="0"/>
                <a:ea typeface="나눔스퀘어_ac Bold" charset="0"/>
              </a:rPr>
              <a:t> 마찬가지로 두 개의 NFS 패키지를 명령어 </a:t>
            </a:r>
            <a:r>
              <a:rPr lang="ko-KR" altLang="en-US" sz="2000" dirty="0" err="1">
                <a:latin typeface="나눔스퀘어_ac Bold" charset="0"/>
                <a:ea typeface="나눔스퀘어_ac Bold" charset="0"/>
              </a:rPr>
              <a:t>yum을</a:t>
            </a:r>
            <a:r>
              <a:rPr lang="ko-KR" altLang="en-US" sz="2000" dirty="0">
                <a:latin typeface="나눔스퀘어_ac Bold" charset="0"/>
                <a:ea typeface="나눔스퀘어_ac Bold" charset="0"/>
              </a:rPr>
              <a:t> 이용해 설치한다.</a:t>
            </a:r>
          </a:p>
          <a:p>
            <a:pPr marL="0" indent="0" latinLnBrk="0">
              <a:buFontTx/>
              <a:buNone/>
            </a:pPr>
            <a:endParaRPr lang="ko-KR" altLang="en-US" sz="2000" dirty="0">
              <a:latin typeface="나눔스퀘어_ac Bold" charset="0"/>
              <a:ea typeface="나눔스퀘어_ac Bold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000" dirty="0">
                <a:latin typeface="나눔스퀘어_ac Bold" charset="0"/>
                <a:ea typeface="나눔스퀘어_ac Bold" charset="0"/>
              </a:rPr>
              <a:t>* 명령어 </a:t>
            </a:r>
            <a:r>
              <a:rPr lang="ko-KR" altLang="en-US" sz="2000" dirty="0" err="1">
                <a:latin typeface="나눔스퀘어_ac Bold" charset="0"/>
                <a:ea typeface="나눔스퀘어_ac Bold" charset="0"/>
              </a:rPr>
              <a:t>rpm을</a:t>
            </a:r>
            <a:r>
              <a:rPr lang="ko-KR" altLang="en-US" sz="2000" dirty="0">
                <a:latin typeface="나눔스퀘어_ac Bold" charset="0"/>
                <a:ea typeface="나눔스퀘어_ac Bold" charset="0"/>
              </a:rPr>
              <a:t> 사용해 두 개의 패키지가 성공적으로 설치되었는지 확인한다.</a:t>
            </a: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3417570" y="215900"/>
            <a:ext cx="2957195" cy="4070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10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FontTx/>
              <a:buNone/>
            </a:pPr>
            <a:r>
              <a:rPr lang="en-US" altLang="ko-KR" sz="2000" dirty="0">
                <a:solidFill>
                  <a:schemeClr val="bg1"/>
                </a:solidFill>
                <a:latin typeface="DX국민시대" charset="0"/>
                <a:ea typeface="DX국민시대" charset="0"/>
              </a:rPr>
              <a:t>CentOS-7</a:t>
            </a:r>
            <a:endParaRPr lang="ko-KR" altLang="en-US" sz="2000" dirty="0">
              <a:solidFill>
                <a:schemeClr val="bg1"/>
              </a:solidFill>
              <a:latin typeface="DX국민시대" charset="0"/>
              <a:ea typeface="DX국민시대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>
            <a:off x="472440" y="1968500"/>
            <a:ext cx="5913755" cy="468693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10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Consolas" charset="0"/>
                <a:ea typeface="나눔스퀘어_ac Bold" charset="0"/>
              </a:rPr>
              <a:t>Console</a:t>
            </a:r>
            <a:r>
              <a:rPr lang="ko-KR" altLang="ko-KR" sz="1800">
                <a:solidFill>
                  <a:schemeClr val="bg1"/>
                </a:solidFill>
                <a:latin typeface="Consolas" charset="0"/>
                <a:ea typeface="나눔스퀘어_ac Bold" charset="0"/>
              </a:rPr>
              <a:t>	[A. 수동으로 마운트]</a:t>
            </a:r>
            <a:endParaRPr lang="ko-KR" altLang="en-US" sz="1800">
              <a:solidFill>
                <a:schemeClr val="bg1"/>
              </a:solidFill>
              <a:latin typeface="Consolas" charset="0"/>
              <a:ea typeface="나눔스퀘어_ac Bold" charset="0"/>
            </a:endParaRPr>
          </a:p>
        </p:txBody>
      </p:sp>
      <p:cxnSp>
        <p:nvCxnSpPr>
          <p:cNvPr id="15" name="Rect 0"/>
          <p:cNvCxnSpPr/>
          <p:nvPr/>
        </p:nvCxnSpPr>
        <p:spPr>
          <a:xfrm>
            <a:off x="426720" y="1704340"/>
            <a:ext cx="6005195" cy="635"/>
          </a:xfrm>
          <a:prstGeom prst="line">
            <a:avLst/>
          </a:prstGeom>
          <a:ln w="12700" cap="flat" cmpd="sng">
            <a:solidFill>
              <a:srgbClr val="204E5F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 txBox="1">
            <a:spLocks/>
          </p:cNvSpPr>
          <p:nvPr/>
        </p:nvSpPr>
        <p:spPr>
          <a:xfrm>
            <a:off x="869315" y="2703195"/>
            <a:ext cx="306705" cy="370205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>
            <a:off x="1303020" y="3434080"/>
            <a:ext cx="4269105" cy="924612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#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yum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install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nfs-utils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lib</a:t>
            </a:r>
            <a:r>
              <a:rPr lang="en-US" alt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n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fsidmap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#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rpm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-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qa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|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grep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nfs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>
            <a:off x="254000" y="673100"/>
            <a:ext cx="6350635" cy="8966835"/>
          </a:xfrm>
          <a:prstGeom prst="rect">
            <a:avLst/>
          </a:prstGeom>
          <a:solidFill>
            <a:schemeClr val="bg1">
              <a:alpha val="80070"/>
            </a:schemeClr>
          </a:solidFill>
          <a:ln w="19050" cap="flat" cmpd="sng">
            <a:solidFill>
              <a:srgbClr val="204E5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DX국민시대" charset="0"/>
              <a:ea typeface="DX국민시대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3314700" y="165100"/>
            <a:ext cx="3162935" cy="508635"/>
          </a:xfrm>
          <a:prstGeom prst="round2SameRect">
            <a:avLst/>
          </a:prstGeom>
          <a:solidFill>
            <a:srgbClr val="204E5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1" name="제목 3"/>
          <p:cNvSpPr txBox="1">
            <a:spLocks noGrp="1"/>
          </p:cNvSpPr>
          <p:nvPr>
            <p:ph type="title"/>
          </p:nvPr>
        </p:nvSpPr>
        <p:spPr>
          <a:xfrm>
            <a:off x="472440" y="927100"/>
            <a:ext cx="5913755" cy="6991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600" dirty="0">
                <a:latin typeface="DX국민시대" charset="0"/>
                <a:ea typeface="DX국민시대" charset="0"/>
              </a:rPr>
              <a:t>1. NFS 리눅스 클라이언트</a:t>
            </a:r>
          </a:p>
        </p:txBody>
      </p:sp>
      <p:sp>
        <p:nvSpPr>
          <p:cNvPr id="13" name="텍스트 개체 틀 5"/>
          <p:cNvSpPr txBox="1">
            <a:spLocks noGrp="1"/>
          </p:cNvSpPr>
          <p:nvPr>
            <p:ph type="body" idx="2"/>
          </p:nvPr>
        </p:nvSpPr>
        <p:spPr>
          <a:xfrm>
            <a:off x="472440" y="6962140"/>
            <a:ext cx="5913755" cy="22713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77500" lnSpcReduction="20000"/>
          </a:bodyPr>
          <a:lstStyle/>
          <a:p>
            <a:pPr marL="0" indent="0" latinLnBrk="0">
              <a:buFontTx/>
              <a:buNone/>
            </a:pPr>
            <a:r>
              <a:rPr lang="ko-KR" altLang="en-US" sz="2000" dirty="0">
                <a:latin typeface="나눔스퀘어_ac Bold" charset="0"/>
                <a:ea typeface="나눔스퀘어_ac Bold" charset="0"/>
              </a:rPr>
              <a:t>* 명령어 </a:t>
            </a:r>
            <a:r>
              <a:rPr lang="ko-KR" altLang="en-US" sz="2000" dirty="0" err="1">
                <a:latin typeface="나눔스퀘어_ac Bold" charset="0"/>
                <a:ea typeface="나눔스퀘어_ac Bold" charset="0"/>
              </a:rPr>
              <a:t>systemctl을</a:t>
            </a:r>
            <a:r>
              <a:rPr lang="ko-KR" altLang="en-US" sz="2000" dirty="0">
                <a:latin typeface="나눔스퀘어_ac Bold" charset="0"/>
                <a:ea typeface="나눔스퀘어_ac Bold" charset="0"/>
              </a:rPr>
              <a:t> 사용해 </a:t>
            </a:r>
            <a:r>
              <a:rPr lang="ko-KR" altLang="en-US" sz="2000" dirty="0" err="1">
                <a:latin typeface="나눔스퀘어_ac Bold" charset="0"/>
                <a:ea typeface="나눔스퀘어_ac Bold" charset="0"/>
              </a:rPr>
              <a:t>nfs-idmapd</a:t>
            </a:r>
            <a:r>
              <a:rPr lang="ko-KR" altLang="en-US" sz="2000" dirty="0">
                <a:latin typeface="나눔스퀘어_ac Bold" charset="0"/>
                <a:ea typeface="나눔스퀘어_ac Bold" charset="0"/>
              </a:rPr>
              <a:t> 서비스와 </a:t>
            </a:r>
            <a:r>
              <a:rPr lang="ko-KR" altLang="en-US" sz="2000" dirty="0" err="1">
                <a:latin typeface="나눔스퀘어_ac Bold" charset="0"/>
                <a:ea typeface="나눔스퀘어_ac Bold" charset="0"/>
              </a:rPr>
              <a:t>rpcbind</a:t>
            </a:r>
            <a:r>
              <a:rPr lang="ko-KR" altLang="en-US" sz="2000" dirty="0">
                <a:latin typeface="나눔스퀘어_ac Bold" charset="0"/>
                <a:ea typeface="나눔스퀘어_ac Bold" charset="0"/>
              </a:rPr>
              <a:t> 서비스를 시작한다.</a:t>
            </a:r>
          </a:p>
          <a:p>
            <a:pPr marL="0" indent="0" latinLnBrk="0">
              <a:buFontTx/>
              <a:buNone/>
            </a:pPr>
            <a:endParaRPr lang="ko-KR" altLang="en-US" sz="2000" dirty="0">
              <a:latin typeface="나눔스퀘어_ac Bold" charset="0"/>
              <a:ea typeface="나눔스퀘어_ac Bold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000" dirty="0">
                <a:latin typeface="나눔스퀘어_ac Bold" charset="0"/>
                <a:ea typeface="나눔스퀘어_ac Bold" charset="0"/>
              </a:rPr>
              <a:t>* NFS 서버에서 제공하고 있는 공유 디렉토리를 클라이언트에서 </a:t>
            </a:r>
            <a:r>
              <a:rPr lang="ko-KR" altLang="en-US" sz="2000" dirty="0" err="1">
                <a:latin typeface="나눔스퀘어_ac Bold" charset="0"/>
                <a:ea typeface="나눔스퀘어_ac Bold" charset="0"/>
              </a:rPr>
              <a:t>마운트하기</a:t>
            </a:r>
            <a:r>
              <a:rPr lang="ko-KR" altLang="en-US" sz="2000" dirty="0">
                <a:latin typeface="나눔스퀘어_ac Bold" charset="0"/>
                <a:ea typeface="나눔스퀘어_ac Bold" charset="0"/>
              </a:rPr>
              <a:t> 위해 한 개의 디렉토리를 생성한다.</a:t>
            </a:r>
          </a:p>
          <a:p>
            <a:pPr marL="0" indent="0" latinLnBrk="0">
              <a:buFontTx/>
              <a:buNone/>
            </a:pPr>
            <a:endParaRPr lang="ko-KR" altLang="en-US" sz="2000" dirty="0">
              <a:latin typeface="나눔스퀘어_ac Bold" charset="0"/>
              <a:ea typeface="나눔스퀘어_ac Bold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000" dirty="0">
                <a:latin typeface="나눔스퀘어_ac Bold" charset="0"/>
                <a:ea typeface="나눔스퀘어_ac Bold" charset="0"/>
              </a:rPr>
              <a:t>* NFS 서버가 어떤 공유 디렉토리를 제공하고 있는지 알기 위해 명령어 </a:t>
            </a:r>
            <a:r>
              <a:rPr lang="ko-KR" altLang="en-US" sz="2000" dirty="0" err="1">
                <a:latin typeface="나눔스퀘어_ac Bold" charset="0"/>
                <a:ea typeface="나눔스퀘어_ac Bold" charset="0"/>
              </a:rPr>
              <a:t>showmount와</a:t>
            </a:r>
            <a:r>
              <a:rPr lang="ko-KR" altLang="en-US" sz="2000" dirty="0">
                <a:latin typeface="나눔스퀘어_ac Bold" charset="0"/>
                <a:ea typeface="나눔스퀘어_ac Bold" charset="0"/>
              </a:rPr>
              <a:t> 옵션 </a:t>
            </a:r>
            <a:r>
              <a:rPr lang="ko-KR" altLang="en-US" sz="2000" dirty="0" err="1">
                <a:latin typeface="나눔스퀘어_ac Bold" charset="0"/>
                <a:ea typeface="나눔스퀘어_ac Bold" charset="0"/>
              </a:rPr>
              <a:t>e</a:t>
            </a:r>
            <a:r>
              <a:rPr lang="ko-KR" altLang="en-US" sz="2000" dirty="0">
                <a:latin typeface="나눔스퀘어_ac Bold" charset="0"/>
                <a:ea typeface="나눔스퀘어_ac Bold" charset="0"/>
              </a:rPr>
              <a:t>(</a:t>
            </a:r>
            <a:r>
              <a:rPr lang="ko-KR" altLang="en-US" sz="2000" dirty="0" err="1">
                <a:latin typeface="나눔스퀘어_ac Bold" charset="0"/>
                <a:ea typeface="나눔스퀘어_ac Bold" charset="0"/>
              </a:rPr>
              <a:t>export</a:t>
            </a:r>
            <a:r>
              <a:rPr lang="ko-KR" altLang="en-US" sz="2000" dirty="0">
                <a:latin typeface="나눔스퀘어_ac Bold" charset="0"/>
                <a:ea typeface="나눔스퀘어_ac Bold" charset="0"/>
              </a:rPr>
              <a:t>)</a:t>
            </a:r>
            <a:r>
              <a:rPr lang="ko-KR" altLang="en-US" sz="2000" dirty="0" err="1">
                <a:latin typeface="나눔스퀘어_ac Bold" charset="0"/>
                <a:ea typeface="나눔스퀘어_ac Bold" charset="0"/>
              </a:rPr>
              <a:t>를</a:t>
            </a:r>
            <a:r>
              <a:rPr lang="ko-KR" altLang="en-US" sz="2000" dirty="0">
                <a:latin typeface="나눔스퀘어_ac Bold" charset="0"/>
                <a:ea typeface="나눔스퀘어_ac Bold" charset="0"/>
              </a:rPr>
              <a:t> 사용하면 현재 /</a:t>
            </a:r>
            <a:r>
              <a:rPr lang="ko-KR" altLang="en-US" sz="2000" dirty="0" err="1">
                <a:latin typeface="나눔스퀘어_ac Bold" charset="0"/>
                <a:ea typeface="나눔스퀘어_ac Bold" charset="0"/>
              </a:rPr>
              <a:t>var</a:t>
            </a:r>
            <a:r>
              <a:rPr lang="ko-KR" altLang="en-US" sz="2000" dirty="0">
                <a:latin typeface="나눔스퀘어_ac Bold" charset="0"/>
                <a:ea typeface="나눔스퀘어_ac Bold" charset="0"/>
              </a:rPr>
              <a:t>/</a:t>
            </a:r>
            <a:r>
              <a:rPr lang="ko-KR" altLang="en-US" sz="2000" dirty="0" err="1">
                <a:latin typeface="나눔스퀘어_ac Bold" charset="0"/>
                <a:ea typeface="나눔스퀘어_ac Bold" charset="0"/>
              </a:rPr>
              <a:t>server_share</a:t>
            </a:r>
            <a:r>
              <a:rPr lang="ko-KR" altLang="en-US" sz="2000" dirty="0">
                <a:latin typeface="나눔스퀘어_ac Bold" charset="0"/>
                <a:ea typeface="나눔스퀘어_ac Bold" charset="0"/>
              </a:rPr>
              <a:t> 디렉토리가 제공되고 있음을 확인할 수 있다.</a:t>
            </a: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3417570" y="215900"/>
            <a:ext cx="2957195" cy="4070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10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FontTx/>
              <a:buNone/>
            </a:pPr>
            <a:r>
              <a:rPr lang="en-US" altLang="ko-KR" sz="2000" dirty="0">
                <a:solidFill>
                  <a:schemeClr val="bg1"/>
                </a:solidFill>
                <a:latin typeface="DX국민시대" charset="0"/>
                <a:ea typeface="DX국민시대" charset="0"/>
              </a:rPr>
              <a:t>CentOS-7</a:t>
            </a:r>
            <a:endParaRPr lang="ko-KR" altLang="en-US" sz="2000" dirty="0">
              <a:solidFill>
                <a:schemeClr val="bg1"/>
              </a:solidFill>
              <a:latin typeface="DX국민시대" charset="0"/>
              <a:ea typeface="DX국민시대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>
            <a:off x="472440" y="1968500"/>
            <a:ext cx="5913755" cy="468693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10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Consolas" charset="0"/>
                <a:ea typeface="나눔스퀘어_ac Bold" charset="0"/>
              </a:rPr>
              <a:t>Console</a:t>
            </a:r>
            <a:r>
              <a:rPr lang="ko-KR" altLang="ko-KR" sz="1800">
                <a:solidFill>
                  <a:schemeClr val="bg1"/>
                </a:solidFill>
                <a:latin typeface="Consolas" charset="0"/>
                <a:ea typeface="나눔스퀘어_ac Bold" charset="0"/>
              </a:rPr>
              <a:t>	[A. 수동으로 마운트]</a:t>
            </a:r>
            <a:endParaRPr lang="ko-KR" altLang="en-US" sz="1800">
              <a:solidFill>
                <a:schemeClr val="bg1"/>
              </a:solidFill>
              <a:latin typeface="Consolas" charset="0"/>
              <a:ea typeface="나눔스퀘어_ac Bold" charset="0"/>
            </a:endParaRPr>
          </a:p>
        </p:txBody>
      </p:sp>
      <p:cxnSp>
        <p:nvCxnSpPr>
          <p:cNvPr id="15" name="Rect 0"/>
          <p:cNvCxnSpPr/>
          <p:nvPr/>
        </p:nvCxnSpPr>
        <p:spPr>
          <a:xfrm>
            <a:off x="426720" y="1704340"/>
            <a:ext cx="6005195" cy="635"/>
          </a:xfrm>
          <a:prstGeom prst="line">
            <a:avLst/>
          </a:prstGeom>
          <a:ln w="12700" cap="flat" cmpd="sng">
            <a:solidFill>
              <a:srgbClr val="204E5F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 txBox="1">
            <a:spLocks/>
          </p:cNvSpPr>
          <p:nvPr/>
        </p:nvSpPr>
        <p:spPr>
          <a:xfrm>
            <a:off x="869315" y="2703195"/>
            <a:ext cx="306705" cy="370205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>
            <a:off x="1303020" y="3576955"/>
            <a:ext cx="4269105" cy="1477645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#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systemctl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start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nfs-idmap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rpcbind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#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mkdir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/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mnt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client_share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#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showmount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-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e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192.168.0.xxx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>
            <a:off x="254000" y="673100"/>
            <a:ext cx="6350635" cy="8966835"/>
          </a:xfrm>
          <a:prstGeom prst="rect">
            <a:avLst/>
          </a:prstGeom>
          <a:solidFill>
            <a:schemeClr val="bg1">
              <a:alpha val="80070"/>
            </a:schemeClr>
          </a:solidFill>
          <a:ln w="19050" cap="flat" cmpd="sng">
            <a:solidFill>
              <a:srgbClr val="204E5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DX국민시대" charset="0"/>
              <a:ea typeface="DX국민시대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3314700" y="165100"/>
            <a:ext cx="3162935" cy="508635"/>
          </a:xfrm>
          <a:prstGeom prst="round2SameRect">
            <a:avLst/>
          </a:prstGeom>
          <a:solidFill>
            <a:srgbClr val="204E5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1" name="제목 3"/>
          <p:cNvSpPr txBox="1">
            <a:spLocks noGrp="1"/>
          </p:cNvSpPr>
          <p:nvPr>
            <p:ph type="title"/>
          </p:nvPr>
        </p:nvSpPr>
        <p:spPr>
          <a:xfrm>
            <a:off x="472440" y="927100"/>
            <a:ext cx="5913755" cy="6991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600" dirty="0">
                <a:latin typeface="DX국민시대" charset="0"/>
                <a:ea typeface="DX국민시대" charset="0"/>
              </a:rPr>
              <a:t>1. NFS 리눅스 클라이언트</a:t>
            </a:r>
          </a:p>
        </p:txBody>
      </p:sp>
      <p:sp>
        <p:nvSpPr>
          <p:cNvPr id="13" name="텍스트 개체 틀 5"/>
          <p:cNvSpPr txBox="1">
            <a:spLocks noGrp="1"/>
          </p:cNvSpPr>
          <p:nvPr>
            <p:ph type="body" idx="2"/>
          </p:nvPr>
        </p:nvSpPr>
        <p:spPr>
          <a:xfrm>
            <a:off x="472440" y="6962140"/>
            <a:ext cx="5913755" cy="22713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62500" lnSpcReduction="20000"/>
          </a:bodyPr>
          <a:lstStyle/>
          <a:p>
            <a:pPr marL="0" indent="0" latinLnBrk="0">
              <a:buFontTx/>
              <a:buNone/>
            </a:pPr>
            <a:r>
              <a:rPr lang="ko-KR" altLang="en-US" sz="2000" dirty="0">
                <a:latin typeface="나눔스퀘어_ac Bold" charset="0"/>
                <a:ea typeface="나눔스퀘어_ac Bold" charset="0"/>
              </a:rPr>
              <a:t>* 명령어 </a:t>
            </a:r>
            <a:r>
              <a:rPr lang="ko-KR" altLang="en-US" sz="2000" dirty="0" err="1">
                <a:latin typeface="나눔스퀘어_ac Bold" charset="0"/>
                <a:ea typeface="나눔스퀘어_ac Bold" charset="0"/>
              </a:rPr>
              <a:t>mount에</a:t>
            </a:r>
            <a:r>
              <a:rPr lang="ko-KR" altLang="en-US" sz="2000" dirty="0">
                <a:latin typeface="나눔스퀘어_ac Bold" charset="0"/>
                <a:ea typeface="나눔스퀘어_ac Bold" charset="0"/>
              </a:rPr>
              <a:t> 파일 시스템 타입을 지정하고 서버의 IP 주소와 디렉토리 이름을 지정한 후 이 디렉토리를 클라이언트의 /</a:t>
            </a:r>
            <a:r>
              <a:rPr lang="ko-KR" altLang="en-US" sz="2000" dirty="0" err="1">
                <a:latin typeface="나눔스퀘어_ac Bold" charset="0"/>
                <a:ea typeface="나눔스퀘어_ac Bold" charset="0"/>
              </a:rPr>
              <a:t>mnt</a:t>
            </a:r>
            <a:r>
              <a:rPr lang="ko-KR" altLang="en-US" sz="2000" dirty="0">
                <a:latin typeface="나눔스퀘어_ac Bold" charset="0"/>
                <a:ea typeface="나눔스퀘어_ac Bold" charset="0"/>
              </a:rPr>
              <a:t>/</a:t>
            </a:r>
            <a:r>
              <a:rPr lang="ko-KR" altLang="en-US" sz="2000" dirty="0" err="1">
                <a:latin typeface="나눔스퀘어_ac Bold" charset="0"/>
                <a:ea typeface="나눔스퀘어_ac Bold" charset="0"/>
              </a:rPr>
              <a:t>client_share에</a:t>
            </a:r>
            <a:r>
              <a:rPr lang="ko-KR" altLang="en-US" sz="2000" dirty="0">
                <a:latin typeface="나눔스퀘어_ac Bold" charset="0"/>
                <a:ea typeface="나눔스퀘어_ac Bold" charset="0"/>
              </a:rPr>
              <a:t> </a:t>
            </a:r>
            <a:r>
              <a:rPr lang="ko-KR" altLang="en-US" sz="2000" dirty="0" err="1">
                <a:latin typeface="나눔스퀘어_ac Bold" charset="0"/>
                <a:ea typeface="나눔스퀘어_ac Bold" charset="0"/>
              </a:rPr>
              <a:t>마운트한다고</a:t>
            </a:r>
            <a:r>
              <a:rPr lang="ko-KR" altLang="en-US" sz="2000" dirty="0">
                <a:latin typeface="나눔스퀘어_ac Bold" charset="0"/>
                <a:ea typeface="나눔스퀘어_ac Bold" charset="0"/>
              </a:rPr>
              <a:t> 지정한다.</a:t>
            </a:r>
          </a:p>
          <a:p>
            <a:pPr marL="0" indent="0" latinLnBrk="0">
              <a:buFontTx/>
              <a:buNone/>
            </a:pPr>
            <a:endParaRPr lang="ko-KR" altLang="en-US" sz="2000" dirty="0">
              <a:latin typeface="나눔스퀘어_ac Bold" charset="0"/>
              <a:ea typeface="나눔스퀘어_ac Bold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000" dirty="0">
                <a:latin typeface="나눔스퀘어_ac Bold" charset="0"/>
                <a:ea typeface="나눔스퀘어_ac Bold" charset="0"/>
              </a:rPr>
              <a:t>* 명령어의 결과를 알기 위해 다시 명령어 </a:t>
            </a:r>
            <a:r>
              <a:rPr lang="ko-KR" altLang="en-US" sz="2000" dirty="0" err="1">
                <a:latin typeface="나눔스퀘어_ac Bold" charset="0"/>
                <a:ea typeface="나눔스퀘어_ac Bold" charset="0"/>
              </a:rPr>
              <a:t>mount와</a:t>
            </a:r>
            <a:r>
              <a:rPr lang="ko-KR" altLang="en-US" sz="2000" dirty="0">
                <a:latin typeface="나눔스퀘어_ac Bold" charset="0"/>
                <a:ea typeface="나눔스퀘어_ac Bold" charset="0"/>
              </a:rPr>
              <a:t> 키워드 </a:t>
            </a:r>
            <a:r>
              <a:rPr lang="ko-KR" altLang="en-US" sz="2000" dirty="0" err="1">
                <a:latin typeface="나눔스퀘어_ac Bold" charset="0"/>
                <a:ea typeface="나눔스퀘어_ac Bold" charset="0"/>
              </a:rPr>
              <a:t>server를</a:t>
            </a:r>
            <a:r>
              <a:rPr lang="ko-KR" altLang="en-US" sz="2000" dirty="0">
                <a:latin typeface="나눔스퀘어_ac Bold" charset="0"/>
                <a:ea typeface="나눔스퀘어_ac Bold" charset="0"/>
              </a:rPr>
              <a:t> 명령어 </a:t>
            </a:r>
            <a:r>
              <a:rPr lang="ko-KR" altLang="en-US" sz="2000" dirty="0" err="1">
                <a:latin typeface="나눔스퀘어_ac Bold" charset="0"/>
                <a:ea typeface="나눔스퀘어_ac Bold" charset="0"/>
              </a:rPr>
              <a:t>grep으로</a:t>
            </a:r>
            <a:r>
              <a:rPr lang="ko-KR" altLang="en-US" sz="2000" dirty="0">
                <a:latin typeface="나눔스퀘어_ac Bold" charset="0"/>
                <a:ea typeface="나눔스퀘어_ac Bold" charset="0"/>
              </a:rPr>
              <a:t> 추출해보면 NFSv4가 사용되고 있고, 여러 옵션과 함께 서버의 디렉토리가 클라이언트의 디렉토리로 </a:t>
            </a:r>
            <a:r>
              <a:rPr lang="ko-KR" altLang="en-US" sz="2000" dirty="0" err="1">
                <a:latin typeface="나눔스퀘어_ac Bold" charset="0"/>
                <a:ea typeface="나눔스퀘어_ac Bold" charset="0"/>
              </a:rPr>
              <a:t>마운트돼</a:t>
            </a:r>
            <a:r>
              <a:rPr lang="ko-KR" altLang="en-US" sz="2000" dirty="0">
                <a:latin typeface="나눔스퀘어_ac Bold" charset="0"/>
                <a:ea typeface="나눔스퀘어_ac Bold" charset="0"/>
              </a:rPr>
              <a:t> 있음을 확인할 수 있다.</a:t>
            </a:r>
          </a:p>
          <a:p>
            <a:pPr marL="0" indent="0" latinLnBrk="0">
              <a:buFontTx/>
              <a:buNone/>
            </a:pPr>
            <a:endParaRPr lang="ko-KR" altLang="en-US" sz="2000" dirty="0">
              <a:latin typeface="나눔스퀘어_ac Bold" charset="0"/>
              <a:ea typeface="나눔스퀘어_ac Bold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000" dirty="0">
                <a:latin typeface="나눔스퀘어_ac Bold" charset="0"/>
                <a:ea typeface="나눔스퀘어_ac Bold" charset="0"/>
              </a:rPr>
              <a:t>* 테스트를 위해 </a:t>
            </a:r>
            <a:r>
              <a:rPr lang="ko-KR" altLang="en-US" sz="2000" dirty="0" err="1">
                <a:latin typeface="나눔스퀘어_ac Bold" charset="0"/>
                <a:ea typeface="나눔스퀘어_ac Bold" charset="0"/>
              </a:rPr>
              <a:t>마운트된</a:t>
            </a:r>
            <a:r>
              <a:rPr lang="ko-KR" altLang="en-US" sz="2000" dirty="0">
                <a:latin typeface="나눔스퀘어_ac Bold" charset="0"/>
                <a:ea typeface="나눔스퀘어_ac Bold" charset="0"/>
              </a:rPr>
              <a:t> 디렉토리에 명령어 </a:t>
            </a:r>
            <a:r>
              <a:rPr lang="ko-KR" altLang="en-US" sz="2000" dirty="0" err="1">
                <a:latin typeface="나눔스퀘어_ac Bold" charset="0"/>
                <a:ea typeface="나눔스퀘어_ac Bold" charset="0"/>
              </a:rPr>
              <a:t>mkdir를</a:t>
            </a:r>
            <a:r>
              <a:rPr lang="ko-KR" altLang="en-US" sz="2000" dirty="0">
                <a:latin typeface="나눔스퀘어_ac Bold" charset="0"/>
                <a:ea typeface="나눔스퀘어_ac Bold" charset="0"/>
              </a:rPr>
              <a:t> 사용해 </a:t>
            </a:r>
            <a:r>
              <a:rPr lang="ko-KR" altLang="en-US" sz="2000" dirty="0" err="1">
                <a:latin typeface="나눔스퀘어_ac Bold" charset="0"/>
                <a:ea typeface="나눔스퀘어_ac Bold" charset="0"/>
              </a:rPr>
              <a:t>test</a:t>
            </a:r>
            <a:r>
              <a:rPr lang="ko-KR" altLang="en-US" sz="2000" dirty="0">
                <a:latin typeface="나눔스퀘어_ac Bold" charset="0"/>
                <a:ea typeface="나눔스퀘어_ac Bold" charset="0"/>
              </a:rPr>
              <a:t> 디렉토리를 생성했다. 이 테스트를 통해 NFS 서버가 제공하는 디렉토리를 클라이언트 시스템에서 </a:t>
            </a:r>
            <a:r>
              <a:rPr lang="ko-KR" altLang="en-US" sz="2000" dirty="0" err="1">
                <a:latin typeface="나눔스퀘어_ac Bold" charset="0"/>
                <a:ea typeface="나눔스퀘어_ac Bold" charset="0"/>
              </a:rPr>
              <a:t>마운트해</a:t>
            </a:r>
            <a:r>
              <a:rPr lang="ko-KR" altLang="en-US" sz="2000" dirty="0">
                <a:latin typeface="나눔스퀘어_ac Bold" charset="0"/>
                <a:ea typeface="나눔스퀘어_ac Bold" charset="0"/>
              </a:rPr>
              <a:t> 성공적으로 사용할 수 있다는 것이 증명됐다.</a:t>
            </a: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3417570" y="215900"/>
            <a:ext cx="2957195" cy="4070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10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FontTx/>
              <a:buNone/>
            </a:pPr>
            <a:r>
              <a:rPr lang="en-US" altLang="ko-KR" sz="2000" dirty="0">
                <a:solidFill>
                  <a:schemeClr val="bg1"/>
                </a:solidFill>
                <a:latin typeface="DX국민시대" charset="0"/>
                <a:ea typeface="DX국민시대" charset="0"/>
              </a:rPr>
              <a:t>CentOS-7</a:t>
            </a:r>
            <a:endParaRPr lang="ko-KR" altLang="en-US" sz="2000" dirty="0">
              <a:solidFill>
                <a:schemeClr val="bg1"/>
              </a:solidFill>
              <a:latin typeface="DX국민시대" charset="0"/>
              <a:ea typeface="DX국민시대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>
            <a:off x="472440" y="1968500"/>
            <a:ext cx="5913755" cy="468693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10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Consolas" charset="0"/>
                <a:ea typeface="나눔스퀘어_ac Bold" charset="0"/>
              </a:rPr>
              <a:t>Console</a:t>
            </a:r>
            <a:r>
              <a:rPr lang="ko-KR" altLang="ko-KR" sz="1800">
                <a:solidFill>
                  <a:schemeClr val="bg1"/>
                </a:solidFill>
                <a:latin typeface="Consolas" charset="0"/>
                <a:ea typeface="나눔스퀘어_ac Bold" charset="0"/>
              </a:rPr>
              <a:t>	[A. 수동으로 마운트]</a:t>
            </a:r>
            <a:endParaRPr lang="ko-KR" altLang="en-US" sz="1800">
              <a:solidFill>
                <a:schemeClr val="bg1"/>
              </a:solidFill>
              <a:latin typeface="Consolas" charset="0"/>
              <a:ea typeface="나눔스퀘어_ac Bold" charset="0"/>
            </a:endParaRPr>
          </a:p>
        </p:txBody>
      </p:sp>
      <p:cxnSp>
        <p:nvCxnSpPr>
          <p:cNvPr id="15" name="Rect 0"/>
          <p:cNvCxnSpPr/>
          <p:nvPr/>
        </p:nvCxnSpPr>
        <p:spPr>
          <a:xfrm>
            <a:off x="426720" y="1704340"/>
            <a:ext cx="6005195" cy="635"/>
          </a:xfrm>
          <a:prstGeom prst="line">
            <a:avLst/>
          </a:prstGeom>
          <a:ln w="12700" cap="flat" cmpd="sng">
            <a:solidFill>
              <a:srgbClr val="204E5F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 txBox="1">
            <a:spLocks/>
          </p:cNvSpPr>
          <p:nvPr/>
        </p:nvSpPr>
        <p:spPr>
          <a:xfrm>
            <a:off x="869315" y="2703195"/>
            <a:ext cx="306705" cy="370205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>
            <a:off x="1267460" y="3028950"/>
            <a:ext cx="4328795" cy="3140603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#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mount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-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t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nfs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192.168.0.xxx:/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var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server_share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mnt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client_share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#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mount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|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grep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server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#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mkdir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/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mnt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client_share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test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#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ls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-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l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/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mnt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client_share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endParaRPr lang="en-US" altLang="ko-KR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en-US" altLang="ko-KR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r>
              <a:rPr lang="ko-KR" alt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# </a:t>
            </a:r>
            <a:r>
              <a:rPr lang="ko-KR" alt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umount</a:t>
            </a:r>
            <a:r>
              <a:rPr lang="ko-KR" alt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/</a:t>
            </a:r>
            <a:r>
              <a:rPr lang="ko-KR" alt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mnt</a:t>
            </a:r>
            <a:r>
              <a:rPr lang="ko-KR" alt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client_share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>
            <a:off x="254000" y="673100"/>
            <a:ext cx="6350635" cy="8966835"/>
          </a:xfrm>
          <a:prstGeom prst="rect">
            <a:avLst/>
          </a:prstGeom>
          <a:solidFill>
            <a:schemeClr val="bg1">
              <a:alpha val="80070"/>
            </a:schemeClr>
          </a:solidFill>
          <a:ln w="19050" cap="flat" cmpd="sng">
            <a:solidFill>
              <a:srgbClr val="204E5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DX국민시대" charset="0"/>
              <a:ea typeface="DX국민시대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3314700" y="165100"/>
            <a:ext cx="3162935" cy="508635"/>
          </a:xfrm>
          <a:prstGeom prst="round2SameRect">
            <a:avLst/>
          </a:prstGeom>
          <a:solidFill>
            <a:srgbClr val="204E5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1" name="제목 3"/>
          <p:cNvSpPr txBox="1">
            <a:spLocks noGrp="1"/>
          </p:cNvSpPr>
          <p:nvPr>
            <p:ph type="title"/>
          </p:nvPr>
        </p:nvSpPr>
        <p:spPr>
          <a:xfrm>
            <a:off x="472440" y="927100"/>
            <a:ext cx="5913755" cy="6991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600" dirty="0">
                <a:latin typeface="DX국민시대" charset="0"/>
                <a:ea typeface="DX국민시대" charset="0"/>
              </a:rPr>
              <a:t>1. NFS 리눅스 클라이언트</a:t>
            </a:r>
          </a:p>
        </p:txBody>
      </p:sp>
      <p:sp>
        <p:nvSpPr>
          <p:cNvPr id="13" name="텍스트 개체 틀 5"/>
          <p:cNvSpPr txBox="1">
            <a:spLocks noGrp="1"/>
          </p:cNvSpPr>
          <p:nvPr>
            <p:ph type="body" idx="2"/>
          </p:nvPr>
        </p:nvSpPr>
        <p:spPr>
          <a:xfrm>
            <a:off x="472440" y="6962140"/>
            <a:ext cx="5913755" cy="22713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70000" lnSpcReduction="20000"/>
          </a:bodyPr>
          <a:lstStyle/>
          <a:p>
            <a:pPr marL="0" indent="0" latinLnBrk="0">
              <a:buFontTx/>
              <a:buNone/>
            </a:pPr>
            <a:r>
              <a:rPr lang="ko-KR" altLang="en-US" sz="2000" dirty="0">
                <a:latin typeface="나눔스퀘어_ac Bold" charset="0"/>
                <a:ea typeface="나눔스퀘어_ac Bold" charset="0"/>
              </a:rPr>
              <a:t>* 파일 시스템 정보가 저장된 파일 /</a:t>
            </a:r>
            <a:r>
              <a:rPr lang="ko-KR" altLang="en-US" sz="2000" dirty="0" err="1">
                <a:latin typeface="나눔스퀘어_ac Bold" charset="0"/>
                <a:ea typeface="나눔스퀘어_ac Bold" charset="0"/>
              </a:rPr>
              <a:t>etc</a:t>
            </a:r>
            <a:r>
              <a:rPr lang="ko-KR" altLang="en-US" sz="2000" dirty="0">
                <a:latin typeface="나눔스퀘어_ac Bold" charset="0"/>
                <a:ea typeface="나눔스퀘어_ac Bold" charset="0"/>
              </a:rPr>
              <a:t>/</a:t>
            </a:r>
            <a:r>
              <a:rPr lang="ko-KR" altLang="en-US" sz="2000" dirty="0" err="1">
                <a:latin typeface="나눔스퀘어_ac Bold" charset="0"/>
                <a:ea typeface="나눔스퀘어_ac Bold" charset="0"/>
              </a:rPr>
              <a:t>fstab를</a:t>
            </a:r>
            <a:r>
              <a:rPr lang="ko-KR" altLang="en-US" sz="2000" dirty="0">
                <a:latin typeface="나눔스퀘어_ac Bold" charset="0"/>
                <a:ea typeface="나눔스퀘어_ac Bold" charset="0"/>
              </a:rPr>
              <a:t> 명령어 </a:t>
            </a:r>
            <a:r>
              <a:rPr lang="ko-KR" altLang="en-US" sz="2000" dirty="0" err="1">
                <a:latin typeface="나눔스퀘어_ac Bold" charset="0"/>
                <a:ea typeface="나눔스퀘어_ac Bold" charset="0"/>
              </a:rPr>
              <a:t>gedit으로</a:t>
            </a:r>
            <a:r>
              <a:rPr lang="ko-KR" altLang="en-US" sz="2000" dirty="0">
                <a:latin typeface="나눔스퀘어_ac Bold" charset="0"/>
                <a:ea typeface="나눔스퀘어_ac Bold" charset="0"/>
              </a:rPr>
              <a:t> 열어서 NFS 서버의 IP 주소, 공유 디렉토리 이름과 로컬의 디렉토리 이름, 파일 시스템 타입(</a:t>
            </a:r>
            <a:r>
              <a:rPr lang="ko-KR" altLang="en-US" sz="2000" dirty="0" err="1">
                <a:latin typeface="나눔스퀘어_ac Bold" charset="0"/>
                <a:ea typeface="나눔스퀘어_ac Bold" charset="0"/>
              </a:rPr>
              <a:t>nfs</a:t>
            </a:r>
            <a:r>
              <a:rPr lang="ko-KR" altLang="en-US" sz="2000" dirty="0">
                <a:latin typeface="나눔스퀘어_ac Bold" charset="0"/>
                <a:ea typeface="나눔스퀘어_ac Bold" charset="0"/>
              </a:rPr>
              <a:t>)과 기본 옵션을 지정한다.</a:t>
            </a:r>
          </a:p>
          <a:p>
            <a:pPr marL="0" indent="0" latinLnBrk="0">
              <a:buFontTx/>
              <a:buNone/>
            </a:pPr>
            <a:endParaRPr lang="ko-KR" altLang="en-US" sz="2000" dirty="0">
              <a:latin typeface="나눔스퀘어_ac Bold" charset="0"/>
              <a:ea typeface="나눔스퀘어_ac Bold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000" dirty="0">
                <a:latin typeface="나눔스퀘어_ac Bold" charset="0"/>
                <a:ea typeface="나눔스퀘어_ac Bold" charset="0"/>
              </a:rPr>
              <a:t>* 이 업데이트된 파일 시스템 정보가 적용되도록 하기 위해 시스템을 다시 부팅한다.</a:t>
            </a:r>
          </a:p>
          <a:p>
            <a:pPr marL="0" indent="0" latinLnBrk="0">
              <a:buFontTx/>
              <a:buNone/>
            </a:pPr>
            <a:endParaRPr lang="ko-KR" altLang="en-US" sz="2000" dirty="0">
              <a:latin typeface="나눔스퀘어_ac Bold" charset="0"/>
              <a:ea typeface="나눔스퀘어_ac Bold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000" dirty="0">
                <a:latin typeface="나눔스퀘어_ac Bold" charset="0"/>
                <a:ea typeface="나눔스퀘어_ac Bold" charset="0"/>
              </a:rPr>
              <a:t>* 시스템 부팅 이후에 명령어 </a:t>
            </a:r>
            <a:r>
              <a:rPr lang="ko-KR" altLang="en-US" sz="2000" dirty="0" err="1">
                <a:latin typeface="나눔스퀘어_ac Bold" charset="0"/>
                <a:ea typeface="나눔스퀘어_ac Bold" charset="0"/>
              </a:rPr>
              <a:t>mount로</a:t>
            </a:r>
            <a:r>
              <a:rPr lang="ko-KR" altLang="en-US" sz="2000" dirty="0">
                <a:latin typeface="나눔스퀘어_ac Bold" charset="0"/>
                <a:ea typeface="나눔스퀘어_ac Bold" charset="0"/>
              </a:rPr>
              <a:t> 확인해보면 서버의 디렉토리가 자동으로 로컬의 /</a:t>
            </a:r>
            <a:r>
              <a:rPr lang="ko-KR" altLang="en-US" sz="2000" dirty="0" err="1">
                <a:latin typeface="나눔스퀘어_ac Bold" charset="0"/>
                <a:ea typeface="나눔스퀘어_ac Bold" charset="0"/>
              </a:rPr>
              <a:t>mnt</a:t>
            </a:r>
            <a:r>
              <a:rPr lang="ko-KR" altLang="en-US" sz="2000" dirty="0">
                <a:latin typeface="나눔스퀘어_ac Bold" charset="0"/>
                <a:ea typeface="나눔스퀘어_ac Bold" charset="0"/>
              </a:rPr>
              <a:t>/</a:t>
            </a:r>
            <a:r>
              <a:rPr lang="ko-KR" altLang="en-US" sz="2000" dirty="0" err="1">
                <a:latin typeface="나눔스퀘어_ac Bold" charset="0"/>
                <a:ea typeface="나눔스퀘어_ac Bold" charset="0"/>
              </a:rPr>
              <a:t>client_share</a:t>
            </a:r>
            <a:r>
              <a:rPr lang="ko-KR" altLang="en-US" sz="2000" dirty="0">
                <a:latin typeface="나눔스퀘어_ac Bold" charset="0"/>
                <a:ea typeface="나눔스퀘어_ac Bold" charset="0"/>
              </a:rPr>
              <a:t> 디렉토리로 </a:t>
            </a:r>
            <a:r>
              <a:rPr lang="ko-KR" altLang="en-US" sz="2000" dirty="0" err="1">
                <a:latin typeface="나눔스퀘어_ac Bold" charset="0"/>
                <a:ea typeface="나눔스퀘어_ac Bold" charset="0"/>
              </a:rPr>
              <a:t>마운트돼</a:t>
            </a:r>
            <a:r>
              <a:rPr lang="ko-KR" altLang="en-US" sz="2000" dirty="0">
                <a:latin typeface="나눔스퀘어_ac Bold" charset="0"/>
                <a:ea typeface="나눔스퀘어_ac Bold" charset="0"/>
              </a:rPr>
              <a:t> 있음을 확인할 수 있다.</a:t>
            </a: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3417570" y="215900"/>
            <a:ext cx="2957195" cy="4070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10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FontTx/>
              <a:buNone/>
            </a:pPr>
            <a:r>
              <a:rPr lang="en-US" altLang="ko-KR" sz="2000" dirty="0">
                <a:solidFill>
                  <a:schemeClr val="bg1"/>
                </a:solidFill>
                <a:latin typeface="DX국민시대" charset="0"/>
                <a:ea typeface="DX국민시대" charset="0"/>
              </a:rPr>
              <a:t>CentOS-7</a:t>
            </a:r>
            <a:endParaRPr lang="ko-KR" altLang="en-US" sz="2000" dirty="0">
              <a:solidFill>
                <a:schemeClr val="bg1"/>
              </a:solidFill>
              <a:latin typeface="DX국민시대" charset="0"/>
              <a:ea typeface="DX국민시대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>
            <a:off x="472440" y="1968500"/>
            <a:ext cx="5913755" cy="468693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10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Consolas" charset="0"/>
                <a:ea typeface="나눔스퀘어_ac Bold" charset="0"/>
              </a:rPr>
              <a:t>Console</a:t>
            </a:r>
            <a:r>
              <a:rPr lang="ko-KR" altLang="ko-KR" sz="1800">
                <a:solidFill>
                  <a:schemeClr val="bg1"/>
                </a:solidFill>
                <a:latin typeface="Consolas" charset="0"/>
                <a:ea typeface="나눔스퀘어_ac Bold" charset="0"/>
              </a:rPr>
              <a:t>	[B. 자동으로 마운트(/etc/fstab)]</a:t>
            </a:r>
            <a:endParaRPr lang="ko-KR" altLang="en-US" sz="1800">
              <a:solidFill>
                <a:schemeClr val="bg1"/>
              </a:solidFill>
              <a:latin typeface="Consolas" charset="0"/>
              <a:ea typeface="나눔스퀘어_ac Bold" charset="0"/>
            </a:endParaRPr>
          </a:p>
        </p:txBody>
      </p:sp>
      <p:cxnSp>
        <p:nvCxnSpPr>
          <p:cNvPr id="15" name="Rect 0"/>
          <p:cNvCxnSpPr/>
          <p:nvPr/>
        </p:nvCxnSpPr>
        <p:spPr>
          <a:xfrm>
            <a:off x="426720" y="1704340"/>
            <a:ext cx="6005195" cy="635"/>
          </a:xfrm>
          <a:prstGeom prst="line">
            <a:avLst/>
          </a:prstGeom>
          <a:ln w="12700" cap="flat" cmpd="sng">
            <a:solidFill>
              <a:srgbClr val="204E5F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 txBox="1">
            <a:spLocks/>
          </p:cNvSpPr>
          <p:nvPr/>
        </p:nvSpPr>
        <p:spPr>
          <a:xfrm>
            <a:off x="869315" y="2703195"/>
            <a:ext cx="306705" cy="370205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>
            <a:off x="695960" y="3303270"/>
            <a:ext cx="5483860" cy="2031365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#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gedit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/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etc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fstab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192.168.0.xxx:/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var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server_share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 /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mnt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client_share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nfs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defaults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0 0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#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reboot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#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mount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>
            <a:off x="254000" y="673100"/>
            <a:ext cx="6350635" cy="8966835"/>
          </a:xfrm>
          <a:prstGeom prst="rect">
            <a:avLst/>
          </a:prstGeom>
          <a:solidFill>
            <a:schemeClr val="bg1">
              <a:alpha val="80070"/>
            </a:schemeClr>
          </a:solidFill>
          <a:ln w="19050" cap="flat" cmpd="sng">
            <a:solidFill>
              <a:srgbClr val="204E5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DX국민시대" charset="0"/>
              <a:ea typeface="DX국민시대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3314700" y="165100"/>
            <a:ext cx="3162935" cy="508635"/>
          </a:xfrm>
          <a:prstGeom prst="round2SameRect">
            <a:avLst/>
          </a:prstGeom>
          <a:solidFill>
            <a:srgbClr val="204E5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1" name="제목 3"/>
          <p:cNvSpPr txBox="1">
            <a:spLocks noGrp="1"/>
          </p:cNvSpPr>
          <p:nvPr>
            <p:ph type="title"/>
          </p:nvPr>
        </p:nvSpPr>
        <p:spPr>
          <a:xfrm>
            <a:off x="472440" y="927100"/>
            <a:ext cx="5913755" cy="6991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600" dirty="0">
                <a:latin typeface="DX국민시대" charset="0"/>
                <a:ea typeface="DX국민시대" charset="0"/>
              </a:rPr>
              <a:t>1. NFS 리눅스 클라이언트</a:t>
            </a:r>
          </a:p>
        </p:txBody>
      </p:sp>
      <p:sp>
        <p:nvSpPr>
          <p:cNvPr id="13" name="텍스트 개체 틀 5"/>
          <p:cNvSpPr txBox="1">
            <a:spLocks noGrp="1"/>
          </p:cNvSpPr>
          <p:nvPr>
            <p:ph type="body" idx="2"/>
          </p:nvPr>
        </p:nvSpPr>
        <p:spPr>
          <a:xfrm>
            <a:off x="472440" y="6962140"/>
            <a:ext cx="5913755" cy="22713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62500" lnSpcReduction="20000"/>
          </a:bodyPr>
          <a:lstStyle/>
          <a:p>
            <a:pPr marL="0" indent="0" latinLnBrk="0">
              <a:buFontTx/>
              <a:buNone/>
            </a:pPr>
            <a:r>
              <a:rPr lang="ko-KR" altLang="en-US" sz="2000">
                <a:latin typeface="나눔스퀘어_ac Bold" charset="0"/>
                <a:ea typeface="나눔스퀘어_ac Bold" charset="0"/>
              </a:rPr>
              <a:t>* automount 데몬을 사용하기 위해 autofs 패키지를 명령어 yum으로 설치한다.</a:t>
            </a:r>
          </a:p>
          <a:p>
            <a:pPr marL="0" indent="0" latinLnBrk="0">
              <a:buFontTx/>
              <a:buNone/>
            </a:pPr>
            <a:endParaRPr lang="ko-KR" altLang="en-US" sz="2000">
              <a:latin typeface="나눔스퀘어_ac Bold" charset="0"/>
              <a:ea typeface="나눔스퀘어_ac Bold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000">
                <a:latin typeface="나눔스퀘어_ac Bold" charset="0"/>
                <a:ea typeface="나눔스퀘어_ac Bold" charset="0"/>
              </a:rPr>
              <a:t>* autofs가 사용하는 설정 파일을 명령어 gedit으로 열어서 mount-point와 map-name을 지정하는데, 여기서 mount-point(/mnt)는 디렉토리를 의미하며 map-name(/etc/auto.mount)은 mount-point 정보를 포함하고 있는 소스 파일을 의미한다.</a:t>
            </a:r>
          </a:p>
          <a:p>
            <a:pPr marL="0" indent="0" latinLnBrk="0">
              <a:buFontTx/>
              <a:buNone/>
            </a:pPr>
            <a:endParaRPr lang="ko-KR" altLang="en-US" sz="2000">
              <a:latin typeface="나눔스퀘어_ac Bold" charset="0"/>
              <a:ea typeface="나눔스퀘어_ac Bold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000">
                <a:latin typeface="나눔스퀘어_ac Bold" charset="0"/>
                <a:ea typeface="나눔스퀘어_ac Bold" charset="0"/>
              </a:rPr>
              <a:t>* map-name 파일이 현재 없으므로 명령어 gedit으로 생성한다.</a:t>
            </a:r>
          </a:p>
          <a:p>
            <a:pPr marL="0" indent="0" latinLnBrk="0">
              <a:buFontTx/>
              <a:buNone/>
            </a:pPr>
            <a:r>
              <a:rPr lang="ko-KR" altLang="en-US" sz="2000">
                <a:latin typeface="나눔스퀘어_ac Bold" charset="0"/>
                <a:ea typeface="나눔스퀘어_ac Bold" charset="0"/>
              </a:rPr>
              <a:t>mount-point로 nfsdir을 지정하는데 이 nfsdir는 /mnt/nfsdir을 의미하며, 옵션으로 파일 시스템 타입(nfs)과 읽기/쓰기(rw) 허용, 그리고 마운트할 서버의 위치를 지정한다.</a:t>
            </a: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3417570" y="215900"/>
            <a:ext cx="2957195" cy="4070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10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FontTx/>
              <a:buNone/>
            </a:pPr>
            <a:r>
              <a:rPr lang="en-US" altLang="ko-KR" sz="2000" dirty="0">
                <a:solidFill>
                  <a:schemeClr val="bg1"/>
                </a:solidFill>
                <a:latin typeface="DX국민시대" charset="0"/>
                <a:ea typeface="DX국민시대" charset="0"/>
              </a:rPr>
              <a:t>CentOS-7</a:t>
            </a:r>
            <a:endParaRPr lang="ko-KR" altLang="en-US" sz="2000" dirty="0">
              <a:solidFill>
                <a:schemeClr val="bg1"/>
              </a:solidFill>
              <a:latin typeface="DX국민시대" charset="0"/>
              <a:ea typeface="DX국민시대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>
            <a:off x="472440" y="1968500"/>
            <a:ext cx="5913755" cy="468693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10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1800" dirty="0">
                <a:solidFill>
                  <a:schemeClr val="bg1"/>
                </a:solidFill>
                <a:latin typeface="Consolas" charset="0"/>
                <a:ea typeface="나눔스퀘어_ac Bold" charset="0"/>
              </a:rPr>
              <a:t>Console</a:t>
            </a:r>
            <a:r>
              <a:rPr lang="ko-KR" altLang="ko-KR" sz="1800" dirty="0">
                <a:solidFill>
                  <a:schemeClr val="bg1"/>
                </a:solidFill>
                <a:latin typeface="Consolas" charset="0"/>
                <a:ea typeface="나눔스퀘어_ac Bold" charset="0"/>
              </a:rPr>
              <a:t>	[C. </a:t>
            </a:r>
            <a:r>
              <a:rPr lang="ko-KR" altLang="ko-KR" sz="1800" dirty="0" err="1">
                <a:solidFill>
                  <a:schemeClr val="bg1"/>
                </a:solidFill>
                <a:latin typeface="Consolas" charset="0"/>
                <a:ea typeface="나눔스퀘어_ac Bold" charset="0"/>
              </a:rPr>
              <a:t>Automount</a:t>
            </a:r>
            <a:r>
              <a:rPr lang="ko-KR" altLang="ko-KR" sz="1800" dirty="0">
                <a:solidFill>
                  <a:schemeClr val="bg1"/>
                </a:solidFill>
                <a:latin typeface="Consolas" charset="0"/>
                <a:ea typeface="나눔스퀘어_ac Bold" charset="0"/>
              </a:rPr>
              <a:t> 사용(</a:t>
            </a:r>
            <a:r>
              <a:rPr lang="ko-KR" altLang="ko-KR" sz="1800" dirty="0" err="1">
                <a:solidFill>
                  <a:schemeClr val="bg1"/>
                </a:solidFill>
                <a:latin typeface="Consolas" charset="0"/>
                <a:ea typeface="나눔스퀘어_ac Bold" charset="0"/>
              </a:rPr>
              <a:t>autofs</a:t>
            </a:r>
            <a:r>
              <a:rPr lang="ko-KR" altLang="ko-KR" sz="1800" dirty="0">
                <a:solidFill>
                  <a:schemeClr val="bg1"/>
                </a:solidFill>
                <a:latin typeface="Consolas" charset="0"/>
                <a:ea typeface="나눔스퀘어_ac Bold" charset="0"/>
              </a:rPr>
              <a:t>)]</a:t>
            </a:r>
            <a:endParaRPr lang="ko-KR" altLang="en-US" sz="1800" dirty="0">
              <a:solidFill>
                <a:schemeClr val="bg1"/>
              </a:solidFill>
              <a:latin typeface="Consolas" charset="0"/>
              <a:ea typeface="나눔스퀘어_ac Bold" charset="0"/>
            </a:endParaRPr>
          </a:p>
        </p:txBody>
      </p:sp>
      <p:cxnSp>
        <p:nvCxnSpPr>
          <p:cNvPr id="15" name="Rect 0"/>
          <p:cNvCxnSpPr/>
          <p:nvPr/>
        </p:nvCxnSpPr>
        <p:spPr>
          <a:xfrm>
            <a:off x="426720" y="1704340"/>
            <a:ext cx="6005195" cy="635"/>
          </a:xfrm>
          <a:prstGeom prst="line">
            <a:avLst/>
          </a:prstGeom>
          <a:ln w="12700" cap="flat" cmpd="sng">
            <a:solidFill>
              <a:srgbClr val="204E5F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 txBox="1">
            <a:spLocks/>
          </p:cNvSpPr>
          <p:nvPr/>
        </p:nvSpPr>
        <p:spPr>
          <a:xfrm>
            <a:off x="869315" y="2703195"/>
            <a:ext cx="306705" cy="370205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>
            <a:off x="636270" y="3160395"/>
            <a:ext cx="5603240" cy="2308225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#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yum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install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autofs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-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y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#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gedit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/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etc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auto.master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mnt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	/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etc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auto.mount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#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gedit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/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etc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auto.mount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#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create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new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: [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mount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point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] [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option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] [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location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nfsdir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-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fstype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=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nfs,rw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192.168.0.xxx:/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var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server_share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>
            <a:off x="254000" y="673100"/>
            <a:ext cx="6350635" cy="8966835"/>
          </a:xfrm>
          <a:prstGeom prst="rect">
            <a:avLst/>
          </a:prstGeom>
          <a:solidFill>
            <a:schemeClr val="bg1">
              <a:alpha val="80070"/>
            </a:schemeClr>
          </a:solidFill>
          <a:ln w="19050" cap="flat" cmpd="sng">
            <a:solidFill>
              <a:srgbClr val="204E5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DX국민시대" charset="0"/>
              <a:ea typeface="DX국민시대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3314700" y="165100"/>
            <a:ext cx="3162935" cy="508635"/>
          </a:xfrm>
          <a:prstGeom prst="round2SameRect">
            <a:avLst/>
          </a:prstGeom>
          <a:solidFill>
            <a:srgbClr val="204E5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1" name="제목 3"/>
          <p:cNvSpPr txBox="1">
            <a:spLocks noGrp="1"/>
          </p:cNvSpPr>
          <p:nvPr>
            <p:ph type="title"/>
          </p:nvPr>
        </p:nvSpPr>
        <p:spPr>
          <a:xfrm>
            <a:off x="472440" y="927100"/>
            <a:ext cx="5913755" cy="6991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600" dirty="0">
                <a:latin typeface="DX국민시대" charset="0"/>
                <a:ea typeface="DX국민시대" charset="0"/>
              </a:rPr>
              <a:t>1. NFS 리눅스 클라이언트</a:t>
            </a:r>
          </a:p>
        </p:txBody>
      </p:sp>
      <p:sp>
        <p:nvSpPr>
          <p:cNvPr id="13" name="텍스트 개체 틀 5"/>
          <p:cNvSpPr txBox="1">
            <a:spLocks noGrp="1"/>
          </p:cNvSpPr>
          <p:nvPr>
            <p:ph type="body" idx="2"/>
          </p:nvPr>
        </p:nvSpPr>
        <p:spPr>
          <a:xfrm>
            <a:off x="472440" y="6962140"/>
            <a:ext cx="5913755" cy="22713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85000" lnSpcReduction="10000"/>
          </a:bodyPr>
          <a:lstStyle/>
          <a:p>
            <a:pPr marL="0" indent="0" latinLnBrk="0">
              <a:buFontTx/>
              <a:buNone/>
            </a:pPr>
            <a:r>
              <a:rPr lang="ko-KR" altLang="en-US" sz="2000">
                <a:latin typeface="나눔스퀘어_ac Bold" charset="0"/>
                <a:ea typeface="나눔스퀘어_ac Bold" charset="0"/>
              </a:rPr>
              <a:t>* 위에서 지정한 디렉토리가 현재 없기 때문에 mkdir을 이용해 생성한다.</a:t>
            </a:r>
          </a:p>
          <a:p>
            <a:pPr marL="0" indent="0" latinLnBrk="0">
              <a:buFontTx/>
              <a:buNone/>
            </a:pPr>
            <a:endParaRPr lang="ko-KR" altLang="en-US" sz="2000">
              <a:latin typeface="나눔스퀘어_ac Bold" charset="0"/>
              <a:ea typeface="나눔스퀘어_ac Bold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000">
                <a:latin typeface="나눔스퀘어_ac Bold" charset="0"/>
                <a:ea typeface="나눔스퀘어_ac Bold" charset="0"/>
              </a:rPr>
              <a:t>* 명령어 systemctl을 이용해 autofs 서비스를 시작하고, 부팅 시에도 자동으로 서비스가 시작되도록 설정한다.</a:t>
            </a:r>
          </a:p>
          <a:p>
            <a:pPr marL="0" indent="0" latinLnBrk="0">
              <a:buFontTx/>
              <a:buNone/>
            </a:pPr>
            <a:endParaRPr lang="ko-KR" altLang="en-US" sz="2000">
              <a:latin typeface="나눔스퀘어_ac Bold" charset="0"/>
              <a:ea typeface="나눔스퀘어_ac Bold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000">
                <a:latin typeface="나눔스퀘어_ac Bold" charset="0"/>
                <a:ea typeface="나눔스퀘어_ac Bold" charset="0"/>
              </a:rPr>
              <a:t>* autofs 서비스의 상태를 확인해 active와 서비스가 시작됐다는 메시지를 찾을 수 있어야 한다.</a:t>
            </a: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3417570" y="215900"/>
            <a:ext cx="2957195" cy="4070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10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FontTx/>
              <a:buNone/>
            </a:pPr>
            <a:r>
              <a:rPr lang="en-US" altLang="ko-KR" sz="2000" dirty="0">
                <a:solidFill>
                  <a:schemeClr val="bg1"/>
                </a:solidFill>
                <a:latin typeface="DX국민시대" charset="0"/>
                <a:ea typeface="DX국민시대" charset="0"/>
              </a:rPr>
              <a:t>CentOS-7</a:t>
            </a:r>
            <a:endParaRPr lang="ko-KR" altLang="en-US" sz="2000" dirty="0">
              <a:solidFill>
                <a:schemeClr val="bg1"/>
              </a:solidFill>
              <a:latin typeface="DX국민시대" charset="0"/>
              <a:ea typeface="DX국민시대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>
            <a:off x="472440" y="1968500"/>
            <a:ext cx="5913755" cy="468693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10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Consolas" charset="0"/>
                <a:ea typeface="나눔스퀘어_ac Bold" charset="0"/>
              </a:rPr>
              <a:t>Console</a:t>
            </a:r>
            <a:r>
              <a:rPr lang="ko-KR" altLang="ko-KR" sz="1800">
                <a:solidFill>
                  <a:schemeClr val="bg1"/>
                </a:solidFill>
                <a:latin typeface="Consolas" charset="0"/>
                <a:ea typeface="나눔스퀘어_ac Bold" charset="0"/>
              </a:rPr>
              <a:t>	[C. Automount 사용(autofs)]</a:t>
            </a:r>
            <a:endParaRPr lang="ko-KR" altLang="en-US" sz="1800">
              <a:solidFill>
                <a:schemeClr val="bg1"/>
              </a:solidFill>
              <a:latin typeface="Consolas" charset="0"/>
              <a:ea typeface="나눔스퀘어_ac Bold" charset="0"/>
            </a:endParaRPr>
          </a:p>
        </p:txBody>
      </p:sp>
      <p:cxnSp>
        <p:nvCxnSpPr>
          <p:cNvPr id="15" name="Rect 0"/>
          <p:cNvCxnSpPr/>
          <p:nvPr/>
        </p:nvCxnSpPr>
        <p:spPr>
          <a:xfrm>
            <a:off x="426720" y="1704340"/>
            <a:ext cx="6005195" cy="635"/>
          </a:xfrm>
          <a:prstGeom prst="line">
            <a:avLst/>
          </a:prstGeom>
          <a:ln w="12700" cap="flat" cmpd="sng">
            <a:solidFill>
              <a:srgbClr val="204E5F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 txBox="1">
            <a:spLocks/>
          </p:cNvSpPr>
          <p:nvPr/>
        </p:nvSpPr>
        <p:spPr>
          <a:xfrm>
            <a:off x="869315" y="2703195"/>
            <a:ext cx="306705" cy="370205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>
            <a:off x="1922145" y="3314700"/>
            <a:ext cx="3019425" cy="2031365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#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mkdir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/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mnt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nfsdir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#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systemctl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start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autofs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#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systemctl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enable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autofs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#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systemctl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status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autofs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>
            <a:off x="254000" y="673100"/>
            <a:ext cx="6350635" cy="8966835"/>
          </a:xfrm>
          <a:prstGeom prst="rect">
            <a:avLst/>
          </a:prstGeom>
          <a:solidFill>
            <a:schemeClr val="bg1">
              <a:alpha val="80070"/>
            </a:schemeClr>
          </a:solidFill>
          <a:ln w="19050" cap="flat" cmpd="sng">
            <a:solidFill>
              <a:srgbClr val="204E5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DX국민시대" charset="0"/>
              <a:ea typeface="DX국민시대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3314700" y="165100"/>
            <a:ext cx="3162935" cy="508635"/>
          </a:xfrm>
          <a:prstGeom prst="round2SameRect">
            <a:avLst/>
          </a:prstGeom>
          <a:solidFill>
            <a:srgbClr val="204E5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1" name="제목 3"/>
          <p:cNvSpPr txBox="1">
            <a:spLocks noGrp="1"/>
          </p:cNvSpPr>
          <p:nvPr>
            <p:ph type="title"/>
          </p:nvPr>
        </p:nvSpPr>
        <p:spPr>
          <a:xfrm>
            <a:off x="472440" y="927100"/>
            <a:ext cx="5913755" cy="6991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600" dirty="0">
                <a:latin typeface="DX국민시대" charset="0"/>
                <a:ea typeface="DX국민시대" charset="0"/>
              </a:rPr>
              <a:t>1. NFS 리눅스 클라이언트</a:t>
            </a:r>
          </a:p>
        </p:txBody>
      </p:sp>
      <p:sp>
        <p:nvSpPr>
          <p:cNvPr id="13" name="텍스트 개체 틀 5"/>
          <p:cNvSpPr txBox="1">
            <a:spLocks noGrp="1"/>
          </p:cNvSpPr>
          <p:nvPr>
            <p:ph type="body" idx="2"/>
          </p:nvPr>
        </p:nvSpPr>
        <p:spPr>
          <a:xfrm>
            <a:off x="472440" y="6962140"/>
            <a:ext cx="5913755" cy="22713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2000" dirty="0">
                <a:latin typeface="나눔스퀘어_ac Bold" charset="0"/>
                <a:ea typeface="나눔스퀘어_ac Bold" charset="0"/>
              </a:rPr>
              <a:t>* 이제 </a:t>
            </a:r>
            <a:r>
              <a:rPr lang="ko-KR" altLang="en-US" sz="2000" dirty="0" err="1">
                <a:latin typeface="나눔스퀘어_ac Bold" charset="0"/>
                <a:ea typeface="나눔스퀘어_ac Bold" charset="0"/>
              </a:rPr>
              <a:t>automount</a:t>
            </a:r>
            <a:r>
              <a:rPr lang="ko-KR" altLang="en-US" sz="2000" dirty="0">
                <a:latin typeface="나눔스퀘어_ac Bold" charset="0"/>
                <a:ea typeface="나눔스퀘어_ac Bold" charset="0"/>
              </a:rPr>
              <a:t> 서비스를 사용할 준비가 됐으므로 새로 생성한 디렉토리로 이동해 파일 및 디렉토리를 확인하면 그 전에 생성돼 있던 데이터를 확인할 수 있다. 즉 </a:t>
            </a:r>
            <a:r>
              <a:rPr lang="ko-KR" altLang="en-US" sz="2000" dirty="0" err="1">
                <a:latin typeface="나눔스퀘어_ac Bold" charset="0"/>
                <a:ea typeface="나눔스퀘어_ac Bold" charset="0"/>
              </a:rPr>
              <a:t>autofs를</a:t>
            </a:r>
            <a:r>
              <a:rPr lang="ko-KR" altLang="en-US" sz="2000" dirty="0">
                <a:latin typeface="나눔스퀘어_ac Bold" charset="0"/>
                <a:ea typeface="나눔스퀘어_ac Bold" charset="0"/>
              </a:rPr>
              <a:t> 이용하면 명령어 사용 없이, 또는 재부팅 없이 자동으로 NFS 서버의 디렉토리를 </a:t>
            </a:r>
            <a:r>
              <a:rPr lang="ko-KR" altLang="en-US" sz="2000" dirty="0" err="1">
                <a:latin typeface="나눔스퀘어_ac Bold" charset="0"/>
                <a:ea typeface="나눔스퀘어_ac Bold" charset="0"/>
              </a:rPr>
              <a:t>마운트해</a:t>
            </a:r>
            <a:r>
              <a:rPr lang="ko-KR" altLang="en-US" sz="2000" dirty="0">
                <a:latin typeface="나눔스퀘어_ac Bold" charset="0"/>
                <a:ea typeface="나눔스퀘어_ac Bold" charset="0"/>
              </a:rPr>
              <a:t> 사용할 수 있다는 것을 확인했다.</a:t>
            </a: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3417570" y="215900"/>
            <a:ext cx="2957195" cy="4070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10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FontTx/>
              <a:buNone/>
            </a:pPr>
            <a:r>
              <a:rPr lang="en-US" altLang="ko-KR" sz="2000" dirty="0">
                <a:solidFill>
                  <a:schemeClr val="bg1"/>
                </a:solidFill>
                <a:latin typeface="DX국민시대" charset="0"/>
                <a:ea typeface="DX국민시대" charset="0"/>
              </a:rPr>
              <a:t>CentOS-7</a:t>
            </a:r>
            <a:endParaRPr lang="ko-KR" altLang="en-US" sz="2000" dirty="0">
              <a:solidFill>
                <a:schemeClr val="bg1"/>
              </a:solidFill>
              <a:latin typeface="DX국민시대" charset="0"/>
              <a:ea typeface="DX국민시대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>
            <a:off x="472440" y="1968500"/>
            <a:ext cx="5913755" cy="468693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10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Consolas" charset="0"/>
                <a:ea typeface="나눔스퀘어_ac Bold" charset="0"/>
              </a:rPr>
              <a:t>Console</a:t>
            </a:r>
            <a:r>
              <a:rPr lang="ko-KR" altLang="ko-KR" sz="1800">
                <a:solidFill>
                  <a:schemeClr val="bg1"/>
                </a:solidFill>
                <a:latin typeface="Consolas" charset="0"/>
                <a:ea typeface="나눔스퀘어_ac Bold" charset="0"/>
              </a:rPr>
              <a:t>	[C. Automount 사용(autofs)]</a:t>
            </a:r>
            <a:endParaRPr lang="ko-KR" altLang="en-US" sz="1800">
              <a:solidFill>
                <a:schemeClr val="bg1"/>
              </a:solidFill>
              <a:latin typeface="Consolas" charset="0"/>
              <a:ea typeface="나눔스퀘어_ac Bold" charset="0"/>
            </a:endParaRPr>
          </a:p>
        </p:txBody>
      </p:sp>
      <p:cxnSp>
        <p:nvCxnSpPr>
          <p:cNvPr id="15" name="Rect 0"/>
          <p:cNvCxnSpPr/>
          <p:nvPr/>
        </p:nvCxnSpPr>
        <p:spPr>
          <a:xfrm>
            <a:off x="426720" y="1704340"/>
            <a:ext cx="6005195" cy="635"/>
          </a:xfrm>
          <a:prstGeom prst="line">
            <a:avLst/>
          </a:prstGeom>
          <a:ln w="12700" cap="flat" cmpd="sng">
            <a:solidFill>
              <a:srgbClr val="204E5F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 txBox="1">
            <a:spLocks/>
          </p:cNvSpPr>
          <p:nvPr/>
        </p:nvSpPr>
        <p:spPr>
          <a:xfrm>
            <a:off x="869315" y="2703195"/>
            <a:ext cx="306705" cy="370205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>
            <a:off x="1624330" y="3576955"/>
            <a:ext cx="3614420" cy="924612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#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cd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/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mnt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nfsdir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#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ls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2. </a:t>
            </a:r>
            <a:r>
              <a:rPr lang="ko-KR" altLang="en-US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윈도우 </a:t>
            </a:r>
            <a:r>
              <a:rPr lang="en-US" altLang="ko-KR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NFS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클라이언트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설치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8653D270-425A-45E2-AAFC-0D5C482B7D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" r="778"/>
          <a:stretch/>
        </p:blipFill>
        <p:spPr>
          <a:xfrm>
            <a:off x="473075" y="1968500"/>
            <a:ext cx="5911850" cy="4686300"/>
          </a:xfrm>
          <a:ln>
            <a:solidFill>
              <a:srgbClr val="B7D7D8"/>
            </a:solidFill>
          </a:ln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윈도우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NFS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사용하려면 제어판에서 기능을 켜야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제어판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프로그램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프로그램 및 기능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Window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기능 켜기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끄기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96AFFEB-FAD1-4284-B3A1-E09209BE0C12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Windows Server 12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348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2. </a:t>
            </a:r>
            <a:r>
              <a:rPr lang="ko-KR" altLang="en-US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윈도우 </a:t>
            </a:r>
            <a:r>
              <a:rPr lang="en-US" altLang="ko-KR" dirty="0">
                <a:ea typeface="DX국민시대" panose="02020600000000000000" pitchFamily="18" charset="-127"/>
              </a:rPr>
              <a:t>NFS </a:t>
            </a:r>
            <a:r>
              <a:rPr lang="ko-KR" altLang="en-US" dirty="0">
                <a:ea typeface="DX국민시대" panose="02020600000000000000" pitchFamily="18" charset="-127"/>
              </a:rPr>
              <a:t>클라이언트 설치</a:t>
            </a: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8653D270-425A-45E2-AAFC-0D5C482B7D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" r="-761"/>
          <a:stretch/>
        </p:blipFill>
        <p:spPr>
          <a:xfrm>
            <a:off x="473075" y="1968500"/>
            <a:ext cx="5911850" cy="4686300"/>
          </a:xfrm>
          <a:ln>
            <a:solidFill>
              <a:srgbClr val="B7D7D8"/>
            </a:solidFill>
          </a:ln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NFS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용 서비스와 그 하위 기능을 모두 선택해준다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96AFFEB-FAD1-4284-B3A1-E09209BE0C12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Windows Server 12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53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661A93-3991-4913-94F3-62BD06023FE5}"/>
              </a:ext>
            </a:extLst>
          </p:cNvPr>
          <p:cNvSpPr/>
          <p:nvPr/>
        </p:nvSpPr>
        <p:spPr>
          <a:xfrm>
            <a:off x="254000" y="673100"/>
            <a:ext cx="6350000" cy="89662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13" name="사각형: 둥근 위쪽 모서리 12">
            <a:extLst>
              <a:ext uri="{FF2B5EF4-FFF2-40B4-BE49-F238E27FC236}">
                <a16:creationId xmlns:a16="http://schemas.microsoft.com/office/drawing/2014/main" id="{4970B356-884D-4505-A465-39E0CB9344B0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092274C3-3F70-4386-A0E3-60BF0C5FEED0}"/>
              </a:ext>
            </a:extLst>
          </p:cNvPr>
          <p:cNvSpPr txBox="1">
            <a:spLocks/>
          </p:cNvSpPr>
          <p:nvPr/>
        </p:nvSpPr>
        <p:spPr>
          <a:xfrm>
            <a:off x="3417570" y="215900"/>
            <a:ext cx="2956560" cy="40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1. NFS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프로토콜 이해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B863F2B-21ED-448C-B9E9-BA83394EBDB1}"/>
              </a:ext>
            </a:extLst>
          </p:cNvPr>
          <p:cNvCxnSpPr>
            <a:cxnSpLocks/>
          </p:cNvCxnSpPr>
          <p:nvPr/>
        </p:nvCxnSpPr>
        <p:spPr>
          <a:xfrm>
            <a:off x="426720" y="1704340"/>
            <a:ext cx="6004560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435FE9A8-9CE6-4A55-BED9-90ACB77D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805" y="914400"/>
            <a:ext cx="5915025" cy="71882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NFS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시스템 구조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74EF73-277A-46BA-A402-104D233A6CC7}"/>
              </a:ext>
            </a:extLst>
          </p:cNvPr>
          <p:cNvSpPr/>
          <p:nvPr/>
        </p:nvSpPr>
        <p:spPr>
          <a:xfrm>
            <a:off x="902776" y="3562256"/>
            <a:ext cx="2526224" cy="13637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리눅스 서버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Cent 7</a:t>
            </a:r>
            <a:endParaRPr lang="ko-KR" altLang="en-US" sz="20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B05E2A-CB06-4BA1-BE51-BAF30BBFB0ED}"/>
              </a:ext>
            </a:extLst>
          </p:cNvPr>
          <p:cNvSpPr/>
          <p:nvPr/>
        </p:nvSpPr>
        <p:spPr>
          <a:xfrm>
            <a:off x="3429000" y="3562256"/>
            <a:ext cx="2526224" cy="13637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리눅스 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Cent 7</a:t>
            </a:r>
            <a:endParaRPr lang="ko-KR" altLang="en-US" sz="20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B5B560-1467-4DF4-8550-CDE77D468977}"/>
              </a:ext>
            </a:extLst>
          </p:cNvPr>
          <p:cNvSpPr/>
          <p:nvPr/>
        </p:nvSpPr>
        <p:spPr>
          <a:xfrm>
            <a:off x="902776" y="5386349"/>
            <a:ext cx="2526224" cy="13637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윈도우 서버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Win_Server_2016</a:t>
            </a:r>
            <a:endParaRPr lang="ko-KR" altLang="en-US" sz="20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3BE420-766C-40BF-A821-B21922E1E29D}"/>
              </a:ext>
            </a:extLst>
          </p:cNvPr>
          <p:cNvSpPr/>
          <p:nvPr/>
        </p:nvSpPr>
        <p:spPr>
          <a:xfrm>
            <a:off x="3429000" y="5386349"/>
            <a:ext cx="2526224" cy="13637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윈도우 클라이언트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Win_10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83617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2.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윈도우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NFS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클라이언트 설치</a:t>
            </a: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8653D270-425A-45E2-AAFC-0D5C482B7D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t="-380" r="36719" b="17741"/>
          <a:stretch/>
        </p:blipFill>
        <p:spPr>
          <a:xfrm>
            <a:off x="473075" y="1968500"/>
            <a:ext cx="5911850" cy="4686300"/>
          </a:xfrm>
          <a:ln>
            <a:solidFill>
              <a:srgbClr val="B7D7D8"/>
            </a:solidFill>
          </a:ln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Cmd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창을 열어서 서버의 공유 폴더를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Z:/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마운트 해준다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Mount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192.168.0.xxx:/shares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Z:\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96AFFEB-FAD1-4284-B3A1-E09209BE0C12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Windows Server 12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469BE20-2FA1-4F45-B257-DE8A4810A292}"/>
              </a:ext>
            </a:extLst>
          </p:cNvPr>
          <p:cNvSpPr/>
          <p:nvPr/>
        </p:nvSpPr>
        <p:spPr>
          <a:xfrm>
            <a:off x="1137424" y="2499216"/>
            <a:ext cx="479503" cy="2599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03FE869-085F-4C8D-8B95-613647DE5044}"/>
              </a:ext>
            </a:extLst>
          </p:cNvPr>
          <p:cNvSpPr/>
          <p:nvPr/>
        </p:nvSpPr>
        <p:spPr>
          <a:xfrm>
            <a:off x="1137424" y="3446913"/>
            <a:ext cx="479503" cy="25997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5334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2.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윈도우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NFS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클라이언트 설치</a:t>
            </a: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8653D270-425A-45E2-AAFC-0D5C482B7D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" r="2450"/>
          <a:stretch/>
        </p:blipFill>
        <p:spPr>
          <a:xfrm>
            <a:off x="473075" y="1968500"/>
            <a:ext cx="5911850" cy="4686300"/>
          </a:xfrm>
          <a:ln>
            <a:solidFill>
              <a:srgbClr val="B7D7D8"/>
            </a:solidFill>
          </a:ln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 탐색기에서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Z:/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공유폴더가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생긴 것을 확인할 수 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96AFFEB-FAD1-4284-B3A1-E09209BE0C12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Windows Server 12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54298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2.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윈도우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NFS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클라이언트 설치</a:t>
            </a: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8653D270-425A-45E2-AAFC-0D5C482B7D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" r="2450"/>
          <a:stretch/>
        </p:blipFill>
        <p:spPr>
          <a:xfrm>
            <a:off x="473075" y="1968500"/>
            <a:ext cx="5911850" cy="4686300"/>
          </a:xfrm>
          <a:ln>
            <a:solidFill>
              <a:srgbClr val="B7D7D8"/>
            </a:solidFill>
          </a:ln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공유 폴더로 진입하면 아직 아무것도 없는 것을 확인한 후 서버로 돌아간다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96AFFEB-FAD1-4284-B3A1-E09209BE0C12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Windows Server 12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4403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2.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윈도우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NFS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테스트</a:t>
            </a: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8653D270-425A-45E2-AAFC-0D5C482B7D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" r="778"/>
          <a:stretch/>
        </p:blipFill>
        <p:spPr>
          <a:xfrm>
            <a:off x="473075" y="1968500"/>
            <a:ext cx="5911850" cy="4686300"/>
          </a:xfrm>
          <a:ln>
            <a:solidFill>
              <a:srgbClr val="B7D7D8"/>
            </a:solidFill>
          </a:ln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서버에서 테스트용 폴더와 파일을 생성해 준다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96AFFEB-FAD1-4284-B3A1-E09209BE0C12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Windows Server 12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3896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2.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윈도우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NFS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테스트</a:t>
            </a: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8653D270-425A-45E2-AAFC-0D5C482B7D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" r="2450"/>
          <a:stretch/>
        </p:blipFill>
        <p:spPr>
          <a:xfrm>
            <a:off x="473075" y="1968500"/>
            <a:ext cx="5911850" cy="4686300"/>
          </a:xfrm>
          <a:ln>
            <a:solidFill>
              <a:srgbClr val="B7D7D8"/>
            </a:solidFill>
          </a:ln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다시 클라이언트인 윈도우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돌아오면 서버에서 만든 테스트용 폴더와 파일이 보이는 것을 확인할 수 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96AFFEB-FAD1-4284-B3A1-E09209BE0C12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Windows Server 12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7532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2.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윈도우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NFS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테스트</a:t>
            </a: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8653D270-425A-45E2-AAFC-0D5C482B7D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t="-460" r="37979" b="460"/>
          <a:stretch/>
        </p:blipFill>
        <p:spPr>
          <a:xfrm>
            <a:off x="473075" y="1968500"/>
            <a:ext cx="5911850" cy="4686300"/>
          </a:xfrm>
          <a:ln>
            <a:solidFill>
              <a:srgbClr val="B7D7D8"/>
            </a:solidFill>
          </a:ln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 외에도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cmd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창에서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mount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명령어로 정보를 찾을 수 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96AFFEB-FAD1-4284-B3A1-E09209BE0C12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Windows Server 12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D6457A1-B0E1-47E3-ACAE-1463369B84FF}"/>
              </a:ext>
            </a:extLst>
          </p:cNvPr>
          <p:cNvSpPr/>
          <p:nvPr/>
        </p:nvSpPr>
        <p:spPr>
          <a:xfrm>
            <a:off x="1159726" y="2396847"/>
            <a:ext cx="479503" cy="2599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8D815CE-6F4D-48ED-98CF-09848579FC64}"/>
              </a:ext>
            </a:extLst>
          </p:cNvPr>
          <p:cNvSpPr/>
          <p:nvPr/>
        </p:nvSpPr>
        <p:spPr>
          <a:xfrm>
            <a:off x="1159726" y="3164823"/>
            <a:ext cx="479503" cy="2599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C60BB97-B7A6-4F9A-AADD-0FEE92C584A1}"/>
              </a:ext>
            </a:extLst>
          </p:cNvPr>
          <p:cNvSpPr/>
          <p:nvPr/>
        </p:nvSpPr>
        <p:spPr>
          <a:xfrm>
            <a:off x="1159725" y="5156198"/>
            <a:ext cx="479503" cy="2599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55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 0"/>
          <p:cNvSpPr>
            <a:spLocks/>
          </p:cNvSpPr>
          <p:nvPr/>
        </p:nvSpPr>
        <p:spPr>
          <a:xfrm>
            <a:off x="254000" y="241300"/>
            <a:ext cx="6350635" cy="9398635"/>
          </a:xfrm>
          <a:prstGeom prst="rect">
            <a:avLst/>
          </a:prstGeom>
          <a:solidFill>
            <a:schemeClr val="bg1">
              <a:alpha val="20017"/>
            </a:schemeClr>
          </a:solidFill>
          <a:ln w="19050" cap="flat" cmpd="sng">
            <a:solidFill>
              <a:srgbClr val="204E5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i="0" strike="noStrike" cap="none">
              <a:ln w="9525" cap="flat" cmpd="sng">
                <a:noFill/>
                <a:prstDash/>
              </a:ln>
              <a:solidFill>
                <a:srgbClr val="FFFFFF"/>
              </a:solidFill>
              <a:latin typeface="DX국민시대" charset="0"/>
              <a:ea typeface="DX국민시대" charset="0"/>
              <a:cs typeface="+mn-cs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16200000">
            <a:off x="2724150" y="-57150"/>
            <a:ext cx="2299335" cy="5461635"/>
          </a:xfrm>
          <a:prstGeom prst="round2SameRect">
            <a:avLst/>
          </a:prstGeom>
          <a:solidFill>
            <a:srgbClr val="204E5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i="0" strike="noStrike" cap="none">
              <a:ln w="9525" cap="flat" cmpd="sng">
                <a:noFill/>
                <a:prstDash/>
              </a:ln>
              <a:solidFill>
                <a:srgbClr val="FFFFFF"/>
              </a:solidFill>
              <a:latin typeface="Calibri" charset="0"/>
              <a:ea typeface="맑은 고딕" charset="0"/>
              <a:cs typeface="+mn-cs"/>
            </a:endParaRPr>
          </a:p>
        </p:txBody>
      </p:sp>
      <p:sp>
        <p:nvSpPr>
          <p:cNvPr id="37" name="제목 36"/>
          <p:cNvSpPr txBox="1">
            <a:spLocks noGrp="1"/>
          </p:cNvSpPr>
          <p:nvPr>
            <p:ph type="ctrTitle"/>
          </p:nvPr>
        </p:nvSpPr>
        <p:spPr>
          <a:xfrm>
            <a:off x="1533525" y="1997075"/>
            <a:ext cx="4934585" cy="135382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4500">
                <a:solidFill>
                  <a:schemeClr val="bg1"/>
                </a:solidFill>
                <a:latin typeface="DX국민시대" charset="0"/>
                <a:ea typeface="DX국민시대" charset="0"/>
              </a:rPr>
              <a:t>NFS 서버 설정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>
            <a:off x="254000" y="673100"/>
            <a:ext cx="6350635" cy="8966835"/>
          </a:xfrm>
          <a:prstGeom prst="rect">
            <a:avLst/>
          </a:prstGeom>
          <a:solidFill>
            <a:schemeClr val="bg1">
              <a:alpha val="80070"/>
            </a:schemeClr>
          </a:solidFill>
          <a:ln w="19050" cap="flat" cmpd="sng">
            <a:solidFill>
              <a:srgbClr val="204E5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DX국민시대" charset="0"/>
              <a:ea typeface="DX국민시대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3314700" y="165100"/>
            <a:ext cx="3162935" cy="508635"/>
          </a:xfrm>
          <a:prstGeom prst="round2SameRect">
            <a:avLst/>
          </a:prstGeom>
          <a:solidFill>
            <a:srgbClr val="204E5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1" name="제목 3"/>
          <p:cNvSpPr txBox="1">
            <a:spLocks noGrp="1"/>
          </p:cNvSpPr>
          <p:nvPr>
            <p:ph type="title"/>
          </p:nvPr>
        </p:nvSpPr>
        <p:spPr>
          <a:xfrm>
            <a:off x="472440" y="927100"/>
            <a:ext cx="5913755" cy="6991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ctr" latinLnBrk="0">
              <a:buFontTx/>
              <a:buNone/>
            </a:pPr>
            <a:r>
              <a:rPr lang="ko-KR" altLang="en-US" sz="2600">
                <a:latin typeface="DX국민시대" charset="0"/>
                <a:ea typeface="DX국민시대" charset="0"/>
              </a:rPr>
              <a:t>1. NFS 패키지 설치와 공유 디렉터리 지정</a:t>
            </a:r>
          </a:p>
        </p:txBody>
      </p:sp>
      <p:sp>
        <p:nvSpPr>
          <p:cNvPr id="13" name="텍스트 개체 틀 5"/>
          <p:cNvSpPr txBox="1">
            <a:spLocks noGrp="1"/>
          </p:cNvSpPr>
          <p:nvPr>
            <p:ph type="body" idx="2"/>
          </p:nvPr>
        </p:nvSpPr>
        <p:spPr>
          <a:xfrm>
            <a:off x="472440" y="6962140"/>
            <a:ext cx="5913755" cy="22713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2000">
                <a:latin typeface="나눔스퀘어_ac Bold" charset="0"/>
                <a:ea typeface="나눔스퀘어_ac Bold" charset="0"/>
              </a:rPr>
              <a:t>* yum 명령어로 NFS 패키지를 설치한다.</a:t>
            </a:r>
          </a:p>
          <a:p>
            <a:pPr marL="0" indent="0" latinLnBrk="0">
              <a:buFontTx/>
              <a:buNone/>
            </a:pPr>
            <a:endParaRPr lang="ko-KR" altLang="en-US" sz="2000">
              <a:latin typeface="나눔스퀘어_ac Bold" charset="0"/>
              <a:ea typeface="나눔스퀘어_ac Bold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000">
                <a:latin typeface="나눔스퀘어_ac Bold" charset="0"/>
                <a:ea typeface="나눔스퀘어_ac Bold" charset="0"/>
              </a:rPr>
              <a:t>* rpm 명령어로 NFS 패키지가 정상적으로 설치되었는지 확인한다.</a:t>
            </a: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3417570" y="215900"/>
            <a:ext cx="2957195" cy="4070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10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FontTx/>
              <a:buNone/>
            </a:pPr>
            <a:r>
              <a:rPr lang="en-US" altLang="ko-KR" sz="2000" dirty="0">
                <a:solidFill>
                  <a:schemeClr val="bg1"/>
                </a:solidFill>
                <a:latin typeface="DX국민시대" charset="0"/>
                <a:ea typeface="DX국민시대" charset="0"/>
              </a:rPr>
              <a:t>CentOS-7</a:t>
            </a:r>
            <a:endParaRPr lang="ko-KR" altLang="en-US" sz="2000" dirty="0">
              <a:solidFill>
                <a:schemeClr val="bg1"/>
              </a:solidFill>
              <a:latin typeface="DX국민시대" charset="0"/>
              <a:ea typeface="DX국민시대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>
            <a:off x="472440" y="1968500"/>
            <a:ext cx="5913755" cy="468693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10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Consolas" charset="0"/>
                <a:ea typeface="나눔스퀘어_ac Bold" charset="0"/>
              </a:rPr>
              <a:t>console</a:t>
            </a:r>
            <a:endParaRPr lang="ko-KR" altLang="en-US" sz="1800">
              <a:solidFill>
                <a:schemeClr val="bg1"/>
              </a:solidFill>
              <a:latin typeface="Consolas" charset="0"/>
              <a:ea typeface="나눔스퀘어_ac Bold" charset="0"/>
            </a:endParaRPr>
          </a:p>
        </p:txBody>
      </p:sp>
      <p:cxnSp>
        <p:nvCxnSpPr>
          <p:cNvPr id="15" name="Rect 0"/>
          <p:cNvCxnSpPr/>
          <p:nvPr/>
        </p:nvCxnSpPr>
        <p:spPr>
          <a:xfrm>
            <a:off x="426720" y="1704340"/>
            <a:ext cx="6005195" cy="635"/>
          </a:xfrm>
          <a:prstGeom prst="line">
            <a:avLst/>
          </a:prstGeom>
          <a:ln w="12700" cap="flat" cmpd="sng">
            <a:solidFill>
              <a:srgbClr val="204E5F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상자 136"/>
          <p:cNvSpPr txBox="1">
            <a:spLocks/>
          </p:cNvSpPr>
          <p:nvPr/>
        </p:nvSpPr>
        <p:spPr>
          <a:xfrm>
            <a:off x="869315" y="2703195"/>
            <a:ext cx="30670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37"/>
          <p:cNvSpPr txBox="1">
            <a:spLocks/>
          </p:cNvSpPr>
          <p:nvPr/>
        </p:nvSpPr>
        <p:spPr>
          <a:xfrm>
            <a:off x="1434465" y="3851910"/>
            <a:ext cx="3985895" cy="923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# yum install nfs-utils libnfsidmap -y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# rpm -qa | grep nfs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>
            <a:off x="254000" y="673100"/>
            <a:ext cx="6350635" cy="8966835"/>
          </a:xfrm>
          <a:prstGeom prst="rect">
            <a:avLst/>
          </a:prstGeom>
          <a:solidFill>
            <a:schemeClr val="bg1">
              <a:alpha val="80070"/>
            </a:schemeClr>
          </a:solidFill>
          <a:ln w="19050" cap="flat" cmpd="sng">
            <a:solidFill>
              <a:srgbClr val="204E5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DX국민시대" charset="0"/>
              <a:ea typeface="DX국민시대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3314700" y="165100"/>
            <a:ext cx="3162935" cy="508635"/>
          </a:xfrm>
          <a:prstGeom prst="round2SameRect">
            <a:avLst/>
          </a:prstGeom>
          <a:solidFill>
            <a:srgbClr val="204E5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1" name="제목 3"/>
          <p:cNvSpPr txBox="1">
            <a:spLocks noGrp="1"/>
          </p:cNvSpPr>
          <p:nvPr>
            <p:ph type="title"/>
          </p:nvPr>
        </p:nvSpPr>
        <p:spPr>
          <a:xfrm>
            <a:off x="472440" y="927100"/>
            <a:ext cx="5913755" cy="6991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ctr" latinLnBrk="0">
              <a:buFontTx/>
              <a:buNone/>
            </a:pPr>
            <a:r>
              <a:rPr lang="ko-KR" altLang="en-US" sz="2600">
                <a:latin typeface="DX국민시대" charset="0"/>
                <a:ea typeface="DX국민시대" charset="0"/>
              </a:rPr>
              <a:t>1. NFS 패키지 설치와 공유 디렉터리 지정</a:t>
            </a:r>
          </a:p>
        </p:txBody>
      </p:sp>
      <p:sp>
        <p:nvSpPr>
          <p:cNvPr id="13" name="텍스트 개체 틀 5"/>
          <p:cNvSpPr txBox="1">
            <a:spLocks noGrp="1"/>
          </p:cNvSpPr>
          <p:nvPr>
            <p:ph type="body" idx="2"/>
          </p:nvPr>
        </p:nvSpPr>
        <p:spPr>
          <a:xfrm>
            <a:off x="472440" y="6962140"/>
            <a:ext cx="5913755" cy="22713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85000" lnSpcReduction="20000"/>
          </a:bodyPr>
          <a:lstStyle/>
          <a:p>
            <a:pPr marL="0" indent="0" latinLnBrk="0">
              <a:buFontTx/>
              <a:buNone/>
            </a:pPr>
            <a:r>
              <a:rPr lang="ko-KR" altLang="en-US" sz="2000" dirty="0">
                <a:latin typeface="나눔스퀘어_ac Bold" charset="0"/>
                <a:ea typeface="나눔스퀘어_ac Bold" charset="0"/>
              </a:rPr>
              <a:t>* NFS 서버에서 클라이언트에게 공유를 허용할 디렉토리를 </a:t>
            </a:r>
            <a:r>
              <a:rPr lang="ko-KR" altLang="en-US" sz="2000" dirty="0" err="1">
                <a:latin typeface="나눔스퀘어_ac Bold" charset="0"/>
                <a:ea typeface="나눔스퀘어_ac Bold" charset="0"/>
              </a:rPr>
              <a:t>server_share라는</a:t>
            </a:r>
            <a:r>
              <a:rPr lang="ko-KR" altLang="en-US" sz="2000" dirty="0">
                <a:latin typeface="나눔스퀘어_ac Bold" charset="0"/>
                <a:ea typeface="나눔스퀘어_ac Bold" charset="0"/>
              </a:rPr>
              <a:t> 이름으로 생성한다.</a:t>
            </a:r>
          </a:p>
          <a:p>
            <a:pPr marL="0" indent="0" latinLnBrk="0">
              <a:buFontTx/>
              <a:buNone/>
            </a:pPr>
            <a:endParaRPr lang="ko-KR" altLang="en-US" sz="2000" dirty="0">
              <a:latin typeface="나눔스퀘어_ac Bold" charset="0"/>
              <a:ea typeface="나눔스퀘어_ac Bold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000" dirty="0">
                <a:latin typeface="나눔스퀘어_ac Bold" charset="0"/>
                <a:ea typeface="나눔스퀘어_ac Bold" charset="0"/>
              </a:rPr>
              <a:t>* 클라이언트가 이 디렉토리에 접속해서 파일을 읽기 및 쓰기 권한을 사용하도록 권한을 777로 설정한다.</a:t>
            </a:r>
          </a:p>
          <a:p>
            <a:pPr marL="0" indent="0" latinLnBrk="0">
              <a:buFontTx/>
              <a:buNone/>
            </a:pPr>
            <a:endParaRPr lang="ko-KR" altLang="en-US" sz="2000" dirty="0">
              <a:latin typeface="나눔스퀘어_ac Bold" charset="0"/>
              <a:ea typeface="나눔스퀘어_ac Bold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000" dirty="0">
                <a:latin typeface="나눔스퀘어_ac Bold" charset="0"/>
                <a:ea typeface="나눔스퀘어_ac Bold" charset="0"/>
              </a:rPr>
              <a:t>* 초기에 아무런 설정 내용이 없는 NFS 서버 설정 파일을 명령어 </a:t>
            </a:r>
            <a:r>
              <a:rPr lang="ko-KR" altLang="en-US" sz="2000" dirty="0" err="1">
                <a:latin typeface="나눔스퀘어_ac Bold" charset="0"/>
                <a:ea typeface="나눔스퀘어_ac Bold" charset="0"/>
              </a:rPr>
              <a:t>gedit으로</a:t>
            </a:r>
            <a:r>
              <a:rPr lang="ko-KR" altLang="en-US" sz="2000" dirty="0">
                <a:latin typeface="나눔스퀘어_ac Bold" charset="0"/>
                <a:ea typeface="나눔스퀘어_ac Bold" charset="0"/>
              </a:rPr>
              <a:t> 열어서 공유 디렉토리 및 옵션을 </a:t>
            </a:r>
            <a:r>
              <a:rPr lang="ko-KR" altLang="en-US" sz="2000" dirty="0" err="1">
                <a:latin typeface="나눔스퀘어_ac Bold" charset="0"/>
                <a:ea typeface="나눔스퀘어_ac Bold" charset="0"/>
              </a:rPr>
              <a:t>성의해</a:t>
            </a:r>
            <a:r>
              <a:rPr lang="ko-KR" altLang="en-US" sz="2000" dirty="0">
                <a:latin typeface="나눔스퀘어_ac Bold" charset="0"/>
                <a:ea typeface="나눔스퀘어_ac Bold" charset="0"/>
              </a:rPr>
              <a:t> 설정한다.</a:t>
            </a: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3417570" y="215900"/>
            <a:ext cx="2957195" cy="4070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10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FontTx/>
              <a:buNone/>
            </a:pPr>
            <a:r>
              <a:rPr lang="en-US" altLang="ko-KR" sz="2000" dirty="0">
                <a:solidFill>
                  <a:schemeClr val="bg1"/>
                </a:solidFill>
                <a:latin typeface="DX국민시대" charset="0"/>
                <a:ea typeface="DX국민시대" charset="0"/>
              </a:rPr>
              <a:t>CentOS-7</a:t>
            </a:r>
            <a:endParaRPr lang="ko-KR" altLang="en-US" sz="2000" dirty="0">
              <a:solidFill>
                <a:schemeClr val="bg1"/>
              </a:solidFill>
              <a:latin typeface="DX국민시대" charset="0"/>
              <a:ea typeface="DX국민시대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>
            <a:off x="472440" y="1980565"/>
            <a:ext cx="5913755" cy="468693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10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Consolas" charset="0"/>
                <a:ea typeface="나눔스퀘어_ac Bold" charset="0"/>
              </a:rPr>
              <a:t>console</a:t>
            </a:r>
            <a:endParaRPr lang="ko-KR" altLang="en-US" sz="1800">
              <a:solidFill>
                <a:schemeClr val="bg1"/>
              </a:solidFill>
              <a:latin typeface="Consolas" charset="0"/>
              <a:ea typeface="나눔스퀘어_ac Bold" charset="0"/>
            </a:endParaRPr>
          </a:p>
        </p:txBody>
      </p:sp>
      <p:cxnSp>
        <p:nvCxnSpPr>
          <p:cNvPr id="15" name="Rect 0"/>
          <p:cNvCxnSpPr/>
          <p:nvPr/>
        </p:nvCxnSpPr>
        <p:spPr>
          <a:xfrm>
            <a:off x="426720" y="1704340"/>
            <a:ext cx="6005195" cy="635"/>
          </a:xfrm>
          <a:prstGeom prst="line">
            <a:avLst/>
          </a:prstGeom>
          <a:ln w="12700" cap="flat" cmpd="sng">
            <a:solidFill>
              <a:srgbClr val="204E5F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 0"/>
          <p:cNvSpPr txBox="1">
            <a:spLocks/>
          </p:cNvSpPr>
          <p:nvPr/>
        </p:nvSpPr>
        <p:spPr>
          <a:xfrm>
            <a:off x="1530350" y="3148965"/>
            <a:ext cx="3809365" cy="1477645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#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mkdir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/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var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server_share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#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chmod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-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R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777 /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var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server_share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#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gedit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/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etc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exports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38"/>
          <p:cNvSpPr txBox="1">
            <a:spLocks/>
          </p:cNvSpPr>
          <p:nvPr/>
        </p:nvSpPr>
        <p:spPr>
          <a:xfrm>
            <a:off x="792480" y="4598035"/>
            <a:ext cx="5506720" cy="647065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/var/server_share		192.168.0.xxx/24(rw,sync,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no_root_squash,no_all_squash)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>
            <a:off x="254000" y="673100"/>
            <a:ext cx="6350635" cy="8966835"/>
          </a:xfrm>
          <a:prstGeom prst="rect">
            <a:avLst/>
          </a:prstGeom>
          <a:solidFill>
            <a:schemeClr val="bg1">
              <a:alpha val="80070"/>
            </a:schemeClr>
          </a:solidFill>
          <a:ln w="19050" cap="flat" cmpd="sng">
            <a:solidFill>
              <a:srgbClr val="204E5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DX국민시대" charset="0"/>
              <a:ea typeface="DX국민시대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3314700" y="165100"/>
            <a:ext cx="3162935" cy="508635"/>
          </a:xfrm>
          <a:prstGeom prst="round2SameRect">
            <a:avLst/>
          </a:prstGeom>
          <a:solidFill>
            <a:srgbClr val="204E5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1" name="제목 3"/>
          <p:cNvSpPr txBox="1">
            <a:spLocks noGrp="1"/>
          </p:cNvSpPr>
          <p:nvPr>
            <p:ph type="title"/>
          </p:nvPr>
        </p:nvSpPr>
        <p:spPr>
          <a:xfrm>
            <a:off x="472440" y="927100"/>
            <a:ext cx="5913755" cy="6991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ctr" latinLnBrk="0">
              <a:buFontTx/>
              <a:buNone/>
            </a:pPr>
            <a:r>
              <a:rPr lang="ko-KR" altLang="en-US" sz="2600">
                <a:latin typeface="DX국민시대" charset="0"/>
                <a:ea typeface="DX국민시대" charset="0"/>
              </a:rPr>
              <a:t>1. NFS 패키지 설치와 공유 디렉터리 지정</a:t>
            </a:r>
          </a:p>
        </p:txBody>
      </p:sp>
      <p:sp>
        <p:nvSpPr>
          <p:cNvPr id="13" name="텍스트 개체 틀 5"/>
          <p:cNvSpPr txBox="1">
            <a:spLocks noGrp="1"/>
          </p:cNvSpPr>
          <p:nvPr>
            <p:ph type="body" idx="2"/>
          </p:nvPr>
        </p:nvSpPr>
        <p:spPr>
          <a:xfrm>
            <a:off x="472440" y="7069455"/>
            <a:ext cx="5913755" cy="22713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92500" lnSpcReduction="10000"/>
          </a:bodyPr>
          <a:lstStyle/>
          <a:p>
            <a:pPr marL="0" indent="0" latinLnBrk="0">
              <a:buFontTx/>
              <a:buNone/>
            </a:pPr>
            <a:r>
              <a:rPr lang="ko-KR" altLang="en-US" sz="1400" dirty="0">
                <a:latin typeface="나눔스퀘어_ac Bold" charset="0"/>
                <a:ea typeface="나눔스퀘어_ac Bold" charset="0"/>
              </a:rPr>
              <a:t>* /</a:t>
            </a:r>
            <a:r>
              <a:rPr lang="ko-KR" altLang="en-US" sz="1400" dirty="0" err="1">
                <a:latin typeface="나눔스퀘어_ac Bold" charset="0"/>
                <a:ea typeface="나눔스퀘어_ac Bold" charset="0"/>
              </a:rPr>
              <a:t>var</a:t>
            </a:r>
            <a:r>
              <a:rPr lang="ko-KR" altLang="en-US" sz="1400" dirty="0">
                <a:latin typeface="나눔스퀘어_ac Bold" charset="0"/>
                <a:ea typeface="나눔스퀘어_ac Bold" charset="0"/>
              </a:rPr>
              <a:t>/</a:t>
            </a:r>
            <a:r>
              <a:rPr lang="ko-KR" altLang="en-US" sz="1400" dirty="0" err="1">
                <a:latin typeface="나눔스퀘어_ac Bold" charset="0"/>
                <a:ea typeface="나눔스퀘어_ac Bold" charset="0"/>
              </a:rPr>
              <a:t>server_share</a:t>
            </a:r>
            <a:r>
              <a:rPr lang="ko-KR" altLang="en-US" sz="1400" dirty="0">
                <a:latin typeface="나눔스퀘어_ac Bold" charset="0"/>
                <a:ea typeface="나눔스퀘어_ac Bold" charset="0"/>
              </a:rPr>
              <a:t> : 클라이언트에게 공유를 허용할 디렉토리 이름을 의미</a:t>
            </a:r>
          </a:p>
          <a:p>
            <a:pPr marL="0" indent="0" latinLnBrk="0">
              <a:buFontTx/>
              <a:buNone/>
            </a:pPr>
            <a:r>
              <a:rPr lang="ko-KR" altLang="en-US" sz="1400" dirty="0">
                <a:latin typeface="나눔스퀘어_ac Bold" charset="0"/>
                <a:ea typeface="나눔스퀘어_ac Bold" charset="0"/>
              </a:rPr>
              <a:t>* 192.168.0.xxx : 공유된 디렉토리에 접근 가능한 클라이언트 IP 범위이며, 도메인 설정도 가능</a:t>
            </a:r>
          </a:p>
          <a:p>
            <a:pPr marL="0" indent="0" latinLnBrk="0">
              <a:buFontTx/>
              <a:buNone/>
            </a:pPr>
            <a:r>
              <a:rPr lang="ko-KR" altLang="en-US" sz="1400" dirty="0">
                <a:latin typeface="나눔스퀘어_ac Bold" charset="0"/>
                <a:ea typeface="나눔스퀘어_ac Bold" charset="0"/>
              </a:rPr>
              <a:t>* </a:t>
            </a:r>
            <a:r>
              <a:rPr lang="ko-KR" altLang="en-US" sz="1400" dirty="0" err="1">
                <a:latin typeface="나눔스퀘어_ac Bold" charset="0"/>
                <a:ea typeface="나눔스퀘어_ac Bold" charset="0"/>
              </a:rPr>
              <a:t>rw</a:t>
            </a:r>
            <a:r>
              <a:rPr lang="ko-KR" altLang="en-US" sz="1400" dirty="0">
                <a:latin typeface="나눔스퀘어_ac Bold" charset="0"/>
                <a:ea typeface="나눔스퀘어_ac Bold" charset="0"/>
              </a:rPr>
              <a:t> : 공유 디렉토리에 대한 읽기 및 쓰기 권한을 허용하는 옵션</a:t>
            </a:r>
          </a:p>
          <a:p>
            <a:pPr marL="0" indent="0" latinLnBrk="0">
              <a:buFontTx/>
              <a:buNone/>
            </a:pPr>
            <a:r>
              <a:rPr lang="ko-KR" altLang="en-US" sz="1400" dirty="0">
                <a:latin typeface="나눔스퀘어_ac Bold" charset="0"/>
                <a:ea typeface="나눔스퀘어_ac Bold" charset="0"/>
              </a:rPr>
              <a:t>* </a:t>
            </a:r>
            <a:r>
              <a:rPr lang="ko-KR" altLang="en-US" sz="1400" dirty="0" err="1">
                <a:latin typeface="나눔스퀘어_ac Bold" charset="0"/>
                <a:ea typeface="나눔스퀘어_ac Bold" charset="0"/>
              </a:rPr>
              <a:t>sync</a:t>
            </a:r>
            <a:r>
              <a:rPr lang="ko-KR" altLang="en-US" sz="1400" dirty="0">
                <a:latin typeface="나눔스퀘어_ac Bold" charset="0"/>
                <a:ea typeface="나눔스퀘어_ac Bold" charset="0"/>
              </a:rPr>
              <a:t> : 파일 시스템 변경 시 즉시 이 변경 사항을 동기화하라는 의미</a:t>
            </a:r>
          </a:p>
          <a:p>
            <a:pPr marL="0" indent="0" latinLnBrk="0">
              <a:buFontTx/>
              <a:buNone/>
            </a:pPr>
            <a:r>
              <a:rPr lang="ko-KR" altLang="en-US" sz="1400" dirty="0">
                <a:latin typeface="나눔스퀘어_ac Bold" charset="0"/>
                <a:ea typeface="나눔스퀘어_ac Bold" charset="0"/>
              </a:rPr>
              <a:t>* </a:t>
            </a:r>
            <a:r>
              <a:rPr lang="ko-KR" altLang="en-US" sz="1400" dirty="0" err="1">
                <a:latin typeface="나눔스퀘어_ac Bold" charset="0"/>
                <a:ea typeface="나눔스퀘어_ac Bold" charset="0"/>
              </a:rPr>
              <a:t>no_root_squash</a:t>
            </a:r>
            <a:r>
              <a:rPr lang="ko-KR" altLang="en-US" sz="1400" dirty="0">
                <a:latin typeface="나눔스퀘어_ac Bold" charset="0"/>
                <a:ea typeface="나눔스퀘어_ac Bold" charset="0"/>
              </a:rPr>
              <a:t> : 클라이언트에서 사용자 </a:t>
            </a:r>
            <a:r>
              <a:rPr lang="ko-KR" altLang="en-US" sz="1400" dirty="0" err="1">
                <a:latin typeface="나눔스퀘어_ac Bold" charset="0"/>
                <a:ea typeface="나눔스퀘어_ac Bold" charset="0"/>
              </a:rPr>
              <a:t>root로</a:t>
            </a:r>
            <a:r>
              <a:rPr lang="ko-KR" altLang="en-US" sz="1400" dirty="0">
                <a:latin typeface="나눔스퀘어_ac Bold" charset="0"/>
                <a:ea typeface="나눔스퀘어_ac Bold" charset="0"/>
              </a:rPr>
              <a:t> 공유 디렉토리에 접근 시 NFS  서버 시스템에서도 사용자 </a:t>
            </a:r>
            <a:r>
              <a:rPr lang="ko-KR" altLang="en-US" sz="1400" dirty="0" err="1">
                <a:latin typeface="나눔스퀘어_ac Bold" charset="0"/>
                <a:ea typeface="나눔스퀘어_ac Bold" charset="0"/>
              </a:rPr>
              <a:t>root로</a:t>
            </a:r>
            <a:r>
              <a:rPr lang="ko-KR" altLang="en-US" sz="1400" dirty="0">
                <a:latin typeface="나눔스퀘어_ac Bold" charset="0"/>
                <a:ea typeface="나눔스퀘어_ac Bold" charset="0"/>
              </a:rPr>
              <a:t> 인식하고 권한을 부여함을 의미</a:t>
            </a:r>
          </a:p>
          <a:p>
            <a:pPr latinLnBrk="0"/>
            <a:r>
              <a:rPr lang="en-US" altLang="ko-KR" sz="1400" dirty="0">
                <a:latin typeface="나눔스퀘어_ac Bold" charset="0"/>
                <a:ea typeface="나눔스퀘어_ac Bold" charset="0"/>
              </a:rPr>
              <a:t>* </a:t>
            </a:r>
            <a:r>
              <a:rPr lang="ko-KR" altLang="en-US" sz="1400" dirty="0" err="1">
                <a:latin typeface="나눔스퀘어_ac Bold" charset="0"/>
                <a:ea typeface="나눔스퀘어_ac Bold" charset="0"/>
              </a:rPr>
              <a:t>no_all_squash</a:t>
            </a:r>
            <a:r>
              <a:rPr lang="ko-KR" altLang="en-US" sz="1400" dirty="0">
                <a:latin typeface="나눔스퀘어_ac Bold" charset="0"/>
                <a:ea typeface="나눔스퀘어_ac Bold" charset="0"/>
              </a:rPr>
              <a:t> : 각 사용자의 권한을 공유 디렉토리에서도 허용함을 의미</a:t>
            </a:r>
            <a:endParaRPr lang="en-US" altLang="ko-KR" sz="1400" dirty="0">
              <a:latin typeface="나눔스퀘어_ac Bold" charset="0"/>
              <a:ea typeface="나눔스퀘어_ac Bold" charset="0"/>
            </a:endParaRPr>
          </a:p>
          <a:p>
            <a:pPr latinLnBrk="0"/>
            <a:r>
              <a:rPr lang="ko-KR" altLang="en-US" sz="1400" dirty="0">
                <a:latin typeface="나눔스퀘어_ac Bold" charset="0"/>
                <a:ea typeface="나눔스퀘어_ac Bold" charset="0"/>
              </a:rPr>
              <a:t>* 공유 디렉토리 목록을 </a:t>
            </a:r>
            <a:r>
              <a:rPr lang="ko-KR" altLang="en-US" sz="1400" dirty="0" err="1">
                <a:latin typeface="나눔스퀘어_ac Bold" charset="0"/>
                <a:ea typeface="나눔스퀘어_ac Bold" charset="0"/>
              </a:rPr>
              <a:t>리프레시하는</a:t>
            </a:r>
            <a:r>
              <a:rPr lang="ko-KR" altLang="en-US" sz="1400" dirty="0">
                <a:latin typeface="나눔스퀘어_ac Bold" charset="0"/>
                <a:ea typeface="나눔스퀘어_ac Bold" charset="0"/>
              </a:rPr>
              <a:t> 명령</a:t>
            </a: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3417570" y="215900"/>
            <a:ext cx="2957195" cy="4070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10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FontTx/>
              <a:buNone/>
            </a:pPr>
            <a:r>
              <a:rPr lang="en-US" altLang="ko-KR" sz="2000" dirty="0">
                <a:solidFill>
                  <a:schemeClr val="bg1"/>
                </a:solidFill>
                <a:latin typeface="DX국민시대" charset="0"/>
                <a:ea typeface="DX국민시대" charset="0"/>
              </a:rPr>
              <a:t>CentOS-7</a:t>
            </a:r>
            <a:endParaRPr lang="ko-KR" altLang="en-US" sz="2000" dirty="0">
              <a:solidFill>
                <a:schemeClr val="bg1"/>
              </a:solidFill>
              <a:latin typeface="DX국민시대" charset="0"/>
              <a:ea typeface="DX국민시대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>
            <a:off x="472440" y="1968500"/>
            <a:ext cx="5913755" cy="468693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10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Consolas" charset="0"/>
                <a:ea typeface="나눔스퀘어_ac Bold" charset="0"/>
              </a:rPr>
              <a:t>console</a:t>
            </a:r>
            <a:endParaRPr lang="ko-KR" altLang="en-US" sz="1800">
              <a:solidFill>
                <a:schemeClr val="bg1"/>
              </a:solidFill>
              <a:latin typeface="Consolas" charset="0"/>
              <a:ea typeface="나눔스퀘어_ac Bold" charset="0"/>
            </a:endParaRPr>
          </a:p>
        </p:txBody>
      </p:sp>
      <p:cxnSp>
        <p:nvCxnSpPr>
          <p:cNvPr id="15" name="Rect 0"/>
          <p:cNvCxnSpPr/>
          <p:nvPr/>
        </p:nvCxnSpPr>
        <p:spPr>
          <a:xfrm>
            <a:off x="426720" y="1704340"/>
            <a:ext cx="6005195" cy="635"/>
          </a:xfrm>
          <a:prstGeom prst="line">
            <a:avLst/>
          </a:prstGeom>
          <a:ln w="12700" cap="flat" cmpd="sng">
            <a:solidFill>
              <a:srgbClr val="204E5F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 0"/>
          <p:cNvSpPr txBox="1">
            <a:spLocks/>
          </p:cNvSpPr>
          <p:nvPr/>
        </p:nvSpPr>
        <p:spPr>
          <a:xfrm>
            <a:off x="1530350" y="3148965"/>
            <a:ext cx="3809365" cy="1477645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# mkdir /var/server_share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# chmod -R 777 /var/server_share/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# gedit /etc/exports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>
            <a:off x="792480" y="4598035"/>
            <a:ext cx="5506720" cy="647065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var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server_share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		192.168.0.xxx/24(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rw,sync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,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no_root_squash,no_all_squash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>
            <a:extLst>
              <a:ext uri="{FF2B5EF4-FFF2-40B4-BE49-F238E27FC236}">
                <a16:creationId xmlns:a16="http://schemas.microsoft.com/office/drawing/2014/main" id="{EC3F78C4-1F22-4615-84DA-DFA94D33D354}"/>
              </a:ext>
            </a:extLst>
          </p:cNvPr>
          <p:cNvSpPr txBox="1">
            <a:spLocks/>
          </p:cNvSpPr>
          <p:nvPr/>
        </p:nvSpPr>
        <p:spPr>
          <a:xfrm>
            <a:off x="1530350" y="5295265"/>
            <a:ext cx="2959735" cy="370614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# </a:t>
            </a:r>
            <a:r>
              <a:rPr lang="ko-KR"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exportfs</a:t>
            </a:r>
            <a:r>
              <a:rPr 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-</a:t>
            </a:r>
            <a:r>
              <a:rPr lang="en-US" alt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r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>
            <a:off x="254000" y="673100"/>
            <a:ext cx="6350635" cy="8966835"/>
          </a:xfrm>
          <a:prstGeom prst="rect">
            <a:avLst/>
          </a:prstGeom>
          <a:solidFill>
            <a:schemeClr val="bg1">
              <a:alpha val="80070"/>
            </a:schemeClr>
          </a:solidFill>
          <a:ln w="19050" cap="flat" cmpd="sng">
            <a:solidFill>
              <a:srgbClr val="204E5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DX국민시대" charset="0"/>
              <a:ea typeface="DX국민시대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3314700" y="165100"/>
            <a:ext cx="3162935" cy="508635"/>
          </a:xfrm>
          <a:prstGeom prst="round2SameRect">
            <a:avLst/>
          </a:prstGeom>
          <a:solidFill>
            <a:srgbClr val="204E5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1" name="제목 3"/>
          <p:cNvSpPr txBox="1">
            <a:spLocks noGrp="1"/>
          </p:cNvSpPr>
          <p:nvPr>
            <p:ph type="title"/>
          </p:nvPr>
        </p:nvSpPr>
        <p:spPr>
          <a:xfrm>
            <a:off x="472440" y="927100"/>
            <a:ext cx="5913755" cy="6991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600">
                <a:latin typeface="DX국민시대" charset="0"/>
                <a:ea typeface="DX국민시대" charset="0"/>
              </a:rPr>
              <a:t>2. NFS 서버 시작</a:t>
            </a:r>
          </a:p>
        </p:txBody>
      </p:sp>
      <p:sp>
        <p:nvSpPr>
          <p:cNvPr id="13" name="텍스트 개체 틀 5"/>
          <p:cNvSpPr txBox="1">
            <a:spLocks noGrp="1"/>
          </p:cNvSpPr>
          <p:nvPr>
            <p:ph type="body" idx="2"/>
          </p:nvPr>
        </p:nvSpPr>
        <p:spPr>
          <a:xfrm>
            <a:off x="472440" y="6950075"/>
            <a:ext cx="5913755" cy="22713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2000">
                <a:latin typeface="나눔스퀘어_ac Bold" charset="0"/>
                <a:ea typeface="나눔스퀘어_ac Bold" charset="0"/>
              </a:rPr>
              <a:t>* 동적으로 서비스와 포트를 연결할 때 사용하는 RPC 서비스를 관리하기 위한 rpcbind 서비스와 nfs-server 서비스를 활성화한다.</a:t>
            </a:r>
          </a:p>
          <a:p>
            <a:pPr marL="0" indent="0" latinLnBrk="0">
              <a:buFontTx/>
              <a:buNone/>
            </a:pPr>
            <a:r>
              <a:rPr lang="ko-KR" altLang="en-US" sz="2000">
                <a:latin typeface="나눔스퀘어_ac Bold" charset="0"/>
                <a:ea typeface="나눔스퀘어_ac Bold" charset="0"/>
              </a:rPr>
              <a:t>* 위의 두 서비스를 명령어 systemctl로 시작한다.</a:t>
            </a:r>
          </a:p>
          <a:p>
            <a:pPr marL="0" indent="0" latinLnBrk="0">
              <a:buFontTx/>
              <a:buNone/>
            </a:pPr>
            <a:r>
              <a:rPr lang="ko-KR" altLang="en-US" sz="2000">
                <a:latin typeface="나눔스퀘어_ac Bold" charset="0"/>
                <a:ea typeface="나눔스퀘어_ac Bold" charset="0"/>
              </a:rPr>
              <a:t>* 명령어 systemctl을 사용하면 방금 시작한 nfs-server 서비스의 상태를 확인해 Active와 서버가 시작됐다는 메시지가 출력되어야 한다.</a:t>
            </a: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3417570" y="215900"/>
            <a:ext cx="2957195" cy="4070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10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FontTx/>
              <a:buNone/>
            </a:pPr>
            <a:r>
              <a:rPr lang="en-US" altLang="ko-KR" sz="2000" dirty="0">
                <a:solidFill>
                  <a:schemeClr val="bg1"/>
                </a:solidFill>
                <a:latin typeface="DX국민시대" charset="0"/>
                <a:ea typeface="DX국민시대" charset="0"/>
              </a:rPr>
              <a:t>CentOS-7</a:t>
            </a:r>
            <a:endParaRPr lang="ko-KR" altLang="en-US" sz="2000" dirty="0">
              <a:solidFill>
                <a:schemeClr val="bg1"/>
              </a:solidFill>
              <a:latin typeface="DX국민시대" charset="0"/>
              <a:ea typeface="DX국민시대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>
            <a:off x="472440" y="1968500"/>
            <a:ext cx="5913755" cy="468693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10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Consolas" charset="0"/>
                <a:ea typeface="나눔스퀘어_ac Bold" charset="0"/>
              </a:rPr>
              <a:t>console</a:t>
            </a:r>
            <a:endParaRPr lang="ko-KR" altLang="en-US" sz="1800">
              <a:solidFill>
                <a:schemeClr val="bg1"/>
              </a:solidFill>
              <a:latin typeface="Consolas" charset="0"/>
              <a:ea typeface="나눔스퀘어_ac Bold" charset="0"/>
            </a:endParaRPr>
          </a:p>
        </p:txBody>
      </p:sp>
      <p:cxnSp>
        <p:nvCxnSpPr>
          <p:cNvPr id="15" name="Rect 0"/>
          <p:cNvCxnSpPr/>
          <p:nvPr/>
        </p:nvCxnSpPr>
        <p:spPr>
          <a:xfrm>
            <a:off x="426720" y="1704340"/>
            <a:ext cx="6005195" cy="635"/>
          </a:xfrm>
          <a:prstGeom prst="line">
            <a:avLst/>
          </a:prstGeom>
          <a:ln w="12700" cap="flat" cmpd="sng">
            <a:solidFill>
              <a:srgbClr val="204E5F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 txBox="1">
            <a:spLocks/>
          </p:cNvSpPr>
          <p:nvPr/>
        </p:nvSpPr>
        <p:spPr>
          <a:xfrm>
            <a:off x="869315" y="2703195"/>
            <a:ext cx="306705" cy="370205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>
            <a:off x="1303020" y="3481705"/>
            <a:ext cx="4269105" cy="1477645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# systemctl enable rpcbind nfs-server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# systemctl start rpcbind nfs-server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# systemctl status nfs-server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Pages>52</Pages>
  <Words>1953</Words>
  <Characters>0</Characters>
  <Application>Microsoft Office PowerPoint</Application>
  <DocSecurity>0</DocSecurity>
  <PresentationFormat>A4 용지(210x297mm)</PresentationFormat>
  <Lines>0</Lines>
  <Paragraphs>302</Paragraphs>
  <Slides>45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3" baseType="lpstr">
      <vt:lpstr>DX국민시대</vt:lpstr>
      <vt:lpstr>나눔스퀘어_ac Bold</vt:lpstr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NFS 프로토콜 이해</vt:lpstr>
      <vt:lpstr>NFS 시스템 구조</vt:lpstr>
      <vt:lpstr>NFS 시스템 구조</vt:lpstr>
      <vt:lpstr>NFS 서버 설정</vt:lpstr>
      <vt:lpstr>1. NFS 패키지 설치와 공유 디렉터리 지정</vt:lpstr>
      <vt:lpstr>1. NFS 패키지 설치와 공유 디렉터리 지정</vt:lpstr>
      <vt:lpstr>1. NFS 패키지 설치와 공유 디렉터리 지정</vt:lpstr>
      <vt:lpstr>2. NFS 서버 시작</vt:lpstr>
      <vt:lpstr>2. NFS 서버 시작</vt:lpstr>
      <vt:lpstr>3. NFS 서버 설치</vt:lpstr>
      <vt:lpstr>3. NFS 서버 설치</vt:lpstr>
      <vt:lpstr>3. NFS 서버 설치</vt:lpstr>
      <vt:lpstr>3. NFS 서버 설치</vt:lpstr>
      <vt:lpstr>3. NFS 서버 설치</vt:lpstr>
      <vt:lpstr>3. NFS 서버 설치</vt:lpstr>
      <vt:lpstr>3. NFS 서버 설치</vt:lpstr>
      <vt:lpstr>3. NFS 서버 설치</vt:lpstr>
      <vt:lpstr>3. NFS 서버 설치</vt:lpstr>
      <vt:lpstr>3. NFS 서버 설치</vt:lpstr>
      <vt:lpstr>3. NFS 서버 설치</vt:lpstr>
      <vt:lpstr>3. NFS 서버 설치</vt:lpstr>
      <vt:lpstr>3. NFS 서버 설치</vt:lpstr>
      <vt:lpstr>3. NFS 서버 설치</vt:lpstr>
      <vt:lpstr>3. NFS 서버 설치</vt:lpstr>
      <vt:lpstr>3. NFS 서버 설치</vt:lpstr>
      <vt:lpstr>3. NFS 서버 설치</vt:lpstr>
      <vt:lpstr>3. NFS 서버 설치</vt:lpstr>
      <vt:lpstr>3. NFS 서버 설치</vt:lpstr>
      <vt:lpstr>NFS 클라이언트 사용</vt:lpstr>
      <vt:lpstr>1. NFS 리눅스 클라이언트</vt:lpstr>
      <vt:lpstr>1. NFS 리눅스 클라이언트</vt:lpstr>
      <vt:lpstr>1. NFS 리눅스 클라이언트</vt:lpstr>
      <vt:lpstr>1. NFS 리눅스 클라이언트</vt:lpstr>
      <vt:lpstr>1. NFS 리눅스 클라이언트</vt:lpstr>
      <vt:lpstr>1. NFS 리눅스 클라이언트</vt:lpstr>
      <vt:lpstr>1. NFS 리눅스 클라이언트</vt:lpstr>
      <vt:lpstr>2. 윈도우 NFS 클라이언트 설치</vt:lpstr>
      <vt:lpstr>2. 윈도우 NFS 클라이언트 설치</vt:lpstr>
      <vt:lpstr>2. 윈도우 NFS 클라이언트 설치</vt:lpstr>
      <vt:lpstr>2. 윈도우 NFS 클라이언트 설치</vt:lpstr>
      <vt:lpstr>2. 윈도우 NFS 클라이언트 설치</vt:lpstr>
      <vt:lpstr>2. 윈도우 NFS 테스트</vt:lpstr>
      <vt:lpstr>2. 윈도우 NFS 테스트</vt:lpstr>
      <vt:lpstr>2. 윈도우 NFS 테스트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ehee0</dc:creator>
  <cp:lastModifiedBy>KITRI</cp:lastModifiedBy>
  <cp:revision>26</cp:revision>
  <dcterms:modified xsi:type="dcterms:W3CDTF">2020-10-21T05:11:29Z</dcterms:modified>
  <cp:version>9.102.50.41227</cp:version>
</cp:coreProperties>
</file>