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51"/>
  </p:notesMasterIdLst>
  <p:sldIdLst>
    <p:sldId id="256" r:id="rId7"/>
    <p:sldId id="350" r:id="rId8"/>
    <p:sldId id="351" r:id="rId9"/>
    <p:sldId id="25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2" r:id="rId20"/>
    <p:sldId id="314" r:id="rId21"/>
    <p:sldId id="316" r:id="rId22"/>
    <p:sldId id="318" r:id="rId23"/>
    <p:sldId id="320" r:id="rId24"/>
    <p:sldId id="322" r:id="rId25"/>
    <p:sldId id="324" r:id="rId26"/>
    <p:sldId id="326" r:id="rId27"/>
    <p:sldId id="278" r:id="rId28"/>
    <p:sldId id="279" r:id="rId29"/>
    <p:sldId id="327" r:id="rId30"/>
    <p:sldId id="328" r:id="rId31"/>
    <p:sldId id="330" r:id="rId32"/>
    <p:sldId id="331" r:id="rId33"/>
    <p:sldId id="329" r:id="rId34"/>
    <p:sldId id="335" r:id="rId35"/>
    <p:sldId id="334" r:id="rId36"/>
    <p:sldId id="332" r:id="rId37"/>
    <p:sldId id="333" r:id="rId38"/>
    <p:sldId id="337" r:id="rId39"/>
    <p:sldId id="338" r:id="rId40"/>
    <p:sldId id="339" r:id="rId41"/>
    <p:sldId id="336" r:id="rId42"/>
    <p:sldId id="349" r:id="rId43"/>
    <p:sldId id="348" r:id="rId44"/>
    <p:sldId id="347" r:id="rId45"/>
    <p:sldId id="346" r:id="rId46"/>
    <p:sldId id="345" r:id="rId47"/>
    <p:sldId id="344" r:id="rId48"/>
    <p:sldId id="343" r:id="rId49"/>
    <p:sldId id="35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896"/>
    <a:srgbClr val="0E6E78"/>
    <a:srgbClr val="006368"/>
    <a:srgbClr val="007D7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6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D6AA-A3A4-4B0F-A434-3C87123B7AD0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DD31A-3D87-4128-8914-F4917E3B8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D31A-3D87-4128-8914-F4917E3B85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3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D31A-3D87-4128-8914-F4917E3B85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3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DD31A-3D87-4128-8914-F4917E3B8552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3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6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1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1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2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6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0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5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97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80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40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91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40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54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14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49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9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99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128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26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05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8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910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42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1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010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350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18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83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966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108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1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49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287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41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42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986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023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189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935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522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92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932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50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8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567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806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1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149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379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101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057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100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83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4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9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A0CC-C6E8-4A6F-9267-8081E43F871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A0D9-2666-4AE5-AEF2-809919736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9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9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A0CC-C6E8-4A6F-9267-8081E43F87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A0D9-2666-4AE5-AEF2-8099197363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6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/</a:t>
            </a:r>
            <a:r>
              <a:rPr lang="en-US" altLang="ko-KR" sz="6000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var</a:t>
            </a:r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/log </a:t>
            </a:r>
            <a:r>
              <a:rPr lang="ko-KR" altLang="en-US" sz="60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내</a:t>
            </a:r>
            <a:endParaRPr lang="en-US" altLang="ko-KR" sz="60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pPr algn="ctr"/>
            <a:r>
              <a:rPr lang="ko-KR" altLang="en-US" sz="60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파일 및 </a:t>
            </a:r>
            <a:r>
              <a:rPr lang="ko-KR" altLang="en-US" sz="6000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디렉토리</a:t>
            </a:r>
            <a:r>
              <a:rPr lang="ko-KR" altLang="en-US" sz="60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정보</a:t>
            </a:r>
            <a:endParaRPr lang="en-US" altLang="ko-KR" sz="60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37062" y="908720"/>
            <a:ext cx="7069876" cy="0"/>
          </a:xfrm>
          <a:prstGeom prst="line">
            <a:avLst/>
          </a:prstGeom>
          <a:ln w="38100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모서리가 둥근 사각형 9"/>
          <p:cNvSpPr/>
          <p:nvPr/>
        </p:nvSpPr>
        <p:spPr>
          <a:xfrm rot="16200000">
            <a:off x="7560332" y="4905164"/>
            <a:ext cx="2088232" cy="576064"/>
          </a:xfrm>
          <a:prstGeom prst="round2SameRect">
            <a:avLst>
              <a:gd name="adj1" fmla="val 41233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7766140" y="4933804"/>
            <a:ext cx="1880592" cy="518784"/>
          </a:xfrm>
          <a:prstGeom prst="round2SameRect">
            <a:avLst>
              <a:gd name="adj1" fmla="val 41233"/>
              <a:gd name="adj2" fmla="val 0"/>
            </a:avLst>
          </a:prstGeom>
          <a:noFill/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X window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시스템에서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사용하는 그래픽 로그인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프로그램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5990" y="3294613"/>
            <a:ext cx="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</a:t>
            </a:r>
            <a:endParaRPr lang="ko-KR" altLang="en-US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0404" y="6073551"/>
            <a:ext cx="382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 GDM? GNOME Display Manager</a:t>
            </a:r>
            <a:endParaRPr lang="ko-KR" altLang="en-US" sz="1400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다양한 스토리지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리소스를 단일 글로벌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   네임스페이스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 err="1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클러스터링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하는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분산형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네트워크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파일 시스템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2725" y="6073551"/>
            <a:ext cx="615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 </a:t>
            </a:r>
            <a:r>
              <a:rPr lang="ko-KR" altLang="en-US" sz="1400" dirty="0" err="1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클러스터링</a:t>
            </a:r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? </a:t>
            </a:r>
            <a:r>
              <a:rPr lang="ko-KR" altLang="en-US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데이터를 몇몇의 그룹으로 분류하는 수법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479" y="5775982"/>
            <a:ext cx="617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 </a:t>
            </a:r>
            <a:r>
              <a:rPr lang="ko-KR" altLang="en-US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네임스페이스</a:t>
            </a:r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? </a:t>
            </a:r>
            <a:r>
              <a:rPr lang="ko-KR" altLang="en-US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이름이 동일한 데이터를 식별할 수 있게 하는 공간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7984" y="2843644"/>
            <a:ext cx="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</a:t>
            </a:r>
            <a:endParaRPr lang="ko-KR" altLang="en-US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3112504"/>
            <a:ext cx="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</a:t>
            </a:r>
            <a:endParaRPr lang="ko-KR" altLang="en-US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실행 중인 각 가상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머신에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대한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IPsec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키 교환 데몬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844" y="2154628"/>
            <a:ext cx="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</a:t>
            </a:r>
            <a:endParaRPr lang="ko-KR" altLang="en-US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6073551"/>
            <a:ext cx="382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 IPsec? Internet Protocol Security</a:t>
            </a:r>
            <a:endParaRPr lang="ko-KR" altLang="en-US" sz="1400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point to point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프로토콜 데몬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QEMU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게스트 에이전트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가상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머신에서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실행하기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위한 데몬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UI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또는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명령줄에서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Subscription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Manager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를 실행한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모든 호출 및 결과를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sysstat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패키지에서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수집한 일일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sar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파일이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저장되는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디렉토리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사용자의 식별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접속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시간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사용 폴더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진행한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작업을 보여주는 로그가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저장되는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디렉토리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텍스트를  실제 음성으로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변환하는 서버 프로세스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037062" y="908720"/>
            <a:ext cx="7069876" cy="0"/>
          </a:xfrm>
          <a:prstGeom prst="line">
            <a:avLst/>
          </a:prstGeom>
          <a:ln w="38100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모서리가 둥근 사각형 9"/>
          <p:cNvSpPr/>
          <p:nvPr/>
        </p:nvSpPr>
        <p:spPr>
          <a:xfrm rot="16200000">
            <a:off x="7560332" y="4905164"/>
            <a:ext cx="2088232" cy="576064"/>
          </a:xfrm>
          <a:prstGeom prst="round2SameRect">
            <a:avLst>
              <a:gd name="adj1" fmla="val 41233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7766140" y="4933804"/>
            <a:ext cx="1880592" cy="518784"/>
          </a:xfrm>
          <a:prstGeom prst="round2SameRect">
            <a:avLst>
              <a:gd name="adj1" fmla="val 41233"/>
              <a:gd name="adj2" fmla="val 0"/>
            </a:avLst>
          </a:prstGeom>
          <a:noFill/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556792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/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var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시스템을 운영할 때 발생하는 로그가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위치하는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디렉토리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경로와 룰에 대한 상세 정보는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/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etc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/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rsyslog.conf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에서 관리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9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가상 머신 </a:t>
            </a:r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TPM</a:t>
            </a:r>
          </a:p>
          <a:p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에뮬레이터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소프트웨어 보안 시스템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6073551"/>
            <a:ext cx="382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 TPM? Trusted Platform Module</a:t>
            </a:r>
            <a:endParaRPr lang="ko-KR" altLang="en-US" sz="1400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5040" y="2154628"/>
            <a:ext cx="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</a:t>
            </a:r>
            <a:endParaRPr lang="ko-KR" altLang="en-US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274838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시스템 구성 요소를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모니터링 하고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그 결과에 따라서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시스템 설정을 동적으로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튜닝해주는 데몬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274838"/>
            <a:ext cx="2817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2343" y="751344"/>
            <a:ext cx="32436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1" y="751344"/>
            <a:ext cx="34596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3)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All List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2343" y="1859340"/>
            <a:ext cx="6919315" cy="3139321"/>
            <a:chOff x="827583" y="737984"/>
            <a:chExt cx="691931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827583" y="737984"/>
              <a:ext cx="324363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xorg.0.log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xorg.9.log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boot.log</a:t>
              </a: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btmp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cron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dmesg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firewalld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grubby_prune_debug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lastlog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maillog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messages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87241" y="737984"/>
              <a:ext cx="345965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secure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spooler</a:t>
              </a: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tallylog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vmware-network.log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vmware-vgauthsvc.log.0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vmware-vmsvc.log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vmware-vmusr.log</a:t>
              </a: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wpa_supplicant.log</a:t>
              </a:r>
            </a:p>
            <a:p>
              <a:r>
                <a:rPr lang="en-US" altLang="ko-KR" dirty="0" err="1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wtmp</a:t>
              </a:r>
              <a:endPara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>
                  <a:solidFill>
                    <a:prstClr val="black"/>
                  </a:solidFill>
                  <a:latin typeface="DX몽블랑라운드ExB" pitchFamily="18" charset="-127"/>
                  <a:ea typeface="DX몽블랑라운드ExB" pitchFamily="18" charset="-127"/>
                </a:rPr>
                <a:t>yum.log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cat /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var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/log/Xorg.i.log</a:t>
            </a: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보통 쌍으로 존재하는 임시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시스템 부팅 과정에서 출력되는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메시지들이 기록되는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last –f /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var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/log/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| more</a:t>
            </a: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로그인 시도 실패에 대한 정보가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crontab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에 등록된 예약 작업의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실행 여부를 기록하는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부팅이 될 때 발생되는 모든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메시지를 기록하는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부팅후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부팅과 관련된 메시지를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확인할 때 사용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주로 하드웨어 설정 관련 문제에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대한 로그를 볼 때 유용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명령어로 읽을 수 있음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기본 방화벽 시스템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3526" y="692696"/>
            <a:ext cx="3960442" cy="1296144"/>
            <a:chOff x="323526" y="620688"/>
            <a:chExt cx="3373126" cy="2088232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65974" y="-21759"/>
              <a:ext cx="2088232" cy="3373125"/>
            </a:xfrm>
            <a:prstGeom prst="round2SameRect">
              <a:avLst>
                <a:gd name="adj1" fmla="val 2275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5400000">
              <a:off x="1025411" y="22623"/>
              <a:ext cx="1880592" cy="3284361"/>
            </a:xfrm>
            <a:prstGeom prst="round2SameRect">
              <a:avLst>
                <a:gd name="adj1" fmla="val 18851"/>
                <a:gd name="adj2" fmla="val 0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05979" y="956048"/>
            <a:ext cx="21955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INDEX</a:t>
            </a:r>
            <a:endParaRPr lang="ko-KR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7062" y="5877272"/>
            <a:ext cx="7069876" cy="0"/>
          </a:xfrm>
          <a:prstGeom prst="line">
            <a:avLst/>
          </a:prstGeom>
          <a:ln w="38100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7693" y="2048649"/>
            <a:ext cx="34347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1)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All List</a:t>
            </a: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 Directory</a:t>
            </a: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3) All List</a:t>
            </a: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 File</a:t>
            </a:r>
          </a:p>
        </p:txBody>
      </p:sp>
    </p:spTree>
    <p:extLst>
      <p:ext uri="{BB962C8B-B14F-4D97-AF65-F5344CB8AC3E}">
        <p14:creationId xmlns:p14="http://schemas.microsoft.com/office/powerpoint/2010/main" val="13619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grubby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디버그를 제거해주는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시스템 내 각 사용자의 로그인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이름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포트 및 마지막 로그인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시간을 기록한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바이너리 파일로 구성되어 있어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명령어로 읽을 수 있음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메일 송수신 내역이 기록되는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0348" y="1859340"/>
            <a:ext cx="4039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모든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데몬의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시스템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리눅스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시스템의 가장 기본적인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시스템 로그 파일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리눅스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시스템의 로그인 기록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디바이스 정보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시스템 설정오류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파일 시스템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네트워크 세션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등 전반적인 시스템 동작 내용이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2343" y="1859340"/>
            <a:ext cx="324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모든 접속과 관련하여 언제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어디서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어떤 서비스를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사용했는지 기록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사용자 인증에 대한 정보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원격에서 접속한 내역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su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명령을 수행한 내역 기록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Timestamp,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호스트명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응용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프로그램명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메시지 내용이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상태 이상의 오류 발생시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평상시 특별한 기록이 없음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2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잠금 처리된 사용자가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기록된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prstClr val="black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서버 및 네트워크 장비 사용에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관련된 사용자 입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·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출력 사항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프로그램 사용 내역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자료 변경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내역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,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시작 시간 및 종료 시간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등의 오류 및 운영 정보 등이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기록되는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게스트 운영 체제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vgauth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에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대해 기록되는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사용 가능한 </a:t>
            </a:r>
            <a:r>
              <a:rPr lang="en-US" altLang="ko-KR" dirty="0" err="1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vmware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도구에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대한 정보가 기록된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2343" y="751344"/>
            <a:ext cx="32436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xorg.0.log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xorg.9.log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boot.log</a:t>
            </a: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btmp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cron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dmesg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firewalld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grubby_prune_debug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lastlog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maillog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messages</a:t>
            </a: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1" y="751344"/>
            <a:ext cx="34596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ppp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qemu</a:t>
            </a:r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ga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rhsm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sa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samba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speech-dispatcher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swtpm</a:t>
            </a:r>
            <a:endParaRPr lang="en-US" altLang="ko-KR" dirty="0">
              <a:solidFill>
                <a:srgbClr val="0066FF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tuned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8464" y="-19353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1)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All List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4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4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4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4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4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4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4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4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전반적인 이벤트 기록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무선 네트워크와 관련하여 연결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디버그를 기록하는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367" y="1857223"/>
            <a:ext cx="403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성공한 로그인</a:t>
            </a:r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/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로그아웃 정보를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기록하는 로그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last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명령어로 확인 가능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367" y="1857223"/>
            <a:ext cx="403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패키지 설치 정보 기록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1859340"/>
            <a:ext cx="3459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secure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spooler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tallylog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vmware-network.log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vmware-vgauthsvc.log.0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vmware-vmsvc.log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vmware-vmusr.log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wpa_supplicant.log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wtmp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latin typeface="DX몽블랑라운드ExB" pitchFamily="18" charset="-127"/>
                <a:ea typeface="DX몽블랑라운드ExB" pitchFamily="18" charset="-127"/>
              </a:rPr>
              <a:t>yum.log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4)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File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028617"/>
            <a:ext cx="7200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Thank</a:t>
            </a:r>
          </a:p>
          <a:p>
            <a:pPr algn="ctr"/>
            <a:r>
              <a:rPr lang="en-US" altLang="ko-KR" sz="8800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You!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37062" y="908720"/>
            <a:ext cx="7069876" cy="0"/>
          </a:xfrm>
          <a:prstGeom prst="line">
            <a:avLst/>
          </a:prstGeom>
          <a:ln w="38100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모서리가 둥근 사각형 9"/>
          <p:cNvSpPr/>
          <p:nvPr/>
        </p:nvSpPr>
        <p:spPr>
          <a:xfrm rot="16200000">
            <a:off x="7560332" y="4905164"/>
            <a:ext cx="2088232" cy="576064"/>
          </a:xfrm>
          <a:prstGeom prst="round2SameRect">
            <a:avLst>
              <a:gd name="adj1" fmla="val 41233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7766140" y="4933804"/>
            <a:ext cx="1880592" cy="518784"/>
          </a:xfrm>
          <a:prstGeom prst="round2SameRect">
            <a:avLst>
              <a:gd name="adj1" fmla="val 41233"/>
              <a:gd name="adj2" fmla="val 0"/>
            </a:avLst>
          </a:prstGeom>
          <a:noFill/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10478" y="2274838"/>
            <a:ext cx="5923045" cy="2308324"/>
            <a:chOff x="2123728" y="737984"/>
            <a:chExt cx="538458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2123728" y="737984"/>
              <a:ext cx="302433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anaconda</a:t>
              </a:r>
            </a:p>
            <a:p>
              <a:r>
                <a:rPr lang="en-US" altLang="ko-KR" dirty="0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audit</a:t>
              </a: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chrony</a:t>
              </a:r>
              <a:endParaRPr lang="en-US" altLang="ko-KR" dirty="0"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cups</a:t>
              </a: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gdm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glusterfs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libvirt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pluto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46944" y="737984"/>
              <a:ext cx="25613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ppp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qemu</a:t>
              </a:r>
              <a:r>
                <a:rPr lang="en-US" altLang="ko-KR" dirty="0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- </a:t>
              </a:r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ga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rhsm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sa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samba</a:t>
              </a:r>
            </a:p>
            <a:p>
              <a:r>
                <a:rPr lang="en-US" altLang="ko-KR" dirty="0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speech-dispatcher</a:t>
              </a:r>
            </a:p>
            <a:p>
              <a:r>
                <a:rPr lang="en-US" altLang="ko-KR" dirty="0" err="1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swtpm</a:t>
              </a:r>
              <a:endPara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endParaRPr>
            </a:p>
            <a:p>
              <a:r>
                <a:rPr lang="en-US" altLang="ko-KR" dirty="0">
                  <a:solidFill>
                    <a:srgbClr val="0066FF"/>
                  </a:solidFill>
                  <a:latin typeface="DX몽블랑라운드ExB" pitchFamily="18" charset="-127"/>
                  <a:ea typeface="DX몽블랑라운드ExB" pitchFamily="18" charset="-127"/>
                </a:rPr>
                <a:t>tuned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그래픽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/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텍스트 모드를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  지원하는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리눅스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설치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  관리자 프로그램에 관한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디렉토리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리눅스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감사 시스템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  데몬 로그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설정된 감사 룰에 따라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  시스템 정보 기록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NTP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을 구현한 서버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/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클라이언트로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,</a:t>
            </a: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  기존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리눅스의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NTPD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8660" y="2154628"/>
            <a:ext cx="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</a:t>
            </a:r>
            <a:endParaRPr lang="ko-KR" altLang="en-US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0800" y="6073551"/>
            <a:ext cx="347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 NTP? Network Time Protocol</a:t>
            </a:r>
            <a:endParaRPr lang="ko-KR" altLang="en-US" sz="1400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5517232"/>
            <a:ext cx="586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 NTPD? NTPD </a:t>
            </a:r>
            <a:r>
              <a:rPr lang="ko-KR" altLang="en-US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서버를 참조해 시스템 </a:t>
            </a:r>
            <a:r>
              <a:rPr lang="ko-KR" altLang="en-US" sz="1400" dirty="0" err="1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클록을</a:t>
            </a:r>
            <a:r>
              <a:rPr lang="ko-KR" altLang="en-US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 보정하면서</a:t>
            </a:r>
            <a:endParaRPr lang="en-US" altLang="ko-KR" sz="1400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pPr algn="r"/>
            <a:r>
              <a:rPr lang="ko-KR" altLang="en-US" sz="1400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클라이언트에 시간을 제공하는 데몬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1464" y="2699628"/>
            <a:ext cx="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93300"/>
                </a:solidFill>
                <a:latin typeface="DX몽블랑라운드ExB" pitchFamily="18" charset="-127"/>
                <a:ea typeface="DX몽블랑라운드ExB" pitchFamily="18" charset="-127"/>
              </a:rPr>
              <a:t>*</a:t>
            </a:r>
            <a:endParaRPr lang="ko-KR" altLang="en-US" dirty="0">
              <a:solidFill>
                <a:srgbClr val="993300"/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0">
            <a:solidFill>
              <a:srgbClr val="0E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27483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-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모든 프린터와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   </a:t>
            </a:r>
            <a:r>
              <a:rPr lang="ko-KR" altLang="en-US" dirty="0">
                <a:solidFill>
                  <a:srgbClr val="EEECE1">
                    <a:lumMod val="25000"/>
                  </a:srgbClr>
                </a:solidFill>
                <a:latin typeface="DX몽블랑라운드ExB" pitchFamily="18" charset="-127"/>
                <a:ea typeface="DX몽블랑라운드ExB" pitchFamily="18" charset="-127"/>
              </a:rPr>
              <a:t>프린터 관련 로그 기록</a:t>
            </a:r>
            <a:endParaRPr lang="en-US" altLang="ko-KR" dirty="0">
              <a:solidFill>
                <a:srgbClr val="EEECE1">
                  <a:lumMod val="25000"/>
                </a:srgb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0478" y="2274838"/>
            <a:ext cx="3326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anaconda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audit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chrony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>
                <a:solidFill>
                  <a:srgbClr val="0066FF"/>
                </a:solidFill>
                <a:latin typeface="DX몽블랑라운드ExB" pitchFamily="18" charset="-127"/>
                <a:ea typeface="DX몽블랑라운드ExB" pitchFamily="18" charset="-127"/>
              </a:rPr>
              <a:t>cups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gdm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glusterfs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libvirt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pluto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DX몽블랑라운드ExB" pitchFamily="18" charset="-127"/>
              <a:ea typeface="DX몽블랑라운드Ex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464" y="-19353"/>
            <a:ext cx="174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2)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DX몽블랑라운드ExB" pitchFamily="18" charset="-127"/>
                <a:ea typeface="DX몽블랑라운드ExB" pitchFamily="18" charset="-127"/>
              </a:rPr>
              <a:t>Directory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088"/>
          <a:stretch/>
        </p:blipFill>
        <p:spPr>
          <a:xfrm>
            <a:off x="7080201" y="61432"/>
            <a:ext cx="1440160" cy="2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DX몽블랑라운드ExB" pitchFamily="18" charset="-127"/>
            <a:ea typeface="DX몽블랑라운드ExB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DX몽블랑라운드ExB" pitchFamily="18" charset="-127"/>
            <a:ea typeface="DX몽블랑라운드ExB" pitchFamily="18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1629</Words>
  <Application>Microsoft Office PowerPoint</Application>
  <PresentationFormat>화면 슬라이드 쇼(4:3)</PresentationFormat>
  <Paragraphs>658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DX몽블랑라운드ExB</vt:lpstr>
      <vt:lpstr>맑은 고딕</vt:lpstr>
      <vt:lpstr>Arial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e_hee_0</dc:creator>
  <cp:lastModifiedBy>KITRI</cp:lastModifiedBy>
  <cp:revision>33</cp:revision>
  <dcterms:created xsi:type="dcterms:W3CDTF">2020-09-15T13:26:27Z</dcterms:created>
  <dcterms:modified xsi:type="dcterms:W3CDTF">2020-09-16T03:14:27Z</dcterms:modified>
</cp:coreProperties>
</file>