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490" r:id="rId3"/>
    <p:sldId id="492" r:id="rId4"/>
    <p:sldId id="494" r:id="rId5"/>
    <p:sldId id="491" r:id="rId6"/>
    <p:sldId id="507" r:id="rId7"/>
    <p:sldId id="508" r:id="rId8"/>
    <p:sldId id="509" r:id="rId9"/>
    <p:sldId id="510" r:id="rId10"/>
    <p:sldId id="511" r:id="rId11"/>
    <p:sldId id="512" r:id="rId12"/>
    <p:sldId id="515" r:id="rId13"/>
    <p:sldId id="513" r:id="rId14"/>
    <p:sldId id="361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0" userDrawn="1">
          <p15:clr>
            <a:srgbClr val="A4A3A4"/>
          </p15:clr>
        </p15:guide>
        <p15:guide id="2" orient="horz" pos="3755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pos="3929" userDrawn="1">
          <p15:clr>
            <a:srgbClr val="A4A3A4"/>
          </p15:clr>
        </p15:guide>
        <p15:guide id="5" orient="horz" pos="4209" userDrawn="1">
          <p15:clr>
            <a:srgbClr val="A4A3A4"/>
          </p15:clr>
        </p15:guide>
        <p15:guide id="6" orient="horz" pos="5615" userDrawn="1">
          <p15:clr>
            <a:srgbClr val="A4A3A4"/>
          </p15:clr>
        </p15:guide>
        <p15:guide id="7" pos="5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32D"/>
    <a:srgbClr val="23252F"/>
    <a:srgbClr val="222735"/>
    <a:srgbClr val="FFFFFF"/>
    <a:srgbClr val="000000"/>
    <a:srgbClr val="F7F7F7"/>
    <a:srgbClr val="0C0C0C"/>
    <a:srgbClr val="C5C5C5"/>
    <a:srgbClr val="979797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3" autoAdjust="0"/>
    <p:restoredTop sz="96106" autoAdjust="0"/>
  </p:normalViewPr>
  <p:slideViewPr>
    <p:cSldViewPr snapToGrid="0">
      <p:cViewPr varScale="1">
        <p:scale>
          <a:sx n="49" d="100"/>
          <a:sy n="49" d="100"/>
        </p:scale>
        <p:origin x="1452" y="60"/>
      </p:cViewPr>
      <p:guideLst>
        <p:guide orient="horz" pos="1260"/>
        <p:guide orient="horz" pos="3755"/>
        <p:guide pos="346"/>
        <p:guide pos="3929"/>
        <p:guide orient="horz" pos="4209"/>
        <p:guide orient="horz" pos="5615"/>
        <p:guide pos="5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549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4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3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4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3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2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8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7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Sock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>
            <a:normAutofit fontScale="90000"/>
          </a:bodyPr>
          <a:lstStyle/>
          <a:p>
            <a:r>
              <a:rPr lang="en-US" altLang="ko-KR" sz="4000" dirty="0" err="1">
                <a:solidFill>
                  <a:schemeClr val="accent2">
                    <a:lumMod val="7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업로드 공격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Construction</a:t>
            </a:r>
            <a:endParaRPr lang="ko-KR" altLang="en-US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E18CD4-634C-4D18-9B04-5767CA888D2B}"/>
              </a:ext>
            </a:extLst>
          </p:cNvPr>
          <p:cNvSpPr txBox="1"/>
          <p:nvPr/>
        </p:nvSpPr>
        <p:spPr>
          <a:xfrm>
            <a:off x="700637" y="1904550"/>
            <a:ext cx="5673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1. </a:t>
            </a:r>
            <a:r>
              <a:rPr lang="en-US" altLang="ko-KR" sz="1600" dirty="0" err="1">
                <a:latin typeface="+mn-ea"/>
              </a:rPr>
              <a:t>Webshell</a:t>
            </a:r>
            <a:r>
              <a:rPr lang="ko-KR" altLang="en-US" sz="1600" dirty="0">
                <a:latin typeface="+mn-ea"/>
              </a:rPr>
              <a:t>에 연결 하기 전</a:t>
            </a:r>
            <a:endParaRPr lang="en-US" altLang="ko-KR" sz="1600" dirty="0">
              <a:latin typeface="+mn-ea"/>
            </a:endParaRPr>
          </a:p>
          <a:p>
            <a:endParaRPr lang="en-US" altLang="ko-KR" sz="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  <a:hlinkClick r:id="rId3"/>
              </a:rPr>
              <a:t>https://pypi.python.org/pypi/PySocks/</a:t>
            </a:r>
            <a:r>
              <a:rPr lang="ko-KR" altLang="en-US" sz="1600" dirty="0">
                <a:latin typeface="+mn-ea"/>
              </a:rPr>
              <a:t>로 </a:t>
            </a:r>
            <a:r>
              <a:rPr lang="ko-KR" altLang="en-US" sz="1600" dirty="0" err="1">
                <a:latin typeface="+mn-ea"/>
              </a:rPr>
              <a:t>접속후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PySocks</a:t>
            </a:r>
            <a:r>
              <a:rPr lang="en-US" altLang="ko-KR" sz="1600" dirty="0">
                <a:latin typeface="+mn-ea"/>
              </a:rPr>
              <a:t> </a:t>
            </a:r>
          </a:p>
          <a:p>
            <a:endParaRPr lang="en-US" altLang="ko-KR" sz="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다운로드 후 설치</a:t>
            </a:r>
          </a:p>
        </p:txBody>
      </p:sp>
      <p:sp>
        <p:nvSpPr>
          <p:cNvPr id="31" name="제목 3">
            <a:extLst>
              <a:ext uri="{FF2B5EF4-FFF2-40B4-BE49-F238E27FC236}">
                <a16:creationId xmlns:a16="http://schemas.microsoft.com/office/drawing/2014/main" id="{538FC1E7-1DCA-49EA-BBB4-DF3E53CDFCA5}"/>
              </a:ext>
            </a:extLst>
          </p:cNvPr>
          <p:cNvSpPr txBox="1">
            <a:spLocks/>
          </p:cNvSpPr>
          <p:nvPr/>
        </p:nvSpPr>
        <p:spPr>
          <a:xfrm>
            <a:off x="549275" y="962240"/>
            <a:ext cx="5688013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PySocks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AEFC6B-AA45-4A45-B97A-946420D6C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6" y="3127733"/>
            <a:ext cx="5980694" cy="1725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6F516-B152-497A-8E38-54DB28EC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9" y="5606645"/>
            <a:ext cx="5688061" cy="3237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D4478-6916-445B-8639-0635255DFC0F}"/>
              </a:ext>
            </a:extLst>
          </p:cNvPr>
          <p:cNvSpPr txBox="1"/>
          <p:nvPr/>
        </p:nvSpPr>
        <p:spPr>
          <a:xfrm>
            <a:off x="700637" y="5060571"/>
            <a:ext cx="567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2. PySocks-1.6.8.tar.gz </a:t>
            </a:r>
            <a:r>
              <a:rPr lang="ko-KR" altLang="en-US" sz="1600" dirty="0">
                <a:latin typeface="+mn-ea"/>
              </a:rPr>
              <a:t>압축해제</a:t>
            </a:r>
            <a:r>
              <a:rPr lang="en-US" altLang="ko-KR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9179EDE0-91ED-4B45-84FC-C183EEEFED1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56583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3">
            <a:extLst>
              <a:ext uri="{FF2B5EF4-FFF2-40B4-BE49-F238E27FC236}">
                <a16:creationId xmlns:a16="http://schemas.microsoft.com/office/drawing/2014/main" id="{538FC1E7-1DCA-49EA-BBB4-DF3E53CDFCA5}"/>
              </a:ext>
            </a:extLst>
          </p:cNvPr>
          <p:cNvSpPr txBox="1">
            <a:spLocks/>
          </p:cNvSpPr>
          <p:nvPr/>
        </p:nvSpPr>
        <p:spPr>
          <a:xfrm>
            <a:off x="549275" y="962240"/>
            <a:ext cx="5688013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PySocks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AB3975-3916-4B0D-86D6-3AD8036E7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2" b="29662"/>
          <a:stretch/>
        </p:blipFill>
        <p:spPr>
          <a:xfrm>
            <a:off x="426691" y="2340793"/>
            <a:ext cx="5886248" cy="16546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D19CC7-7A12-42D4-9558-76DD1C24B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6" y="4977825"/>
            <a:ext cx="5773412" cy="19265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FF7A7A-6599-4DE1-84FB-9BE5BC4ABAF2}"/>
              </a:ext>
            </a:extLst>
          </p:cNvPr>
          <p:cNvSpPr txBox="1"/>
          <p:nvPr/>
        </p:nvSpPr>
        <p:spPr>
          <a:xfrm>
            <a:off x="757788" y="1956135"/>
            <a:ext cx="567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3. </a:t>
            </a:r>
            <a:r>
              <a:rPr lang="en-US" altLang="ko-KR" sz="1600" dirty="0" err="1">
                <a:latin typeface="+mn-ea"/>
              </a:rPr>
              <a:t>PySocks</a:t>
            </a:r>
            <a:r>
              <a:rPr lang="en-US" altLang="ko-KR" sz="1600" dirty="0">
                <a:latin typeface="+mn-ea"/>
              </a:rPr>
              <a:t> build </a:t>
            </a:r>
            <a:r>
              <a:rPr lang="ko-KR" altLang="en-US" sz="1600" dirty="0">
                <a:latin typeface="+mn-ea"/>
              </a:rPr>
              <a:t>를 실행한다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05242-55E7-404C-8322-48AF08958EC2}"/>
              </a:ext>
            </a:extLst>
          </p:cNvPr>
          <p:cNvSpPr txBox="1"/>
          <p:nvPr/>
        </p:nvSpPr>
        <p:spPr>
          <a:xfrm>
            <a:off x="700637" y="4659061"/>
            <a:ext cx="567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4. </a:t>
            </a:r>
            <a:r>
              <a:rPr lang="en-US" altLang="ko-KR" sz="1600" dirty="0" err="1">
                <a:latin typeface="+mn-ea"/>
              </a:rPr>
              <a:t>PySocks_install</a:t>
            </a:r>
            <a:r>
              <a:rPr lang="ko-KR" altLang="en-US" sz="1600" dirty="0">
                <a:latin typeface="+mn-ea"/>
              </a:rPr>
              <a:t>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실행한다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528764BF-F28E-4E76-AF9C-F4D7A8614F2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32114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3">
            <a:extLst>
              <a:ext uri="{FF2B5EF4-FFF2-40B4-BE49-F238E27FC236}">
                <a16:creationId xmlns:a16="http://schemas.microsoft.com/office/drawing/2014/main" id="{538FC1E7-1DCA-49EA-BBB4-DF3E53CDFCA5}"/>
              </a:ext>
            </a:extLst>
          </p:cNvPr>
          <p:cNvSpPr txBox="1">
            <a:spLocks/>
          </p:cNvSpPr>
          <p:nvPr/>
        </p:nvSpPr>
        <p:spPr>
          <a:xfrm>
            <a:off x="549275" y="962240"/>
            <a:ext cx="5688013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PySocks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F7A7A-6599-4DE1-84FB-9BE5BC4ABAF2}"/>
              </a:ext>
            </a:extLst>
          </p:cNvPr>
          <p:cNvSpPr txBox="1"/>
          <p:nvPr/>
        </p:nvSpPr>
        <p:spPr>
          <a:xfrm>
            <a:off x="757788" y="1956135"/>
            <a:ext cx="567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5. </a:t>
            </a:r>
            <a:r>
              <a:rPr lang="en-US" altLang="ko-KR" sz="1600" dirty="0"/>
              <a:t>Directory </a:t>
            </a:r>
            <a:r>
              <a:rPr lang="en-US" altLang="ko-KR" sz="1600" dirty="0" err="1"/>
              <a:t>Linsting</a:t>
            </a:r>
            <a:r>
              <a:rPr lang="en-US" altLang="ko-KR" sz="1600" dirty="0"/>
              <a:t> </a:t>
            </a:r>
            <a:r>
              <a:rPr lang="ko-KR" altLang="en-US" sz="1600" dirty="0"/>
              <a:t>취약점을 이용해서 </a:t>
            </a:r>
            <a:r>
              <a:rPr lang="ko-KR" altLang="en-US" sz="1600" dirty="0" err="1"/>
              <a:t>업로드된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webshell</a:t>
            </a:r>
            <a:r>
              <a:rPr lang="en-US" altLang="ko-KR" sz="1600" dirty="0"/>
              <a:t> </a:t>
            </a:r>
            <a:r>
              <a:rPr lang="ko-KR" altLang="en-US" sz="1600" dirty="0"/>
              <a:t>파일명을 확인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99DBFA-A05C-4CDA-BC25-6190AFC2E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7" y="2638093"/>
            <a:ext cx="5159227" cy="3830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F4537-A061-47BD-A0E6-E6C763D093D9}"/>
              </a:ext>
            </a:extLst>
          </p:cNvPr>
          <p:cNvSpPr txBox="1"/>
          <p:nvPr/>
        </p:nvSpPr>
        <p:spPr>
          <a:xfrm>
            <a:off x="757788" y="6808350"/>
            <a:ext cx="567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6. </a:t>
            </a:r>
            <a:r>
              <a:rPr lang="en-US" altLang="ko-KR" sz="1600" dirty="0" err="1"/>
              <a:t>weevely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명령어로 </a:t>
            </a:r>
            <a:r>
              <a:rPr lang="en-US" altLang="ko-KR" sz="1600" dirty="0"/>
              <a:t>Backdoor </a:t>
            </a:r>
            <a:r>
              <a:rPr lang="en-US" altLang="ko-KR" sz="1600" dirty="0" err="1"/>
              <a:t>Webshell</a:t>
            </a:r>
            <a:r>
              <a:rPr lang="ko-KR" altLang="en-US" sz="1600" dirty="0"/>
              <a:t>에 연결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665AE-9CF8-43CA-9E57-29F04EA97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9" y="7322954"/>
            <a:ext cx="5334462" cy="1841152"/>
          </a:xfrm>
          <a:prstGeom prst="rect">
            <a:avLst/>
          </a:prstGeom>
        </p:spPr>
      </p:pic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6233FC0-48BA-47EE-9711-867A9F51C1D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38886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3">
            <a:extLst>
              <a:ext uri="{FF2B5EF4-FFF2-40B4-BE49-F238E27FC236}">
                <a16:creationId xmlns:a16="http://schemas.microsoft.com/office/drawing/2014/main" id="{538FC1E7-1DCA-49EA-BBB4-DF3E53CDFCA5}"/>
              </a:ext>
            </a:extLst>
          </p:cNvPr>
          <p:cNvSpPr txBox="1">
            <a:spLocks/>
          </p:cNvSpPr>
          <p:nvPr/>
        </p:nvSpPr>
        <p:spPr>
          <a:xfrm>
            <a:off x="549275" y="962240"/>
            <a:ext cx="5688013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PySocks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05242-55E7-404C-8322-48AF08958EC2}"/>
              </a:ext>
            </a:extLst>
          </p:cNvPr>
          <p:cNvSpPr txBox="1"/>
          <p:nvPr/>
        </p:nvSpPr>
        <p:spPr>
          <a:xfrm>
            <a:off x="700637" y="1892649"/>
            <a:ext cx="567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7. </a:t>
            </a:r>
            <a:r>
              <a:rPr lang="en-US" altLang="ko-KR" sz="1600" dirty="0" err="1"/>
              <a:t>weevely</a:t>
            </a:r>
            <a:r>
              <a:rPr lang="en-US" altLang="ko-KR" sz="1600" dirty="0"/>
              <a:t> </a:t>
            </a:r>
            <a:r>
              <a:rPr lang="ko-KR" altLang="en-US" sz="1600" dirty="0"/>
              <a:t>명령창에서 리눅스 명령어를 실행하면</a:t>
            </a:r>
            <a:r>
              <a:rPr lang="en-US" altLang="ko-KR" sz="1600" dirty="0"/>
              <a:t>, </a:t>
            </a:r>
            <a:r>
              <a:rPr lang="ko-KR" altLang="en-US" sz="1600" dirty="0"/>
              <a:t>타겟 </a:t>
            </a:r>
            <a:r>
              <a:rPr lang="en-US" altLang="ko-KR" sz="1600" dirty="0"/>
              <a:t>PC</a:t>
            </a:r>
            <a:r>
              <a:rPr lang="ko-KR" altLang="en-US" sz="1600" dirty="0"/>
              <a:t>의 정보가 표시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465C16-269A-4A29-A5F6-1FB01702B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3" y="2480026"/>
            <a:ext cx="5334462" cy="2755631"/>
          </a:xfrm>
          <a:prstGeom prst="rect">
            <a:avLst/>
          </a:prstGeom>
        </p:spPr>
      </p:pic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35CA3C4B-B0ED-426B-9E87-325B5839FEF8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8173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470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</a:t>
            </a:r>
            <a:r>
              <a:rPr lang="en-US" altLang="ko-KR" sz="32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endParaRPr lang="en-US" altLang="ko-KR" sz="305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82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WebShell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공격</a:t>
            </a:r>
            <a:b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30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39410-B9C5-464E-870B-DE5F5574E753}"/>
              </a:ext>
            </a:extLst>
          </p:cNvPr>
          <p:cNvSpPr txBox="1"/>
          <p:nvPr/>
        </p:nvSpPr>
        <p:spPr>
          <a:xfrm>
            <a:off x="3429000" y="5021841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 Server : Kali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62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81996A-6370-4CA1-B925-C0A8BE5F3921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: Kali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제목 3">
            <a:extLst>
              <a:ext uri="{FF2B5EF4-FFF2-40B4-BE49-F238E27FC236}">
                <a16:creationId xmlns:a16="http://schemas.microsoft.com/office/drawing/2014/main" id="{CB78F28C-3DAE-4CD1-B19E-1CB5CEC71CCF}"/>
              </a:ext>
            </a:extLst>
          </p:cNvPr>
          <p:cNvSpPr txBox="1">
            <a:spLocks/>
          </p:cNvSpPr>
          <p:nvPr/>
        </p:nvSpPr>
        <p:spPr>
          <a:xfrm>
            <a:off x="549275" y="962240"/>
            <a:ext cx="5688013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 환경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9477246-58C9-486C-B67F-5F6128DE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96473"/>
              </p:ext>
            </p:extLst>
          </p:nvPr>
        </p:nvGraphicFramePr>
        <p:xfrm>
          <a:off x="944562" y="2006163"/>
          <a:ext cx="5292723" cy="965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1679">
                  <a:extLst>
                    <a:ext uri="{9D8B030D-6E8A-4147-A177-3AD203B41FA5}">
                      <a16:colId xmlns:a16="http://schemas.microsoft.com/office/drawing/2014/main" val="4038433958"/>
                    </a:ext>
                  </a:extLst>
                </a:gridCol>
                <a:gridCol w="2191207">
                  <a:extLst>
                    <a:ext uri="{9D8B030D-6E8A-4147-A177-3AD203B41FA5}">
                      <a16:colId xmlns:a16="http://schemas.microsoft.com/office/drawing/2014/main" val="1247805888"/>
                    </a:ext>
                  </a:extLst>
                </a:gridCol>
                <a:gridCol w="2019837">
                  <a:extLst>
                    <a:ext uri="{9D8B030D-6E8A-4147-A177-3AD203B41FA5}">
                      <a16:colId xmlns:a16="http://schemas.microsoft.com/office/drawing/2014/main" val="2207337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공격자 </a:t>
                      </a:r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서버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6809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192.168.170.1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192.168.160.2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436954"/>
                  </a:ext>
                </a:extLst>
              </a:tr>
              <a:tr h="173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Kali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Kali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465634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276DB4-6DE2-4A83-9B4F-8BAB2E6C9FC5}"/>
              </a:ext>
            </a:extLst>
          </p:cNvPr>
          <p:cNvGrpSpPr/>
          <p:nvPr/>
        </p:nvGrpSpPr>
        <p:grpSpPr>
          <a:xfrm>
            <a:off x="944562" y="3287506"/>
            <a:ext cx="5292726" cy="4062285"/>
            <a:chOff x="944562" y="3103925"/>
            <a:chExt cx="5292726" cy="406228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564F1B6-B95A-49A3-8871-AEC0EC4C4A3C}"/>
                </a:ext>
              </a:extLst>
            </p:cNvPr>
            <p:cNvGrpSpPr/>
            <p:nvPr/>
          </p:nvGrpSpPr>
          <p:grpSpPr>
            <a:xfrm>
              <a:off x="944562" y="3103925"/>
              <a:ext cx="5292725" cy="1697406"/>
              <a:chOff x="944562" y="3103925"/>
              <a:chExt cx="5292725" cy="16974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75447F-E826-4792-BC5F-77500AA2F229}"/>
                  </a:ext>
                </a:extLst>
              </p:cNvPr>
              <p:cNvSpPr txBox="1"/>
              <p:nvPr/>
            </p:nvSpPr>
            <p:spPr>
              <a:xfrm>
                <a:off x="944563" y="3103925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+mn-ea"/>
                  </a:rPr>
                  <a:t>공격자 </a:t>
                </a:r>
                <a:r>
                  <a:rPr lang="en-US" altLang="ko-KR" sz="1600" b="1" dirty="0">
                    <a:latin typeface="+mn-ea"/>
                  </a:rPr>
                  <a:t>PC</a:t>
                </a:r>
                <a:endParaRPr lang="ko-KR" altLang="en-US" sz="1600" b="1" dirty="0">
                  <a:latin typeface="+mn-ea"/>
                </a:endParaRP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7395603-A733-4714-933C-57863919C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562" y="3486472"/>
                <a:ext cx="5292725" cy="1314859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860060-011D-434E-9A5E-107B9A8C43AE}"/>
                </a:ext>
              </a:extLst>
            </p:cNvPr>
            <p:cNvSpPr txBox="1"/>
            <p:nvPr/>
          </p:nvSpPr>
          <p:spPr>
            <a:xfrm>
              <a:off x="944563" y="5237679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+mn-ea"/>
                </a:rPr>
                <a:t>웹 서버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4BA2023-943B-4146-949C-B097C6CE5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486"/>
            <a:stretch/>
          </p:blipFill>
          <p:spPr>
            <a:xfrm>
              <a:off x="944564" y="5668097"/>
              <a:ext cx="5292724" cy="1498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95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609094-345D-4A99-A3F9-AC10531B080E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3">
            <a:extLst>
              <a:ext uri="{FF2B5EF4-FFF2-40B4-BE49-F238E27FC236}">
                <a16:creationId xmlns:a16="http://schemas.microsoft.com/office/drawing/2014/main" id="{6B446501-6399-478F-9C5E-35D51D039418}"/>
              </a:ext>
            </a:extLst>
          </p:cNvPr>
          <p:cNvSpPr txBox="1">
            <a:spLocks/>
          </p:cNvSpPr>
          <p:nvPr/>
        </p:nvSpPr>
        <p:spPr>
          <a:xfrm>
            <a:off x="549275" y="962240"/>
            <a:ext cx="5688013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시작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9476026-706D-427D-A073-937D2EE53D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8" r="12023" b="77633"/>
          <a:stretch/>
        </p:blipFill>
        <p:spPr>
          <a:xfrm flipH="1">
            <a:off x="4924425" y="5871526"/>
            <a:ext cx="719083" cy="62911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5E46C6C-00D6-4579-B9B7-763ACAFF4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8" r="12023" b="77633"/>
          <a:stretch/>
        </p:blipFill>
        <p:spPr>
          <a:xfrm>
            <a:off x="4274906" y="5655813"/>
            <a:ext cx="678115" cy="899858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E415FEB6-9592-40F3-A74D-947C61384CF0}"/>
              </a:ext>
            </a:extLst>
          </p:cNvPr>
          <p:cNvSpPr txBox="1">
            <a:spLocks/>
          </p:cNvSpPr>
          <p:nvPr/>
        </p:nvSpPr>
        <p:spPr>
          <a:xfrm>
            <a:off x="563762" y="4587044"/>
            <a:ext cx="5673526" cy="43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6E6754C5-5444-423B-B209-CA5D4442F64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실습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F0974E-D8E9-42EC-A78F-3AEAFB99E938}"/>
              </a:ext>
            </a:extLst>
          </p:cNvPr>
          <p:cNvGrpSpPr/>
          <p:nvPr/>
        </p:nvGrpSpPr>
        <p:grpSpPr>
          <a:xfrm>
            <a:off x="549275" y="2121442"/>
            <a:ext cx="5673526" cy="919004"/>
            <a:chOff x="549275" y="2121442"/>
            <a:chExt cx="5673526" cy="9190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15F56A-57D3-40C1-B620-EA13BED45258}"/>
                </a:ext>
              </a:extLst>
            </p:cNvPr>
            <p:cNvSpPr txBox="1"/>
            <p:nvPr/>
          </p:nvSpPr>
          <p:spPr>
            <a:xfrm>
              <a:off x="572371" y="2121442"/>
              <a:ext cx="3828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apache2,  </a:t>
              </a:r>
              <a:r>
                <a:rPr lang="en-US" altLang="ko-KR" sz="1600" b="1" dirty="0" err="1"/>
                <a:t>mysql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데몬 시작 </a:t>
              </a:r>
              <a:r>
                <a:rPr lang="en-US" altLang="ko-KR" sz="1600" b="1" dirty="0">
                  <a:sym typeface="Wingdings" panose="05000000000000000000" pitchFamily="2" charset="2"/>
                </a:rPr>
                <a:t> </a:t>
              </a:r>
              <a:r>
                <a:rPr lang="ko-KR" altLang="en-US" sz="1600" b="1" dirty="0">
                  <a:sym typeface="Wingdings" panose="05000000000000000000" pitchFamily="2" charset="2"/>
                </a:rPr>
                <a:t>웹 서버에서</a:t>
              </a:r>
              <a:endParaRPr lang="ko-KR" altLang="en-US" sz="16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99CB63-2E3F-4146-93F8-58139F3DA2B8}"/>
                </a:ext>
              </a:extLst>
            </p:cNvPr>
            <p:cNvSpPr txBox="1"/>
            <p:nvPr/>
          </p:nvSpPr>
          <p:spPr>
            <a:xfrm>
              <a:off x="549275" y="2636763"/>
              <a:ext cx="5673526" cy="403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# service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apache2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start</a:t>
              </a:r>
              <a:endParaRPr lang="ko-KR" altLang="en-US" sz="2000" b="1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F98112D-F986-4D92-959B-055BBF542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2" y="4172164"/>
            <a:ext cx="5673526" cy="458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F3F511-6ACF-437C-8BA7-A4573D8ECD09}"/>
              </a:ext>
            </a:extLst>
          </p:cNvPr>
          <p:cNvSpPr txBox="1"/>
          <p:nvPr/>
        </p:nvSpPr>
        <p:spPr>
          <a:xfrm>
            <a:off x="549275" y="3243172"/>
            <a:ext cx="5673526" cy="40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service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mysql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729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609094-345D-4A99-A3F9-AC10531B080E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ym typeface="Wingdings" panose="05000000000000000000" pitchFamily="2" charset="2"/>
              </a:rPr>
              <a:t> </a:t>
            </a:r>
            <a:r>
              <a:rPr lang="ko-KR" altLang="en-US" sz="1800" b="1">
                <a:sym typeface="Wingdings" panose="05000000000000000000" pitchFamily="2" charset="2"/>
              </a:rPr>
              <a:t>공격자</a:t>
            </a:r>
            <a:r>
              <a:rPr lang="en-US" altLang="ko-KR" sz="1800" b="1">
                <a:sym typeface="Wingdings" panose="05000000000000000000" pitchFamily="2" charset="2"/>
              </a:rPr>
              <a:t>PC</a:t>
            </a:r>
            <a:r>
              <a:rPr lang="ko-KR" altLang="en-US" sz="1800" b="1">
                <a:sym typeface="Wingdings" panose="05000000000000000000" pitchFamily="2" charset="2"/>
              </a:rPr>
              <a:t>에서</a:t>
            </a:r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3">
            <a:extLst>
              <a:ext uri="{FF2B5EF4-FFF2-40B4-BE49-F238E27FC236}">
                <a16:creationId xmlns:a16="http://schemas.microsoft.com/office/drawing/2014/main" id="{6B446501-6399-478F-9C5E-35D51D039418}"/>
              </a:ext>
            </a:extLst>
          </p:cNvPr>
          <p:cNvSpPr txBox="1">
            <a:spLocks/>
          </p:cNvSpPr>
          <p:nvPr/>
        </p:nvSpPr>
        <p:spPr>
          <a:xfrm>
            <a:off x="549275" y="962240"/>
            <a:ext cx="5688013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webshell.php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6E6754C5-5444-423B-B209-CA5D4442F64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실습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F0974E-D8E9-42EC-A78F-3AEAFB99E938}"/>
              </a:ext>
            </a:extLst>
          </p:cNvPr>
          <p:cNvGrpSpPr/>
          <p:nvPr/>
        </p:nvGrpSpPr>
        <p:grpSpPr>
          <a:xfrm>
            <a:off x="515221" y="2252078"/>
            <a:ext cx="5707580" cy="919004"/>
            <a:chOff x="515221" y="2121442"/>
            <a:chExt cx="5707580" cy="9190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15F56A-57D3-40C1-B620-EA13BED45258}"/>
                </a:ext>
              </a:extLst>
            </p:cNvPr>
            <p:cNvSpPr txBox="1"/>
            <p:nvPr/>
          </p:nvSpPr>
          <p:spPr>
            <a:xfrm>
              <a:off x="515221" y="2121442"/>
              <a:ext cx="2083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en-US" altLang="ko-KR" sz="1600" b="1" dirty="0" err="1"/>
                <a:t>webshell.php</a:t>
              </a:r>
              <a:r>
                <a:rPr lang="ko-KR" altLang="en-US" sz="1600" b="1" dirty="0"/>
                <a:t> 작성 </a:t>
              </a:r>
              <a:r>
                <a:rPr lang="ko-KR" altLang="en-US" sz="1600" b="1" dirty="0">
                  <a:sym typeface="Wingdings" panose="05000000000000000000" pitchFamily="2" charset="2"/>
                </a:rPr>
                <a:t> </a:t>
              </a:r>
              <a:endParaRPr lang="ko-KR" altLang="en-US" sz="16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99CB63-2E3F-4146-93F8-58139F3DA2B8}"/>
                </a:ext>
              </a:extLst>
            </p:cNvPr>
            <p:cNvSpPr txBox="1"/>
            <p:nvPr/>
          </p:nvSpPr>
          <p:spPr>
            <a:xfrm>
              <a:off x="549275" y="2636763"/>
              <a:ext cx="5673526" cy="403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# vi</a:t>
              </a:r>
              <a:r>
                <a:rPr lang="ko-KR" altLang="en-US" sz="2000" b="1" dirty="0"/>
                <a:t> </a:t>
              </a:r>
              <a:r>
                <a:rPr lang="en-US" altLang="ko-KR" sz="2000" b="1" dirty="0" err="1"/>
                <a:t>webshell.php</a:t>
              </a:r>
              <a:endParaRPr lang="ko-KR" altLang="en-US" sz="20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1238960-F3ED-40B8-A017-A4F795624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7657" b="39710"/>
          <a:stretch/>
        </p:blipFill>
        <p:spPr>
          <a:xfrm>
            <a:off x="563762" y="3387047"/>
            <a:ext cx="5659039" cy="403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714EF6-F65C-4BA2-93E2-1B5EAF5FD3B3}"/>
              </a:ext>
            </a:extLst>
          </p:cNvPr>
          <p:cNvSpPr txBox="1"/>
          <p:nvPr/>
        </p:nvSpPr>
        <p:spPr>
          <a:xfrm>
            <a:off x="515221" y="3920658"/>
            <a:ext cx="6245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System </a:t>
            </a:r>
            <a:r>
              <a:rPr lang="ko-KR" altLang="en-US" sz="1600" b="1" dirty="0"/>
              <a:t>함수에 </a:t>
            </a:r>
            <a:r>
              <a:rPr lang="en-US" altLang="ko-KR" sz="1600" b="1" dirty="0"/>
              <a:t>GET </a:t>
            </a:r>
            <a:r>
              <a:rPr lang="ko-KR" altLang="en-US" sz="1600" b="1" dirty="0"/>
              <a:t>방식으로 층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인자값을</a:t>
            </a:r>
            <a:r>
              <a:rPr lang="ko-KR" altLang="en-US" sz="1600" b="1" dirty="0"/>
              <a:t> 넘겨주는 </a:t>
            </a:r>
            <a:r>
              <a:rPr lang="en-US" altLang="ko-KR" sz="1600" b="1" dirty="0" err="1"/>
              <a:t>webshell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파일 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43B3B-73BB-44ED-AF4F-9163AF207B27}"/>
              </a:ext>
            </a:extLst>
          </p:cNvPr>
          <p:cNvSpPr txBox="1"/>
          <p:nvPr/>
        </p:nvSpPr>
        <p:spPr>
          <a:xfrm>
            <a:off x="549275" y="1869770"/>
            <a:ext cx="345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ym typeface="Wingdings" panose="05000000000000000000" pitchFamily="2" charset="2"/>
              </a:rPr>
              <a:t>공격자</a:t>
            </a:r>
            <a:r>
              <a:rPr lang="en-US" altLang="ko-KR" sz="1800" b="1" dirty="0">
                <a:sym typeface="Wingdings" panose="05000000000000000000" pitchFamily="2" charset="2"/>
              </a:rPr>
              <a:t>PC</a:t>
            </a:r>
            <a:r>
              <a:rPr lang="ko-KR" altLang="en-US" sz="1800" b="1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86022-4D6C-4598-9686-340CE93B760B}"/>
              </a:ext>
            </a:extLst>
          </p:cNvPr>
          <p:cNvSpPr txBox="1"/>
          <p:nvPr/>
        </p:nvSpPr>
        <p:spPr>
          <a:xfrm>
            <a:off x="515221" y="4930308"/>
            <a:ext cx="4061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타겟 게시판에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webshell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파일을 첨부 </a:t>
            </a:r>
            <a:r>
              <a:rPr lang="en-US" altLang="ko-KR" sz="1600" b="1" dirty="0"/>
              <a:t>save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1F871D-B53B-45BB-86A4-C62F8BD97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6"/>
          <a:stretch/>
        </p:blipFill>
        <p:spPr>
          <a:xfrm>
            <a:off x="546612" y="5376761"/>
            <a:ext cx="5673527" cy="3877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BB907B-DC39-48D1-B58F-4DACFDE42C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" r="22723" b="71524"/>
          <a:stretch/>
        </p:blipFill>
        <p:spPr>
          <a:xfrm>
            <a:off x="563762" y="4364644"/>
            <a:ext cx="5656377" cy="5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2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609094-345D-4A99-A3F9-AC10531B080E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ym typeface="Wingdings" panose="05000000000000000000" pitchFamily="2" charset="2"/>
              </a:rPr>
              <a:t> </a:t>
            </a:r>
            <a:r>
              <a:rPr lang="ko-KR" altLang="en-US" sz="1800" b="1">
                <a:sym typeface="Wingdings" panose="05000000000000000000" pitchFamily="2" charset="2"/>
              </a:rPr>
              <a:t>공격자</a:t>
            </a:r>
            <a:r>
              <a:rPr lang="en-US" altLang="ko-KR" sz="1800" b="1">
                <a:sym typeface="Wingdings" panose="05000000000000000000" pitchFamily="2" charset="2"/>
              </a:rPr>
              <a:t>PC</a:t>
            </a:r>
            <a:r>
              <a:rPr lang="ko-KR" altLang="en-US" sz="1800" b="1">
                <a:sym typeface="Wingdings" panose="05000000000000000000" pitchFamily="2" charset="2"/>
              </a:rPr>
              <a:t>에서</a:t>
            </a:r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3">
            <a:extLst>
              <a:ext uri="{FF2B5EF4-FFF2-40B4-BE49-F238E27FC236}">
                <a16:creationId xmlns:a16="http://schemas.microsoft.com/office/drawing/2014/main" id="{6B446501-6399-478F-9C5E-35D51D039418}"/>
              </a:ext>
            </a:extLst>
          </p:cNvPr>
          <p:cNvSpPr txBox="1">
            <a:spLocks/>
          </p:cNvSpPr>
          <p:nvPr/>
        </p:nvSpPr>
        <p:spPr>
          <a:xfrm>
            <a:off x="549275" y="962240"/>
            <a:ext cx="5688013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webshell.php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6E6754C5-5444-423B-B209-CA5D4442F64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EF6-F65C-4BA2-93E2-1B5EAF5FD3B3}"/>
              </a:ext>
            </a:extLst>
          </p:cNvPr>
          <p:cNvSpPr txBox="1"/>
          <p:nvPr/>
        </p:nvSpPr>
        <p:spPr>
          <a:xfrm>
            <a:off x="478377" y="2178567"/>
            <a:ext cx="4429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 192.168.160.2/</a:t>
            </a:r>
            <a:r>
              <a:rPr lang="en-US" altLang="ko-KR" sz="1600" b="1" dirty="0" err="1"/>
              <a:t>tmp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접속하면</a:t>
            </a:r>
            <a:r>
              <a:rPr lang="en-US" altLang="ko-KR" sz="1600" b="1" dirty="0"/>
              <a:t>, php</a:t>
            </a:r>
            <a:r>
              <a:rPr lang="ko-KR" altLang="en-US" sz="1600" b="1" dirty="0"/>
              <a:t> 목록 노출</a:t>
            </a:r>
            <a:r>
              <a:rPr lang="en-US" altLang="ko-KR" sz="1600" b="1" dirty="0"/>
              <a:t>  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86022-4D6C-4598-9686-340CE93B760B}"/>
              </a:ext>
            </a:extLst>
          </p:cNvPr>
          <p:cNvSpPr txBox="1"/>
          <p:nvPr/>
        </p:nvSpPr>
        <p:spPr>
          <a:xfrm>
            <a:off x="515221" y="5249623"/>
            <a:ext cx="502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 </a:t>
            </a:r>
            <a:r>
              <a:rPr lang="ko-KR" altLang="en-US" sz="1600" b="1" dirty="0"/>
              <a:t>업로드 </a:t>
            </a:r>
            <a:r>
              <a:rPr lang="en-US" altLang="ko-KR" sz="1600" b="1" dirty="0" err="1"/>
              <a:t>WebShell.php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파일 </a:t>
            </a:r>
            <a:r>
              <a:rPr lang="en-US" altLang="ko-KR" sz="1600" b="1" dirty="0"/>
              <a:t>/var/www/html/</a:t>
            </a:r>
            <a:r>
              <a:rPr lang="en-US" altLang="ko-KR" sz="1600" b="1" dirty="0" err="1"/>
              <a:t>tmp</a:t>
            </a:r>
            <a:r>
              <a:rPr lang="ko-KR" altLang="en-US" sz="1600" b="1" dirty="0"/>
              <a:t>확인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6F518B-BE55-40EA-B685-5A978CB33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7" y="5626896"/>
            <a:ext cx="5820587" cy="16956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0D5291-D137-4993-959C-EB3928F2A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15" y="2667107"/>
            <a:ext cx="4620270" cy="23720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486EC0-A07F-4E95-BC77-3CDCBE77AB33}"/>
              </a:ext>
            </a:extLst>
          </p:cNvPr>
          <p:cNvSpPr txBox="1"/>
          <p:nvPr/>
        </p:nvSpPr>
        <p:spPr>
          <a:xfrm>
            <a:off x="660399" y="1744335"/>
            <a:ext cx="2229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Directory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Listing </a:t>
            </a:r>
            <a:r>
              <a:rPr lang="ko-KR" altLang="en-US" sz="1600" b="1" dirty="0"/>
              <a:t>취약점</a:t>
            </a:r>
          </a:p>
        </p:txBody>
      </p:sp>
    </p:spTree>
    <p:extLst>
      <p:ext uri="{BB962C8B-B14F-4D97-AF65-F5344CB8AC3E}">
        <p14:creationId xmlns:p14="http://schemas.microsoft.com/office/powerpoint/2010/main" val="119132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609094-345D-4A99-A3F9-AC10531B080E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ym typeface="Wingdings" panose="05000000000000000000" pitchFamily="2" charset="2"/>
              </a:rPr>
              <a:t> </a:t>
            </a:r>
            <a:r>
              <a:rPr lang="ko-KR" altLang="en-US" sz="1800" b="1">
                <a:sym typeface="Wingdings" panose="05000000000000000000" pitchFamily="2" charset="2"/>
              </a:rPr>
              <a:t>공격자</a:t>
            </a:r>
            <a:r>
              <a:rPr lang="en-US" altLang="ko-KR" sz="1800" b="1">
                <a:sym typeface="Wingdings" panose="05000000000000000000" pitchFamily="2" charset="2"/>
              </a:rPr>
              <a:t>PC</a:t>
            </a:r>
            <a:r>
              <a:rPr lang="ko-KR" altLang="en-US" sz="1800" b="1">
                <a:sym typeface="Wingdings" panose="05000000000000000000" pitchFamily="2" charset="2"/>
              </a:rPr>
              <a:t>에서</a:t>
            </a:r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3">
            <a:extLst>
              <a:ext uri="{FF2B5EF4-FFF2-40B4-BE49-F238E27FC236}">
                <a16:creationId xmlns:a16="http://schemas.microsoft.com/office/drawing/2014/main" id="{6B446501-6399-478F-9C5E-35D51D039418}"/>
              </a:ext>
            </a:extLst>
          </p:cNvPr>
          <p:cNvSpPr txBox="1">
            <a:spLocks/>
          </p:cNvSpPr>
          <p:nvPr/>
        </p:nvSpPr>
        <p:spPr>
          <a:xfrm>
            <a:off x="549275" y="962240"/>
            <a:ext cx="5688013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webshell.php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EF6-F65C-4BA2-93E2-1B5EAF5FD3B3}"/>
              </a:ext>
            </a:extLst>
          </p:cNvPr>
          <p:cNvSpPr txBox="1"/>
          <p:nvPr/>
        </p:nvSpPr>
        <p:spPr>
          <a:xfrm>
            <a:off x="478377" y="2251137"/>
            <a:ext cx="3379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 192.168.160.2/</a:t>
            </a:r>
            <a:r>
              <a:rPr lang="en-US" altLang="ko-KR" sz="1600" b="1" dirty="0" err="1"/>
              <a:t>tmp</a:t>
            </a:r>
            <a:r>
              <a:rPr lang="en-US" altLang="ko-KR" sz="1600" b="1" dirty="0"/>
              <a:t> …/…./</a:t>
            </a:r>
            <a:r>
              <a:rPr lang="en-US" altLang="ko-KR" sz="1600" b="1" dirty="0" err="1"/>
              <a:t>cmd</a:t>
            </a:r>
            <a:r>
              <a:rPr lang="en-US" altLang="ko-KR" sz="1600" b="1" dirty="0"/>
              <a:t>=ls </a:t>
            </a:r>
            <a:r>
              <a:rPr lang="ko-KR" altLang="en-US" sz="1600" b="1" dirty="0">
                <a:sym typeface="Wingdings" panose="05000000000000000000" pitchFamily="2" charset="2"/>
              </a:rPr>
              <a:t> 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86022-4D6C-4598-9686-340CE93B760B}"/>
              </a:ext>
            </a:extLst>
          </p:cNvPr>
          <p:cNvSpPr txBox="1"/>
          <p:nvPr/>
        </p:nvSpPr>
        <p:spPr>
          <a:xfrm>
            <a:off x="478377" y="5618980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같은 방식으로 </a:t>
            </a:r>
            <a:r>
              <a:rPr lang="en-US" altLang="ko-KR" sz="1600" b="1" dirty="0"/>
              <a:t>ifconfig </a:t>
            </a:r>
            <a:r>
              <a:rPr lang="ko-KR" altLang="en-US" sz="1600" b="1" dirty="0"/>
              <a:t>명령어를 입력</a:t>
            </a:r>
            <a:endParaRPr lang="en-US" altLang="ko-KR" sz="1600" b="1" dirty="0"/>
          </a:p>
          <a:p>
            <a:endParaRPr lang="en-US" altLang="ko-KR" sz="300" b="1" dirty="0"/>
          </a:p>
          <a:p>
            <a:r>
              <a:rPr lang="en-US" altLang="ko-KR" sz="1600" b="1" dirty="0"/>
              <a:t>    </a:t>
            </a:r>
            <a:r>
              <a:rPr lang="ko-KR" altLang="en-US" sz="1600" b="1" dirty="0"/>
              <a:t>타겟의 네트워크 인터페이스 정보가 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486EC0-A07F-4E95-BC77-3CDCBE77AB33}"/>
              </a:ext>
            </a:extLst>
          </p:cNvPr>
          <p:cNvSpPr txBox="1"/>
          <p:nvPr/>
        </p:nvSpPr>
        <p:spPr>
          <a:xfrm>
            <a:off x="660399" y="1744335"/>
            <a:ext cx="2229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Directory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Listing </a:t>
            </a:r>
            <a:r>
              <a:rPr lang="ko-KR" altLang="en-US" sz="1600" b="1" dirty="0"/>
              <a:t>취약점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3617A-FC92-403B-8F2F-69888C4AE3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49"/>
          <a:stretch/>
        </p:blipFill>
        <p:spPr>
          <a:xfrm>
            <a:off x="549275" y="2820406"/>
            <a:ext cx="5835137" cy="1229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CBE378-DC6D-477B-AF21-0801FBB653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95"/>
          <a:stretch/>
        </p:blipFill>
        <p:spPr>
          <a:xfrm>
            <a:off x="478377" y="6481483"/>
            <a:ext cx="6035563" cy="13436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1E26D7-E8C8-4195-BAB1-875FB2F09D51}"/>
              </a:ext>
            </a:extLst>
          </p:cNvPr>
          <p:cNvSpPr/>
          <p:nvPr/>
        </p:nvSpPr>
        <p:spPr>
          <a:xfrm>
            <a:off x="4384040" y="3058352"/>
            <a:ext cx="139034" cy="222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5198608D-765C-45FC-9F74-951F6665F31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8431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609094-345D-4A99-A3F9-AC10531B080E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ym typeface="Wingdings" panose="05000000000000000000" pitchFamily="2" charset="2"/>
              </a:rPr>
              <a:t> </a:t>
            </a:r>
            <a:r>
              <a:rPr lang="ko-KR" altLang="en-US" sz="1800" b="1">
                <a:sym typeface="Wingdings" panose="05000000000000000000" pitchFamily="2" charset="2"/>
              </a:rPr>
              <a:t>공격자</a:t>
            </a:r>
            <a:r>
              <a:rPr lang="en-US" altLang="ko-KR" sz="1800" b="1">
                <a:sym typeface="Wingdings" panose="05000000000000000000" pitchFamily="2" charset="2"/>
              </a:rPr>
              <a:t>PC</a:t>
            </a:r>
            <a:r>
              <a:rPr lang="ko-KR" altLang="en-US" sz="1800" b="1">
                <a:sym typeface="Wingdings" panose="05000000000000000000" pitchFamily="2" charset="2"/>
              </a:rPr>
              <a:t>에서</a:t>
            </a:r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3">
            <a:extLst>
              <a:ext uri="{FF2B5EF4-FFF2-40B4-BE49-F238E27FC236}">
                <a16:creationId xmlns:a16="http://schemas.microsoft.com/office/drawing/2014/main" id="{6B446501-6399-478F-9C5E-35D51D039418}"/>
              </a:ext>
            </a:extLst>
          </p:cNvPr>
          <p:cNvSpPr txBox="1">
            <a:spLocks/>
          </p:cNvSpPr>
          <p:nvPr/>
        </p:nvSpPr>
        <p:spPr>
          <a:xfrm>
            <a:off x="549275" y="962240"/>
            <a:ext cx="5688013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weevely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6E6754C5-5444-423B-B209-CA5D4442F645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4EF6-F65C-4BA2-93E2-1B5EAF5FD3B3}"/>
              </a:ext>
            </a:extLst>
          </p:cNvPr>
          <p:cNvSpPr txBox="1"/>
          <p:nvPr/>
        </p:nvSpPr>
        <p:spPr>
          <a:xfrm>
            <a:off x="478377" y="2178567"/>
            <a:ext cx="363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 </a:t>
            </a:r>
            <a:r>
              <a:rPr lang="en-US" altLang="ko-KR" sz="1600" b="1" dirty="0" err="1"/>
              <a:t>Weevely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입력</a:t>
            </a:r>
            <a:r>
              <a:rPr lang="en-US" altLang="ko-KR" sz="1600" b="1" dirty="0"/>
              <a:t> – </a:t>
            </a:r>
            <a:r>
              <a:rPr lang="en-US" altLang="ko-KR" sz="1600" b="1" dirty="0" err="1"/>
              <a:t>weevely</a:t>
            </a:r>
            <a:r>
              <a:rPr lang="ko-KR" altLang="en-US" sz="1600" b="1" dirty="0"/>
              <a:t> 사용법 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86022-4D6C-4598-9686-340CE93B760B}"/>
              </a:ext>
            </a:extLst>
          </p:cNvPr>
          <p:cNvSpPr txBox="1"/>
          <p:nvPr/>
        </p:nvSpPr>
        <p:spPr>
          <a:xfrm>
            <a:off x="478377" y="5142430"/>
            <a:ext cx="5586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en-US" altLang="ko-KR" sz="1600" b="1" dirty="0" err="1"/>
              <a:t>webshell</a:t>
            </a:r>
            <a:r>
              <a:rPr lang="ko-KR" altLang="en-US" sz="1600" b="1" dirty="0"/>
              <a:t> 생성 </a:t>
            </a:r>
            <a:r>
              <a:rPr lang="en-US" altLang="ko-KR" sz="1600" b="1" dirty="0"/>
              <a:t>Password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pass ,</a:t>
            </a:r>
            <a:r>
              <a:rPr lang="ko-KR" altLang="en-US" sz="1600" b="1" dirty="0"/>
              <a:t>파일명은 </a:t>
            </a:r>
            <a:r>
              <a:rPr lang="en-US" altLang="ko-KR" sz="1600" b="1" dirty="0" err="1"/>
              <a:t>weevely.php</a:t>
            </a:r>
            <a:r>
              <a:rPr lang="ko-KR" altLang="en-US" sz="1600" b="1" dirty="0"/>
              <a:t>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486EC0-A07F-4E95-BC77-3CDCBE77AB33}"/>
              </a:ext>
            </a:extLst>
          </p:cNvPr>
          <p:cNvSpPr txBox="1"/>
          <p:nvPr/>
        </p:nvSpPr>
        <p:spPr>
          <a:xfrm>
            <a:off x="660399" y="1744335"/>
            <a:ext cx="2246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Backdoor </a:t>
            </a:r>
            <a:r>
              <a:rPr lang="en-US" altLang="ko-KR" sz="1600" b="1" dirty="0" err="1"/>
              <a:t>webshell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실습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80BBF0-4F74-4294-B4EC-4A86E66F52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43" b="14943"/>
          <a:stretch/>
        </p:blipFill>
        <p:spPr>
          <a:xfrm>
            <a:off x="551411" y="2565489"/>
            <a:ext cx="5778343" cy="2362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093130-B6FD-429A-936E-C42CE0748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5560163"/>
            <a:ext cx="5816322" cy="8660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002CA8-3412-4B51-9874-ACE2E74AEB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105" r="48282" b="3663"/>
          <a:stretch/>
        </p:blipFill>
        <p:spPr>
          <a:xfrm>
            <a:off x="537824" y="6867091"/>
            <a:ext cx="5791930" cy="25816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26607-97AB-4692-A56C-3A4F613B8585}"/>
              </a:ext>
            </a:extLst>
          </p:cNvPr>
          <p:cNvSpPr txBox="1"/>
          <p:nvPr/>
        </p:nvSpPr>
        <p:spPr>
          <a:xfrm>
            <a:off x="426691" y="6503136"/>
            <a:ext cx="324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게시판에 </a:t>
            </a:r>
            <a:r>
              <a:rPr lang="en-US" altLang="ko-KR" sz="1600" b="1" dirty="0" err="1"/>
              <a:t>weevely.php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파일 첨부</a:t>
            </a:r>
          </a:p>
        </p:txBody>
      </p:sp>
    </p:spTree>
    <p:extLst>
      <p:ext uri="{BB962C8B-B14F-4D97-AF65-F5344CB8AC3E}">
        <p14:creationId xmlns:p14="http://schemas.microsoft.com/office/powerpoint/2010/main" val="171682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9880</TotalTime>
  <Words>308</Words>
  <Application>Microsoft Office PowerPoint</Application>
  <PresentationFormat>A4 용지(210x297mm)</PresentationFormat>
  <Paragraphs>79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DX국민시대</vt:lpstr>
      <vt:lpstr>HY견고딕</vt:lpstr>
      <vt:lpstr>나눔스퀘어_ac Bold</vt:lpstr>
      <vt:lpstr>맑은 고딕</vt:lpstr>
      <vt:lpstr>Arial</vt:lpstr>
      <vt:lpstr>Calibri</vt:lpstr>
      <vt:lpstr>Calibri Light</vt:lpstr>
      <vt:lpstr>Office 테마</vt:lpstr>
      <vt:lpstr>WebShell 업로드 공격 Construction</vt:lpstr>
      <vt:lpstr>Ⅰ. WebShell</vt:lpstr>
      <vt:lpstr>Ⅰ. WebShell 공격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392</cp:revision>
  <dcterms:created xsi:type="dcterms:W3CDTF">2020-10-07T11:57:36Z</dcterms:created>
  <dcterms:modified xsi:type="dcterms:W3CDTF">2020-11-15T23:29:54Z</dcterms:modified>
</cp:coreProperties>
</file>