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62" r:id="rId4"/>
    <p:sldId id="279" r:id="rId5"/>
    <p:sldId id="281" r:id="rId6"/>
    <p:sldId id="536" r:id="rId7"/>
    <p:sldId id="537" r:id="rId8"/>
    <p:sldId id="538" r:id="rId9"/>
    <p:sldId id="539" r:id="rId10"/>
    <p:sldId id="267" r:id="rId11"/>
    <p:sldId id="540" r:id="rId12"/>
    <p:sldId id="541" r:id="rId13"/>
    <p:sldId id="542" r:id="rId14"/>
    <p:sldId id="543" r:id="rId15"/>
    <p:sldId id="54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0A35-3BAA-4268-A967-F6E42AF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078874-175E-4CFB-89CC-75F39DBF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18D0D-9E97-4D1E-8396-F5343BC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D6991-476E-43B0-A9B7-E7AE6FE1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09291-18B0-4D93-85FC-5036C9F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7020-1682-41B7-8E8F-BD534FB3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FCDF6-9C31-4EA8-B1B0-326C28A7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15BED-B4C5-410D-9BC1-217E1B10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69D56-A5EF-4A11-AE5D-CEADB584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98659-51B1-4C4D-9956-82562AF9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A13E74-E8D0-40F4-BFD3-41B33D98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5B093-FF20-4028-888C-84FE6EF6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6C1C2-9FD0-4E6A-B46A-537D8A76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0BF70-4AE7-4E26-B8D5-E576EC0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FBD03-04FE-49B2-B9A1-BA018AF2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440CD-A761-48E7-AE88-D2FE95C2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25A20-3249-4CAE-93B1-BA8F37DE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1D773-1F25-4EE5-BE69-CEA250D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84A4-D812-45AB-8945-45E11904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781B1-B75F-438A-BDE8-7A72C1E8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7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D3DB-4A25-4A30-9489-9662F6CD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B7160-B376-4F85-B964-42BF0E0D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1C51-622D-4D54-9039-FA728E7F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EBCAB-761B-482F-8CEC-D9540EFF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C7B31-043B-48E8-988A-7A3F281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70E4-EAE3-4413-828A-3AD1373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DF856-C983-4E12-855F-6539DB13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A3B5F4-C201-4DA4-8525-2098E358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04F96-06E4-4265-9F68-644EE742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F8455-C89A-4B7F-882F-2F30620D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CD113-88C2-4EEA-826D-AF65240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7330E-C8B0-49FB-88F5-D867E37B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6B16C-DC6A-428A-81F2-4B6C587C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4D1DB-BB12-4D77-B520-3E63D515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C2CDA-F3FD-4ECE-8751-09AF2ABA0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6F89B-1968-4A23-83EA-6CC9546A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3778E-954D-414D-B394-B81159CE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33255-A785-486F-A113-E48027C8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3378A-011F-4A41-B55F-0E397A37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1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0A31-755D-4D46-8EE4-30CC2C3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D6704-2F13-49CB-A083-E7CE4331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F4979-737A-4FEA-800D-3CA4379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106F3A-6E38-4E4A-9FD2-F6F6BCB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5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BEE29-3221-480F-B83B-8F0C8DD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0B57D-A938-4F2D-8042-1F79959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F611C-9FF3-427E-A2B1-AA7F4C8A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9C50-5217-4668-81B4-B0B9CA8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8ADE2-85EA-4E79-9BC8-749D8924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71C660-B089-420B-9BC2-A246A207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5AB2F-B32B-4AF5-AAF5-2D8D1F3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5F1A8-CE71-486E-B97B-E0A1B886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E34E-29E1-41A1-A3E2-A134E6D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59CF0-E5E0-4764-AC00-71ECB80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240C2-5379-4346-989E-533C3D4E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D0830-34CC-4907-BD93-856D942C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01C5-EAC7-4097-9491-57042E9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9B5B7-1D2B-43EF-9E4E-D4D7FAA9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F2FF3-BFFE-44D9-B06C-FC212C47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9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2629C-3E32-4F00-ABD3-D78CC695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A1B0A-E380-40EE-B8BB-FA759B40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42AB9-F39F-4142-9D47-74311A2CF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E710-0F49-403E-8A52-2BC0EEC50A3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9307E-F1C5-41DE-A95E-E734AA41B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00A64-6922-4D9D-8917-74231B613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B6C7-5C3F-4598-9B81-51E5DD3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security.org/tarball/2.9.0/modsecurity-2.9.0.tar.gz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3897926" y="167052"/>
            <a:ext cx="4396149" cy="6506307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7321" y="2580137"/>
            <a:ext cx="3797358" cy="364880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  <a:endParaRPr lang="en-US" altLang="ko-KR" sz="1938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692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네트워크 기반 </a:t>
            </a:r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IDS/IPS</a:t>
            </a:r>
          </a:p>
          <a:p>
            <a:r>
              <a:rPr lang="en-US" altLang="ko-KR" sz="692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호스트 기반 </a:t>
            </a:r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IDS/IPS</a:t>
            </a:r>
          </a:p>
          <a:p>
            <a:r>
              <a:rPr lang="en-US" altLang="ko-KR" sz="692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웹 방화벽</a:t>
            </a:r>
            <a:endParaRPr lang="en-US" altLang="ko-KR" sz="1938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692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Ⅴ.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네트워크 접근제어</a:t>
            </a:r>
            <a:endParaRPr lang="en-US" altLang="ko-KR" sz="1938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692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Ⅵ.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보안관제 시스템</a:t>
            </a:r>
            <a:endParaRPr lang="en-US" altLang="ko-KR" sz="1938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Ⅶ. </a:t>
            </a:r>
            <a:r>
              <a:rPr lang="ko-KR" altLang="en-US" sz="1938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보안 취약점 점검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3897925" y="167052"/>
            <a:ext cx="1993846" cy="1993846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8" y="1290180"/>
              <a:ext cx="2382832" cy="81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46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3046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3" y="465992"/>
            <a:ext cx="4396154" cy="6207369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sz="half" idx="2"/>
          </p:nvPr>
        </p:nvSpPr>
        <p:spPr>
          <a:xfrm>
            <a:off x="4040798" y="4665257"/>
            <a:ext cx="4094578" cy="1543410"/>
          </a:xfrm>
          <a:prstGeom prst="rect">
            <a:avLst/>
          </a:prstGeom>
        </p:spPr>
        <p:txBody>
          <a:bodyPr vert="horz" wrap="square" lIns="63305" tIns="31652" rIns="63305" bIns="31652" numCol="1" rtlCol="0" anchor="t">
            <a:normAutofit lnSpcReduction="10000"/>
          </a:bodyPr>
          <a:lstStyle/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1행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, 2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: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httpd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 디렉터리에 </a:t>
            </a:r>
            <a:r>
              <a:rPr lang="ko-KR" altLang="en-US" sz="1385" b="1" dirty="0" err="1">
                <a:latin typeface="나눔스퀘어_ac Bold" charset="0"/>
                <a:ea typeface="나눔스퀘어_ac Bold" charset="0"/>
              </a:rPr>
              <a:t>ModSecurity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 복사</a:t>
            </a: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3행 : Apache 설정 파일 (</a:t>
            </a:r>
            <a:r>
              <a:rPr lang="ko-KR" altLang="en-US" sz="1385" b="1" dirty="0" err="1">
                <a:latin typeface="나눔스퀘어_ac Bold" charset="0"/>
                <a:ea typeface="나눔스퀘어_ac Bold" charset="0"/>
              </a:rPr>
              <a:t>httpd.conf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)에          mod_security2.so 모듈 적용 내용 추가</a:t>
            </a: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4행 : </a:t>
            </a:r>
            <a:r>
              <a:rPr lang="ko-KR" altLang="en-US" sz="1385" b="1" dirty="0" err="1">
                <a:latin typeface="나눔스퀘어_ac Bold" charset="0"/>
                <a:ea typeface="나눔스퀘어_ac Bold" charset="0"/>
              </a:rPr>
              <a:t>httpd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 재시작</a:t>
            </a:r>
          </a:p>
          <a:p>
            <a:pPr marL="175844" indent="-175844" defTabSz="351688">
              <a:buFont typeface="Wingdings"/>
              <a:buChar char=""/>
            </a:pPr>
            <a:endParaRPr lang="ko-KR" altLang="en-US" sz="1385" b="1" dirty="0">
              <a:latin typeface="나눔스퀘어_ac Bold" charset="0"/>
              <a:ea typeface="나눔스퀘어_ac Bold" charset="0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6088087" y="149470"/>
            <a:ext cx="2047289" cy="28179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4040798" y="1036196"/>
            <a:ext cx="4094578" cy="336833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63305" tIns="31652" rIns="63305" bIns="31652" numCol="1" anchor="t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cp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modsecurity.conf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recommended/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/httpd/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conf.d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modsecurity.conf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cp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unicode.mapping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/httpd/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conf.d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algn="just"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echo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LoadModule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security2_module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modul</a:t>
            </a:r>
            <a:r>
              <a:rPr lang="ko-KR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es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algn="just"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mod_security2.so &gt;&gt; 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/httpd/conf/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httpd.conf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algn="just"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algn="just"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ko-KR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service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restart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algn="just"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897924" y="465993"/>
            <a:ext cx="4396593" cy="6207809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016870" y="114300"/>
            <a:ext cx="2189724" cy="352132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049151" y="641839"/>
            <a:ext cx="4094578" cy="484456"/>
          </a:xfrm>
          <a:prstGeom prst="rect">
            <a:avLst/>
          </a:prstGeom>
        </p:spPr>
        <p:txBody>
          <a:bodyPr vert="horz" wrap="square" lIns="63305" tIns="31652" rIns="63305" bIns="31652" numCol="1" rtlCol="0" anchor="ctr">
            <a:normAutofit/>
          </a:bodyPr>
          <a:lstStyle/>
          <a:p>
            <a:pPr algn="ctr" defTabSz="351688"/>
            <a:r>
              <a:rPr lang="ko-KR" altLang="en-US" sz="1938">
                <a:latin typeface="DX국민시대" charset="0"/>
                <a:ea typeface="DX국민시대" charset="0"/>
              </a:rPr>
              <a:t>웹 방화벽 정책 적용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idx="2"/>
          </p:nvPr>
        </p:nvSpPr>
        <p:spPr>
          <a:xfrm>
            <a:off x="4049151" y="4813349"/>
            <a:ext cx="4094578" cy="1579538"/>
          </a:xfrm>
          <a:prstGeom prst="rect">
            <a:avLst/>
          </a:prstGeom>
        </p:spPr>
        <p:txBody>
          <a:bodyPr vert="horz" wrap="square" lIns="63305" tIns="31652" rIns="63305" bIns="31652" numCol="1" rtlCol="0" anchor="t">
            <a:normAutofit/>
          </a:bodyPr>
          <a:lstStyle/>
          <a:p>
            <a:pPr defTabSz="351688"/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385" dirty="0">
              <a:latin typeface="나눔스퀘어_ac Bold" charset="0"/>
              <a:ea typeface="나눔스퀘어_ac Bold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088087" y="149470"/>
            <a:ext cx="2047289" cy="28179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cxnSp>
        <p:nvCxnSpPr>
          <p:cNvPr id="15" name="Rect 0"/>
          <p:cNvCxnSpPr/>
          <p:nvPr/>
        </p:nvCxnSpPr>
        <p:spPr>
          <a:xfrm>
            <a:off x="4017499" y="1179928"/>
            <a:ext cx="4157443" cy="440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>
            <a:spLocks/>
          </p:cNvSpPr>
          <p:nvPr/>
        </p:nvSpPr>
        <p:spPr>
          <a:xfrm>
            <a:off x="4040359" y="1248949"/>
            <a:ext cx="4165795" cy="303815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63305" tIns="31652" rIns="63305" bIns="31652" numCol="1" anchor="t">
            <a:normAutofit fontScale="92500" lnSpcReduction="10000"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cd 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/httpd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git clone https://github.com/SpiderLabs/owasp-modsecurity-crs.git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mv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owasp-modsecurity-crs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modsecurity-crs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cd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modsecurity-crs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cp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crs-setup.conf.example</a:t>
            </a:r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modsecurity_crs_config.conf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0166D87-1EF7-4BAA-A793-0BFFEF24E681}"/>
              </a:ext>
            </a:extLst>
          </p:cNvPr>
          <p:cNvSpPr txBox="1">
            <a:spLocks/>
          </p:cNvSpPr>
          <p:nvPr/>
        </p:nvSpPr>
        <p:spPr>
          <a:xfrm>
            <a:off x="4040798" y="4334406"/>
            <a:ext cx="4094578" cy="2292528"/>
          </a:xfrm>
          <a:prstGeom prst="rect">
            <a:avLst/>
          </a:prstGeom>
        </p:spPr>
        <p:txBody>
          <a:bodyPr vert="horz" wrap="square" lIns="63305" tIns="31652" rIns="63305" bIns="31652" numCol="1" rtlCol="0" anchor="t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1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: /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/httpd 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이동</a:t>
            </a:r>
            <a:endParaRPr lang="en-US" altLang="ko-KR" sz="1385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2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: git 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명령어로 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owsap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에서 제공하는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Rule Set 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다운로드</a:t>
            </a:r>
            <a:endParaRPr lang="en-US" altLang="ko-KR" sz="1385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3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: 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다운받은 파일을 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modsecurity-crs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로 변경</a:t>
            </a:r>
            <a:endParaRPr lang="en-US" altLang="ko-KR" sz="1385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4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: 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modsecurity-crs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로 이동</a:t>
            </a:r>
            <a:endParaRPr lang="en-US" altLang="ko-KR" sz="1385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5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: 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crs-setup.conf.example</a:t>
            </a:r>
            <a:r>
              <a:rPr lang="en-US" altLang="ko-KR" sz="1385" b="1" dirty="0">
                <a:latin typeface="나눔스퀘어_ac Bold" charset="0"/>
                <a:ea typeface="나눔스퀘어_ac Bold" charset="0"/>
              </a:rPr>
              <a:t> 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를 </a:t>
            </a:r>
            <a:r>
              <a:rPr lang="en-US" altLang="ko-KR" sz="1385" b="1" dirty="0" err="1">
                <a:latin typeface="나눔스퀘어_ac Bold" charset="0"/>
                <a:ea typeface="나눔스퀘어_ac Bold" charset="0"/>
              </a:rPr>
              <a:t>modsecurity_crs_config.conf</a:t>
            </a:r>
            <a:r>
              <a:rPr lang="ko-KR" altLang="en-US" sz="1385" b="1" dirty="0">
                <a:latin typeface="나눔스퀘어_ac Bold" charset="0"/>
                <a:ea typeface="나눔스퀘어_ac Bold" charset="0"/>
              </a:rPr>
              <a:t>로 복사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897924" y="465993"/>
            <a:ext cx="4396593" cy="6207809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016870" y="114300"/>
            <a:ext cx="2189724" cy="352132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/>
          </a:p>
        </p:txBody>
      </p:sp>
      <p:sp>
        <p:nvSpPr>
          <p:cNvPr id="11" name="제목 3"/>
          <p:cNvSpPr txBox="1">
            <a:spLocks noGrp="1"/>
          </p:cNvSpPr>
          <p:nvPr>
            <p:ph type="title"/>
          </p:nvPr>
        </p:nvSpPr>
        <p:spPr>
          <a:xfrm>
            <a:off x="4049151" y="641839"/>
            <a:ext cx="4094138" cy="484017"/>
          </a:xfrm>
          <a:prstGeom prst="rect">
            <a:avLst/>
          </a:prstGeom>
        </p:spPr>
        <p:txBody>
          <a:bodyPr vert="horz" wrap="square" lIns="63305" tIns="31652" rIns="63305" bIns="31652" numCol="1" rtlCol="0" anchor="ctr">
            <a:normAutofit/>
          </a:bodyPr>
          <a:lstStyle/>
          <a:p>
            <a:pPr algn="ctr" defTabSz="351688"/>
            <a:r>
              <a:rPr lang="ko-KR" altLang="en-US" sz="1938">
                <a:latin typeface="DX국민시대" charset="0"/>
                <a:ea typeface="DX국민시대" charset="0"/>
              </a:rPr>
              <a:t>웹 방화벽 설치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088087" y="149469"/>
            <a:ext cx="2047728" cy="28223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4049151" y="1309174"/>
            <a:ext cx="4094578" cy="364613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63305" tIns="31652" rIns="63305" bIns="31652" numCol="1" anchor="t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gedit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modsecurity_crs_config.conf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//맨 마지막 줄에 내용 추가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SecRuleEngine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On 		//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ko-KR" altLang="en-US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활성화</a:t>
            </a:r>
          </a:p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SecAuditEngine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On		// </a:t>
            </a:r>
            <a:r>
              <a:rPr lang="ko-KR" altLang="en-US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로깅 설정</a:t>
            </a:r>
            <a:endParaRPr lang="en-US" altLang="ko-KR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 </a:t>
            </a:r>
            <a:r>
              <a:rPr lang="ko-KR" altLang="en-US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감사 로그 파일 경로 정의</a:t>
            </a:r>
          </a:p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SecAuditLog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/var/log/httpd/modsec_audit.log </a:t>
            </a:r>
          </a:p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 </a:t>
            </a:r>
            <a:r>
              <a:rPr lang="ko-KR" altLang="en-US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로그 파일에 기록할 항목 정의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(A, B, C, F, H, Z)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SecAuditLogParts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ABCFHZ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SecDataDir</a:t>
            </a:r>
            <a:r>
              <a:rPr lang="en-US" altLang="ko-KR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/</a:t>
            </a:r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tmp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4017499" y="1179928"/>
            <a:ext cx="4157443" cy="440"/>
          </a:xfrm>
          <a:prstGeom prst="line">
            <a:avLst/>
          </a:prstGeom>
          <a:ln w="12700" cap="flat" cmpd="sng">
            <a:solidFill>
              <a:srgbClr val="204E5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36" y="5095502"/>
            <a:ext cx="4162278" cy="1438548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3986286" y="5863637"/>
            <a:ext cx="1938264" cy="670413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897923" y="475224"/>
            <a:ext cx="4397033" cy="6208248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016870" y="114300"/>
            <a:ext cx="2189724" cy="352132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/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088087" y="149469"/>
            <a:ext cx="2047728" cy="28223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8346" y="1351439"/>
            <a:ext cx="4207119" cy="1524147"/>
          </a:xfrm>
          <a:prstGeom prst="rect">
            <a:avLst/>
          </a:prstGeom>
          <a:noFill/>
        </p:spPr>
      </p:pic>
      <p:sp>
        <p:nvSpPr>
          <p:cNvPr id="17" name="Rect 0"/>
          <p:cNvSpPr>
            <a:spLocks/>
          </p:cNvSpPr>
          <p:nvPr/>
        </p:nvSpPr>
        <p:spPr>
          <a:xfrm>
            <a:off x="4008786" y="2413550"/>
            <a:ext cx="1992777" cy="375871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4002551" y="796864"/>
            <a:ext cx="4135902" cy="436098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defTabSz="351688"/>
            <a:r>
              <a:rPr lang="en-US" altLang="ko-KR" sz="1246" dirty="0">
                <a:latin typeface="나눔스퀘어_ac Bold" charset="0"/>
                <a:ea typeface="나눔스퀘어_ac Bold" charset="0"/>
              </a:rPr>
              <a:t>[</a:t>
            </a:r>
            <a:r>
              <a:rPr lang="en-US" altLang="ko-KR" sz="1246" dirty="0" err="1">
                <a:latin typeface="나눔스퀘어_ac Bold" charset="0"/>
                <a:ea typeface="나눔스퀘어_ac Bold" charset="0"/>
              </a:rPr>
              <a:t>line</a:t>
            </a:r>
            <a:r>
              <a:rPr lang="ko-KR" altLang="en-US" sz="1246" dirty="0"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246" dirty="0">
                <a:latin typeface="나눔스퀘어_ac Bold" charset="0"/>
                <a:ea typeface="나눔스퀘어_ac Bold" charset="0"/>
              </a:rPr>
              <a:t>96-97] </a:t>
            </a:r>
            <a:r>
              <a:rPr lang="ko-KR" altLang="en-US" sz="1246" dirty="0">
                <a:latin typeface="나눔스퀘어_ac Bold" charset="0"/>
                <a:ea typeface="나눔스퀘어_ac Bold" charset="0"/>
              </a:rPr>
              <a:t>주석 처리 </a:t>
            </a:r>
            <a:endParaRPr lang="en-US" altLang="ko-KR" sz="1246" dirty="0"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246" dirty="0">
                <a:latin typeface="나눔스퀘어_ac Bold" charset="0"/>
                <a:ea typeface="나눔스퀘어_ac Bold" charset="0"/>
              </a:rPr>
              <a:t>// </a:t>
            </a:r>
            <a:r>
              <a:rPr lang="ko-KR" altLang="en-US" sz="1246" dirty="0">
                <a:latin typeface="나눔스퀘어_ac Bold" charset="0"/>
                <a:ea typeface="나눔스퀘어_ac Bold" charset="0"/>
              </a:rPr>
              <a:t>정책이 매칭되는 경우 행동 정의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2552" y="3823775"/>
            <a:ext cx="4287569" cy="2007284"/>
          </a:xfrm>
          <a:prstGeom prst="rect">
            <a:avLst/>
          </a:prstGeom>
          <a:noFill/>
        </p:spPr>
      </p:pic>
      <p:sp>
        <p:nvSpPr>
          <p:cNvPr id="21" name="도형 20"/>
          <p:cNvSpPr>
            <a:spLocks/>
          </p:cNvSpPr>
          <p:nvPr/>
        </p:nvSpPr>
        <p:spPr>
          <a:xfrm>
            <a:off x="4028049" y="3442700"/>
            <a:ext cx="4135902" cy="278277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defTabSz="351688"/>
            <a:r>
              <a:rPr lang="en-US" altLang="ko-KR" sz="1246">
                <a:latin typeface="나눔스퀘어_ac Bold" charset="0"/>
                <a:ea typeface="나눔스퀘어_ac Bold" charset="0"/>
              </a:rPr>
              <a:t>[line 116-117] </a:t>
            </a:r>
            <a:r>
              <a:rPr lang="ko-KR" altLang="en-US" sz="1246">
                <a:latin typeface="나눔스퀘어_ac Bold" charset="0"/>
                <a:ea typeface="나눔스퀘어_ac Bold" charset="0"/>
              </a:rPr>
              <a:t>주석 제거 </a:t>
            </a: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3991562" y="5073162"/>
            <a:ext cx="2334797" cy="374552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897923" y="465993"/>
            <a:ext cx="4397033" cy="6208248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016870" y="114300"/>
            <a:ext cx="2189724" cy="352132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/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088087" y="149469"/>
            <a:ext cx="2047728" cy="28223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82329" y="3303270"/>
            <a:ext cx="4286690" cy="1654712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3990243" y="757457"/>
            <a:ext cx="4300757" cy="2370406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4059702" y="845381"/>
            <a:ext cx="3960055" cy="25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anchor="t">
            <a:sp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3958591" y="755699"/>
            <a:ext cx="4743010" cy="21956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r>
              <a:rPr lang="en-US" altLang="ko-KR" sz="1246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echo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Include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modsecurity-crs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modsecurity_crs_config.conf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&gt;&gt;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httpd.conf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echo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Include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modsecurity-crs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rules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/*.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&gt;&gt; 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httpd.conf</a:t>
            </a:r>
            <a:r>
              <a:rPr lang="ko-KR" altLang="en-US" sz="1246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gedit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etc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conf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httpd.conf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구문 추가</a:t>
            </a:r>
          </a:p>
          <a:p>
            <a:pPr defTabSz="351688"/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LoadModule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unique_id_module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modules/mod_unique_id.so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3959909" y="4413739"/>
            <a:ext cx="2334797" cy="20530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3944742" y="5347013"/>
            <a:ext cx="4286690" cy="1502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1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행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, 2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행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 : echo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 뒤 구문을 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/</a:t>
            </a:r>
            <a:r>
              <a:rPr lang="en-US" altLang="ko-KR" sz="1246" b="1" dirty="0" err="1">
                <a:latin typeface="나눔스퀘어_ac Bold" panose="020B0600000101010101"/>
                <a:ea typeface="맑은 고딕" charset="0"/>
              </a:rPr>
              <a:t>etc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/httpd/conf/</a:t>
            </a:r>
            <a:r>
              <a:rPr lang="en-US" altLang="ko-KR" sz="1246" b="1" dirty="0" err="1">
                <a:latin typeface="나눔스퀘어_ac Bold" panose="020B0600000101010101"/>
                <a:ea typeface="맑은 고딕" charset="0"/>
              </a:rPr>
              <a:t>httpd.conf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 에 추가</a:t>
            </a:r>
            <a:endParaRPr lang="en-US" altLang="ko-KR" sz="1246" b="1" dirty="0">
              <a:latin typeface="나눔스퀘어_ac Bold" panose="020B0600000101010101"/>
              <a:ea typeface="맑은 고딕" charset="0"/>
            </a:endParaRPr>
          </a:p>
          <a:p>
            <a:pPr marL="175844" indent="-175844" defTabSz="351688">
              <a:lnSpc>
                <a:spcPct val="15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3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행 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: 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편집기로 </a:t>
            </a:r>
            <a:r>
              <a:rPr lang="en-US" altLang="ko-KR" sz="1246" b="1" dirty="0" err="1">
                <a:latin typeface="나눔스퀘어_ac Bold" panose="020B0600000101010101"/>
                <a:ea typeface="맑은 고딕" charset="0"/>
              </a:rPr>
              <a:t>httpd.conf</a:t>
            </a:r>
            <a:r>
              <a:rPr lang="en-US" altLang="ko-KR" sz="1246" b="1" dirty="0">
                <a:latin typeface="나눔스퀘어_ac Bold" panose="020B0600000101010101"/>
                <a:ea typeface="맑은 고딕" charset="0"/>
              </a:rPr>
              <a:t> </a:t>
            </a:r>
            <a:r>
              <a:rPr lang="ko-KR" altLang="en-US" sz="1246" b="1" dirty="0">
                <a:latin typeface="나눔스퀘어_ac Bold" panose="020B0600000101010101"/>
                <a:ea typeface="맑은 고딕" charset="0"/>
              </a:rPr>
              <a:t>실행</a:t>
            </a:r>
          </a:p>
          <a:p>
            <a:pPr defTabSz="351688"/>
            <a:endParaRPr lang="ko-KR" altLang="en-US" sz="1246" b="1" dirty="0">
              <a:latin typeface="나눔스퀘어_ac Bold" panose="020B0600000101010101"/>
              <a:ea typeface="맑은 고딕" charset="0"/>
            </a:endParaRPr>
          </a:p>
          <a:p>
            <a:pPr defTabSz="351688"/>
            <a:endParaRPr lang="ko-KR" altLang="en-US" sz="1246" b="1" dirty="0">
              <a:latin typeface="나눔스퀘어_ac Bold" panose="020B0600000101010101"/>
              <a:ea typeface="맑은 고딕" charset="0"/>
            </a:endParaRPr>
          </a:p>
          <a:p>
            <a:pPr defTabSz="351688"/>
            <a:endParaRPr lang="ko-KR" altLang="en-US" sz="1246" b="1" dirty="0">
              <a:latin typeface="나눔스퀘어_ac Bold" panose="020B0600000101010101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897923" y="465993"/>
            <a:ext cx="4397473" cy="6208688"/>
          </a:xfrm>
          <a:prstGeom prst="rect">
            <a:avLst/>
          </a:prstGeom>
          <a:solidFill>
            <a:schemeClr val="bg1">
              <a:alpha val="80070"/>
            </a:schemeClr>
          </a:solidFill>
          <a:ln w="19050" cap="flat" cmpd="sng">
            <a:solidFill>
              <a:srgbClr val="204E5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DX국민시대" charset="0"/>
              <a:ea typeface="DX국민시대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6016869" y="114300"/>
            <a:ext cx="2190164" cy="352572"/>
          </a:xfrm>
          <a:prstGeom prst="round2SameRect">
            <a:avLst/>
          </a:prstGeom>
          <a:solidFill>
            <a:srgbClr val="204E5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/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088087" y="149469"/>
            <a:ext cx="2047728" cy="28223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>
                <a:solidFill>
                  <a:schemeClr val="bg1"/>
                </a:solidFill>
                <a:latin typeface="DX국민시대" charset="0"/>
                <a:ea typeface="DX국민시대" charset="0"/>
              </a:rPr>
              <a:t>ModSecurity</a:t>
            </a: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990242" y="757458"/>
            <a:ext cx="4301197" cy="859448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4059702" y="845381"/>
            <a:ext cx="3960495" cy="25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3994199" y="755699"/>
            <a:ext cx="4743010" cy="9597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r>
              <a:rPr lang="en-US" altLang="ko-KR" sz="1246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246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246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en-US" sz="1108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//재가동 후 테스트 </a:t>
            </a:r>
          </a:p>
          <a:p>
            <a:pPr defTabSz="351688"/>
            <a:r>
              <a:rPr lang="en-US" altLang="ko-KR" sz="1108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service httpd restart</a:t>
            </a:r>
            <a:endParaRPr lang="ko-KR" altLang="en-US" sz="1108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ko-KR" altLang="en-US" sz="1108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4059702" y="5045466"/>
            <a:ext cx="4136341" cy="12151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r>
              <a:rPr lang="en-US" altLang="ko-KR" sz="1246">
                <a:latin typeface="맑은 고딕" charset="0"/>
                <a:ea typeface="맑은 고딕" charset="0"/>
              </a:rPr>
              <a:t>1</a:t>
            </a:r>
            <a:r>
              <a:rPr lang="ko-KR" altLang="en-US" sz="1246">
                <a:latin typeface="맑은 고딕" charset="0"/>
                <a:ea typeface="맑은 고딕" charset="0"/>
              </a:rPr>
              <a:t>행</a:t>
            </a:r>
            <a:r>
              <a:rPr lang="en-US" altLang="ko-KR" sz="1246">
                <a:latin typeface="맑은 고딕" charset="0"/>
                <a:ea typeface="맑은 고딕" charset="0"/>
              </a:rPr>
              <a:t>:</a:t>
            </a:r>
            <a:endParaRPr lang="ko-KR" altLang="en-US" sz="1246">
              <a:latin typeface="맑은 고딕" charset="0"/>
              <a:ea typeface="맑은 고딕" charset="0"/>
            </a:endParaRPr>
          </a:p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KITRI/AppData/Roaming/PolarisOffice/ETemp/7468_17849392/fImage35241241611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78" y="1666142"/>
            <a:ext cx="4323178" cy="1504364"/>
          </a:xfrm>
          <a:prstGeom prst="rect">
            <a:avLst/>
          </a:prstGeom>
          <a:noFill/>
        </p:spPr>
      </p:pic>
      <p:pic>
        <p:nvPicPr>
          <p:cNvPr id="23" name="그림 22" descr="C:/Users/KITRI/AppData/Roaming/PolarisOffice/ETemp/7468_17849392/fImage226355242759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42" y="4286690"/>
            <a:ext cx="4278337" cy="2286440"/>
          </a:xfrm>
          <a:prstGeom prst="rect">
            <a:avLst/>
          </a:prstGeom>
          <a:noFill/>
        </p:spPr>
      </p:pic>
      <p:sp>
        <p:nvSpPr>
          <p:cNvPr id="24" name="도형 23"/>
          <p:cNvSpPr>
            <a:spLocks/>
          </p:cNvSpPr>
          <p:nvPr/>
        </p:nvSpPr>
        <p:spPr>
          <a:xfrm>
            <a:off x="3986286" y="3429440"/>
            <a:ext cx="4301197" cy="804057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4055745" y="3386797"/>
            <a:ext cx="3960495" cy="25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3998156" y="3439991"/>
            <a:ext cx="4743010" cy="7467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numCol="1" anchor="t">
            <a:spAutoFit/>
          </a:bodyPr>
          <a:lstStyle/>
          <a:p>
            <a:pPr defTabSz="351688"/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Console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# 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cd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var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log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108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httpd</a:t>
            </a:r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/modsec_audit.log </a:t>
            </a:r>
            <a:endParaRPr lang="ko-KR" altLang="en-US" sz="1108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defTabSz="351688"/>
            <a:r>
              <a:rPr lang="en-US" altLang="ko-KR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// </a:t>
            </a:r>
            <a:r>
              <a:rPr lang="ko-KR" altLang="en-US" sz="1108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테스트에 대한 로그 확인 </a:t>
            </a: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3937488" y="2489542"/>
            <a:ext cx="2335237" cy="243547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numCol="1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079045" y="2732210"/>
            <a:ext cx="3876528" cy="2353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61986" tIns="32092" rIns="61986" bIns="32092" anchor="t">
            <a:spAutoFit/>
          </a:bodyPr>
          <a:lstStyle/>
          <a:p>
            <a:pPr defTabSz="351688"/>
            <a:r>
              <a:rPr lang="en-US" altLang="ko-KR" sz="1108">
                <a:solidFill>
                  <a:srgbClr val="FF0000"/>
                </a:solidFill>
                <a:latin typeface="나눔스퀘어_ac Bold" charset="0"/>
                <a:ea typeface="나눔스퀘어_ac Bold" charset="0"/>
              </a:rPr>
              <a:t>//ModSecurity</a:t>
            </a:r>
            <a:r>
              <a:rPr lang="ko-KR" altLang="en-US" sz="1108">
                <a:solidFill>
                  <a:srgbClr val="FF0000"/>
                </a:solidFill>
                <a:latin typeface="나눔스퀘어_ac Bold" charset="0"/>
                <a:ea typeface="나눔스퀘어_ac Bold" charset="0"/>
              </a:rPr>
              <a:t>에 의한 비정상 접근 탐지</a:t>
            </a:r>
            <a:r>
              <a:rPr lang="en-US" altLang="ko-KR" sz="1108">
                <a:solidFill>
                  <a:srgbClr val="FF0000"/>
                </a:solidFill>
                <a:latin typeface="나눔스퀘어_ac Bold" charset="0"/>
                <a:ea typeface="나눔스퀘어_ac Bold" charset="0"/>
              </a:rPr>
              <a:t>/ </a:t>
            </a:r>
            <a:r>
              <a:rPr lang="ko-KR" altLang="en-US" sz="1108">
                <a:solidFill>
                  <a:srgbClr val="FF0000"/>
                </a:solidFill>
                <a:latin typeface="나눔스퀘어_ac Bold" charset="0"/>
                <a:ea typeface="나눔스퀘어_ac Bold" charset="0"/>
              </a:rPr>
              <a:t>차단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3897926" y="167052"/>
            <a:ext cx="4396149" cy="6506307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6520" latinLnBrk="0">
              <a:defRPr/>
            </a:pPr>
            <a:endParaRPr lang="ko-KR" altLang="en-US" sz="1246" dirty="0">
              <a:solidFill>
                <a:prstClr val="white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5608028" y="-39560"/>
            <a:ext cx="1591406" cy="3780685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6520" latinLnBrk="0">
              <a:defRPr/>
            </a:pPr>
            <a:endParaRPr lang="ko-KR" altLang="en-US" sz="1246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02" y="1382470"/>
            <a:ext cx="3553858" cy="936625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624" y="2775561"/>
            <a:ext cx="3352064" cy="583078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6" y="465993"/>
            <a:ext cx="4396149" cy="620736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10" y="641838"/>
            <a:ext cx="4093780" cy="48357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보안 </a:t>
            </a:r>
            <a:r>
              <a:rPr lang="ko-KR" altLang="en-US" sz="1938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관제란</a:t>
            </a:r>
            <a:r>
              <a:rPr lang="ko-KR" altLang="en-US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?</a:t>
            </a:r>
            <a:endParaRPr lang="ko-KR" altLang="en-US" sz="1938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0649" y="1362808"/>
            <a:ext cx="1929351" cy="178922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r>
              <a:rPr lang="en-US" altLang="ko-KR" sz="1662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662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보안관제</a:t>
            </a:r>
            <a:endParaRPr lang="en-US" altLang="ko-KR" sz="1662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62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37390" indent="-237390">
              <a:lnSpc>
                <a:spcPct val="170000"/>
              </a:lnSpc>
              <a:buFontTx/>
              <a:buChar char="-"/>
            </a:pP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보안을 강제적으로 관리 및 통제하는 것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37390" indent="-237390">
              <a:lnSpc>
                <a:spcPct val="170000"/>
              </a:lnSpc>
              <a:buFontTx/>
              <a:buChar char="-"/>
            </a:pP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국내에서는 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2003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1.25  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 대란이후 필요성이 대두됨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6088067" y="149471"/>
            <a:ext cx="2046889" cy="281351"/>
          </a:xfrm>
          <a:prstGeom prst="rect">
            <a:avLst/>
          </a:prstGeom>
        </p:spPr>
        <p:txBody>
          <a:bodyPr vert="horz" lIns="63305" tIns="31652" rIns="63305" bIns="31652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017479" y="1179916"/>
            <a:ext cx="4157044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DA5A10F-614D-422A-971D-26BBE71A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60" y="1362808"/>
            <a:ext cx="1962210" cy="1789229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AAEAE2EE-165F-4268-AAC1-1F996DBC885E}"/>
              </a:ext>
            </a:extLst>
          </p:cNvPr>
          <p:cNvSpPr txBox="1">
            <a:spLocks/>
          </p:cNvSpPr>
          <p:nvPr/>
        </p:nvSpPr>
        <p:spPr>
          <a:xfrm>
            <a:off x="4083760" y="3334928"/>
            <a:ext cx="3976240" cy="3203086"/>
          </a:xfrm>
          <a:prstGeom prst="rect">
            <a:avLst/>
          </a:prstGeom>
        </p:spPr>
        <p:txBody>
          <a:bodyPr vert="horz" lIns="63305" tIns="31652" rIns="63305" bIns="31652" rtlCol="0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대표적인 사이버 사고유형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기밀 정보 유출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개인정보 유출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옥션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(2008.02)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385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Cyworld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(2011.07)</a:t>
            </a: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국민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롯데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농협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(2014.01)</a:t>
            </a:r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KT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(2014.03)</a:t>
            </a: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악성코드 감염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KBS, MBC, YTN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(2013.03)</a:t>
            </a: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385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한국수력원자력공사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(2014.12)</a:t>
            </a: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4)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보안취약점으로 인한 피해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KT </a:t>
            </a:r>
            <a:r>
              <a:rPr lang="en-US" altLang="ko-KR" sz="1315" dirty="0">
                <a:ea typeface="나눔스퀘어_ac Bold" panose="020B0600000101010101" pitchFamily="50" charset="-127"/>
              </a:rPr>
              <a:t>(2014.03)</a:t>
            </a: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5) DDOS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피해</a:t>
            </a:r>
            <a:endParaRPr lang="en-US" altLang="ko-KR" sz="138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38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국내 정부기관 및 </a:t>
            </a:r>
            <a:r>
              <a:rPr lang="ko-KR" altLang="en-US" sz="1385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주요포털</a:t>
            </a:r>
            <a:r>
              <a:rPr lang="en-US" altLang="ko-KR" sz="1246" dirty="0">
                <a:ea typeface="나눔스퀘어_ac Bold" panose="020B0600000101010101" pitchFamily="50" charset="-127"/>
              </a:rPr>
              <a:t>(2019.07.07) , (2010.03.04)</a:t>
            </a:r>
          </a:p>
          <a:p>
            <a:endParaRPr lang="en-US" altLang="ko-KR" sz="1246" dirty="0">
              <a:ea typeface="나눔스퀘어_ac Bold" panose="020B0600000101010101" pitchFamily="50" charset="-127"/>
            </a:endParaRPr>
          </a:p>
        </p:txBody>
      </p:sp>
      <p:sp>
        <p:nvSpPr>
          <p:cNvPr id="23" name="폭발: 8pt 22">
            <a:extLst>
              <a:ext uri="{FF2B5EF4-FFF2-40B4-BE49-F238E27FC236}">
                <a16:creationId xmlns:a16="http://schemas.microsoft.com/office/drawing/2014/main" id="{B8FEDE8A-212F-4592-AD80-BCF76662D058}"/>
              </a:ext>
            </a:extLst>
          </p:cNvPr>
          <p:cNvSpPr/>
          <p:nvPr/>
        </p:nvSpPr>
        <p:spPr>
          <a:xfrm rot="1155648">
            <a:off x="5602705" y="4759667"/>
            <a:ext cx="2729363" cy="1359493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46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 관제의 필요성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6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6" y="465993"/>
            <a:ext cx="4396149" cy="620736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10" y="641838"/>
            <a:ext cx="4093780" cy="48357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관제 프로세스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6088067" y="149471"/>
            <a:ext cx="2046889" cy="281351"/>
          </a:xfrm>
          <a:prstGeom prst="rect">
            <a:avLst/>
          </a:prstGeom>
        </p:spPr>
        <p:txBody>
          <a:bodyPr vert="horz" lIns="63305" tIns="31652" rIns="63305" bIns="31652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017479" y="1179916"/>
            <a:ext cx="4157044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AAEAE2EE-165F-4268-AAC1-1F996DBC885E}"/>
              </a:ext>
            </a:extLst>
          </p:cNvPr>
          <p:cNvSpPr txBox="1">
            <a:spLocks/>
          </p:cNvSpPr>
          <p:nvPr/>
        </p:nvSpPr>
        <p:spPr>
          <a:xfrm>
            <a:off x="4083760" y="1477108"/>
            <a:ext cx="3976240" cy="5060906"/>
          </a:xfrm>
          <a:prstGeom prst="rect">
            <a:avLst/>
          </a:prstGeom>
        </p:spPr>
        <p:txBody>
          <a:bodyPr vert="horz" lIns="63305" tIns="31652" rIns="63305" bIns="31652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20" indent="-316520">
              <a:buAutoNum type="arabicPeriod" startAt="4"/>
            </a:pPr>
            <a:endParaRPr lang="en-US" altLang="ko-KR" sz="1385" dirty="0">
              <a:ea typeface="나눔스퀘어_ac Bold" panose="020B0600000101010101" pitchFamily="50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935F13F5-30A7-4C36-A78E-AF672E112F62}"/>
              </a:ext>
            </a:extLst>
          </p:cNvPr>
          <p:cNvSpPr/>
          <p:nvPr/>
        </p:nvSpPr>
        <p:spPr>
          <a:xfrm>
            <a:off x="4361608" y="1457190"/>
            <a:ext cx="3468782" cy="81580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46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46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예방 </a:t>
            </a:r>
            <a:r>
              <a:rPr lang="en-US" altLang="ko-KR" sz="1246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(Protect)</a:t>
            </a: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방화벽을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통해 외부로부터 유입되는 공격을 차단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지속적으로 구성원들에게 정보보호 교육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B2BC7426-3050-44F9-B63B-0FC4C6D50766}"/>
              </a:ext>
            </a:extLst>
          </p:cNvPr>
          <p:cNvSpPr/>
          <p:nvPr/>
        </p:nvSpPr>
        <p:spPr>
          <a:xfrm>
            <a:off x="4361608" y="4264435"/>
            <a:ext cx="3468782" cy="81580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3. 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대응 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(Response)</a:t>
            </a: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방화벽을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통해 외부로부터 유입되는 공격을 차단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지속적으로 구성원들에게 정보보호 교육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ADB7D441-EA41-4461-B214-D7936E700452}"/>
              </a:ext>
            </a:extLst>
          </p:cNvPr>
          <p:cNvSpPr/>
          <p:nvPr/>
        </p:nvSpPr>
        <p:spPr>
          <a:xfrm>
            <a:off x="4361608" y="5642570"/>
            <a:ext cx="3492902" cy="6916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4. 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포렌식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(Forensics)</a:t>
            </a: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침해사고 당한 시스템의 디지털 증거 수집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,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보존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6085A51A-3DF2-4278-9785-557EEC8E9438}"/>
              </a:ext>
            </a:extLst>
          </p:cNvPr>
          <p:cNvSpPr/>
          <p:nvPr/>
        </p:nvSpPr>
        <p:spPr>
          <a:xfrm>
            <a:off x="4337488" y="2914637"/>
            <a:ext cx="3492902" cy="81580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2. 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탐지 및 분석 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(</a:t>
            </a:r>
            <a:r>
              <a:rPr lang="en-US" altLang="ko-KR" sz="1246" dirty="0" err="1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Dection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/Analysis)</a:t>
            </a: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방화벽을 통과한 공격을 모니터링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,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탐지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, 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분석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  <a:p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 - IDS(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침입 탐지 시스템</a:t>
            </a:r>
            <a:r>
              <a:rPr lang="en-US" altLang="ko-KR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)</a:t>
            </a:r>
            <a:r>
              <a:rPr lang="ko-KR" altLang="en-US" sz="1246" dirty="0">
                <a:solidFill>
                  <a:sysClr val="windowText" lastClr="000000"/>
                </a:solidFill>
                <a:ea typeface="나눔스퀘어_ac Bold" panose="020B0600000101010101" pitchFamily="50" charset="-127"/>
              </a:rPr>
              <a:t>이 대표적</a:t>
            </a:r>
            <a:endParaRPr lang="en-US" altLang="ko-KR" sz="1246" dirty="0">
              <a:solidFill>
                <a:sysClr val="windowText" lastClr="000000"/>
              </a:solidFill>
              <a:ea typeface="나눔스퀘어_ac Bold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FA93A4E-E048-4DEC-972C-3761787CA769}"/>
              </a:ext>
            </a:extLst>
          </p:cNvPr>
          <p:cNvSpPr/>
          <p:nvPr/>
        </p:nvSpPr>
        <p:spPr>
          <a:xfrm>
            <a:off x="5913699" y="2443326"/>
            <a:ext cx="238539" cy="34823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5AE6933-933A-44D5-9179-EE7ECD35C810}"/>
              </a:ext>
            </a:extLst>
          </p:cNvPr>
          <p:cNvSpPr/>
          <p:nvPr/>
        </p:nvSpPr>
        <p:spPr>
          <a:xfrm>
            <a:off x="5913699" y="3853017"/>
            <a:ext cx="238539" cy="34823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6B7E772-2DBF-479D-B609-013F47FC8AAD}"/>
              </a:ext>
            </a:extLst>
          </p:cNvPr>
          <p:cNvSpPr/>
          <p:nvPr/>
        </p:nvSpPr>
        <p:spPr>
          <a:xfrm>
            <a:off x="5913699" y="5174430"/>
            <a:ext cx="238539" cy="34823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</p:spTree>
    <p:extLst>
      <p:ext uri="{BB962C8B-B14F-4D97-AF65-F5344CB8AC3E}">
        <p14:creationId xmlns:p14="http://schemas.microsoft.com/office/powerpoint/2010/main" val="14924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6" y="465993"/>
            <a:ext cx="4396149" cy="620736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10" y="641838"/>
            <a:ext cx="4093780" cy="48357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사이버 위협 경보 단계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6088067" y="149471"/>
            <a:ext cx="2046889" cy="281351"/>
          </a:xfrm>
          <a:prstGeom prst="rect">
            <a:avLst/>
          </a:prstGeom>
        </p:spPr>
        <p:txBody>
          <a:bodyPr vert="horz" lIns="63305" tIns="31652" rIns="63305" bIns="31652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138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017479" y="1179916"/>
            <a:ext cx="4157044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AAEAE2EE-165F-4268-AAC1-1F996DBC885E}"/>
              </a:ext>
            </a:extLst>
          </p:cNvPr>
          <p:cNvSpPr txBox="1">
            <a:spLocks/>
          </p:cNvSpPr>
          <p:nvPr/>
        </p:nvSpPr>
        <p:spPr>
          <a:xfrm>
            <a:off x="4083760" y="1477108"/>
            <a:ext cx="3976240" cy="5060906"/>
          </a:xfrm>
          <a:prstGeom prst="rect">
            <a:avLst/>
          </a:prstGeom>
        </p:spPr>
        <p:txBody>
          <a:bodyPr vert="horz" lIns="63305" tIns="31652" rIns="63305" bIns="31652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520" indent="-316520">
              <a:buAutoNum type="arabicPeriod" startAt="4"/>
            </a:pPr>
            <a:endParaRPr lang="en-US" altLang="ko-KR" sz="1385" dirty="0"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70AAEC6-CDE1-4C4E-A8BD-3927D176EF5F}"/>
              </a:ext>
            </a:extLst>
          </p:cNvPr>
          <p:cNvGraphicFramePr>
            <a:graphicFrameLocks noGrp="1"/>
          </p:cNvGraphicFramePr>
          <p:nvPr/>
        </p:nvGraphicFramePr>
        <p:xfrm>
          <a:off x="4212428" y="1561519"/>
          <a:ext cx="3774927" cy="406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18">
                  <a:extLst>
                    <a:ext uri="{9D8B030D-6E8A-4147-A177-3AD203B41FA5}">
                      <a16:colId xmlns:a16="http://schemas.microsoft.com/office/drawing/2014/main" val="389046587"/>
                    </a:ext>
                  </a:extLst>
                </a:gridCol>
                <a:gridCol w="3269008">
                  <a:extLst>
                    <a:ext uri="{9D8B030D-6E8A-4147-A177-3AD203B41FA5}">
                      <a16:colId xmlns:a16="http://schemas.microsoft.com/office/drawing/2014/main" val="921795987"/>
                    </a:ext>
                  </a:extLst>
                </a:gridCol>
              </a:tblGrid>
              <a:tr h="25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단계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3215924111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1200" dirty="0"/>
                        <a:t>위험도가 낮은 악성코드와 보안 취약점이 탐지되는 상태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1200" dirty="0"/>
                        <a:t>보안정책을 점검하여 위협요소를 차단하고 최신 패치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업데이트를 유지하며 지속 보안 모니터링</a:t>
                      </a:r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2475106438"/>
                  </a:ext>
                </a:extLst>
              </a:tr>
              <a:tr h="106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관심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위험도가 높은 악성코드 및 보안 취약점이 출현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공격 예상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dirty="0">
                        <a:latin typeface="DX국민시대" panose="02020600000000000000" pitchFamily="18" charset="-127"/>
                        <a:ea typeface="DX국민시대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내부 구성원 상황 전파 및 시스템 장애가 발생하지 않는 한에서 포트 차단 및 해당 위협에 대한 점검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 패치 수행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659579388"/>
                  </a:ext>
                </a:extLst>
              </a:tr>
              <a:tr h="91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주의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위험도가 높은 악성코드 및 취약점으로 피해 발생한 상태</a:t>
                      </a:r>
                      <a:endParaRPr lang="en-US" altLang="ko-KR" sz="12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DX국민시대" panose="02020600000000000000" pitchFamily="18" charset="-127"/>
                        <a:ea typeface="DX국민시대" panose="02020600000000000000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상황 전파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장애가 발생하지 않는 한에서 포트 차단 및 모든 시스템 보안 점검 및 패치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외부 기관 협조 하 위협제거 활동</a:t>
                      </a:r>
                      <a:endParaRPr lang="ko-KR" altLang="en-US" sz="12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3796184268"/>
                  </a:ext>
                </a:extLst>
              </a:tr>
              <a:tr h="72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경계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위험도가 높은 악성코드 및 보안 취약점으로 피해 증가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상황전파 및 모든 정보 자산에 대한 지속적 점검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정보 자산 최소화하여 운영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68072508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심각</a:t>
                      </a: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 및 다수 국가 기관 등의 주요 정보통신망에서 장애 발생 시 발령 가능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국민시대" panose="02020600000000000000" pitchFamily="18" charset="-127"/>
                          <a:ea typeface="DX국민시대" panose="02020600000000000000" pitchFamily="18" charset="-127"/>
                        </a:rPr>
                        <a:t>•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상황전파 및 모든 정보자산 점검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감염된 시스템 을 네트워크에서 물리적으로 분리 하는 등 즉각적인 보안 조치 실시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98420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1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3897926" y="167052"/>
            <a:ext cx="4396149" cy="6506307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6520" latinLnBrk="0">
              <a:defRPr/>
            </a:pPr>
            <a:endParaRPr lang="ko-KR" altLang="en-US" sz="1246" dirty="0">
              <a:solidFill>
                <a:prstClr val="white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5608028" y="-39560"/>
            <a:ext cx="1591406" cy="3780685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6520" latinLnBrk="0">
              <a:defRPr/>
            </a:pPr>
            <a:endParaRPr lang="ko-KR" altLang="en-US" sz="1246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02" y="1382470"/>
            <a:ext cx="3553858" cy="936625"/>
          </a:xfrm>
        </p:spPr>
        <p:txBody>
          <a:bodyPr anchor="ctr"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웹 방화벽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624" y="2775561"/>
            <a:ext cx="3352064" cy="583078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5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5608028" y="1437547"/>
            <a:ext cx="1591406" cy="3780685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6520" latinLnBrk="0">
              <a:defRPr/>
            </a:pPr>
            <a:endParaRPr lang="ko-KR" altLang="en-US" sz="1246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3" y="2859577"/>
            <a:ext cx="3415808" cy="936625"/>
          </a:xfrm>
        </p:spPr>
        <p:txBody>
          <a:bodyPr anchor="ctr">
            <a:normAutofit/>
          </a:bodyPr>
          <a:lstStyle/>
          <a:p>
            <a:r>
              <a:rPr lang="en-US" altLang="ko-KR" sz="221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215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웹 방화벽</a:t>
            </a:r>
            <a:endParaRPr lang="en-US" altLang="ko-KR" sz="2112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8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3" y="465992"/>
            <a:ext cx="4396154" cy="6207369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51" y="641839"/>
            <a:ext cx="4094578" cy="484456"/>
          </a:xfrm>
        </p:spPr>
        <p:txBody>
          <a:bodyPr vert="horz" wrap="square" lIns="63305" tIns="31652" rIns="63305" bIns="31652" numCol="1" rtlCol="0" anchor="ctr">
            <a:normAutofit/>
          </a:bodyPr>
          <a:lstStyle/>
          <a:p>
            <a:pPr algn="ctr" defTabSz="351688"/>
            <a:r>
              <a:rPr lang="ko-KR" altLang="en-US" sz="1938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웹 방화벽-</a:t>
            </a:r>
            <a:r>
              <a:rPr lang="ko-KR" altLang="en-US" sz="1938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ModSecurity</a:t>
            </a:r>
            <a:endParaRPr lang="ko-KR" altLang="en-US" sz="1938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sz="half" idx="2"/>
          </p:nvPr>
        </p:nvSpPr>
        <p:spPr>
          <a:xfrm>
            <a:off x="4049151" y="4188216"/>
            <a:ext cx="4183380" cy="2188405"/>
          </a:xfrm>
          <a:prstGeom prst="rect">
            <a:avLst/>
          </a:prstGeom>
        </p:spPr>
        <p:txBody>
          <a:bodyPr vert="horz" wrap="square" lIns="63305" tIns="31652" rIns="63305" bIns="31652" numCol="1" rtlCol="0" anchor="t">
            <a:normAutofit fontScale="32500" lnSpcReduction="20000"/>
          </a:bodyPr>
          <a:lstStyle/>
          <a:p>
            <a:pPr defTabSz="351688">
              <a:lnSpc>
                <a:spcPct val="150000"/>
              </a:lnSpc>
            </a:pP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▶Apache 웹 서버에서 적용할 수 있는 오픈소스 웹 방화벽</a:t>
            </a:r>
          </a:p>
          <a:p>
            <a:pPr defTabSz="351688">
              <a:lnSpc>
                <a:spcPct val="150000"/>
              </a:lnSpc>
            </a:pP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▶실시간으로 웹 애플리케이션의 모니터링과 로그 확인 가능</a:t>
            </a:r>
          </a:p>
          <a:p>
            <a:pPr defTabSz="351688">
              <a:lnSpc>
                <a:spcPct val="150000"/>
              </a:lnSpc>
            </a:pP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▶웹 공격에 대한 침입 탐지와 방지 기능 </a:t>
            </a:r>
          </a:p>
          <a:p>
            <a:pPr defTabSz="351688">
              <a:lnSpc>
                <a:spcPct val="150000"/>
              </a:lnSpc>
            </a:pP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▶Apache 이외도 </a:t>
            </a:r>
            <a:r>
              <a:rPr lang="ko-KR" altLang="en-US" sz="3808" b="1" dirty="0" err="1">
                <a:latin typeface="나눔스퀘어_ac Bold" charset="0"/>
                <a:ea typeface="나눔스퀘어_ac Bold" charset="0"/>
              </a:rPr>
              <a:t>Ngin</a:t>
            </a: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, </a:t>
            </a:r>
            <a:r>
              <a:rPr lang="ko-KR" altLang="en-US" sz="3808" b="1" dirty="0" err="1">
                <a:latin typeface="나눔스퀘어_ac Bold" charset="0"/>
                <a:ea typeface="나눔스퀘어_ac Bold" charset="0"/>
              </a:rPr>
              <a:t>IIs</a:t>
            </a:r>
            <a:r>
              <a:rPr lang="ko-KR" altLang="en-US" sz="3808" b="1" dirty="0">
                <a:latin typeface="나눔스퀘어_ac Bold" charset="0"/>
                <a:ea typeface="나눔스퀘어_ac Bold" charset="0"/>
              </a:rPr>
              <a:t> 웹 서버도 지원 ( 무료판에서는 기본 정책 제공, 최신 정책은 상업적으로 제공)</a:t>
            </a:r>
          </a:p>
          <a:p>
            <a:pPr defTabSz="351688">
              <a:lnSpc>
                <a:spcPct val="150000"/>
              </a:lnSpc>
            </a:pPr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>
              <a:lnSpc>
                <a:spcPct val="150000"/>
              </a:lnSpc>
            </a:pPr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>
              <a:lnSpc>
                <a:spcPct val="150000"/>
              </a:lnSpc>
            </a:pPr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>
              <a:lnSpc>
                <a:spcPct val="150000"/>
              </a:lnSpc>
            </a:pPr>
            <a:endParaRPr lang="ko-KR" altLang="en-US" sz="1385" dirty="0">
              <a:latin typeface="나눔스퀘어_ac Bold" charset="0"/>
              <a:ea typeface="나눔스퀘어_ac Bold" charset="0"/>
            </a:endParaRPr>
          </a:p>
          <a:p>
            <a:pPr defTabSz="351688">
              <a:lnSpc>
                <a:spcPct val="150000"/>
              </a:lnSpc>
            </a:pPr>
            <a:endParaRPr lang="ko-KR" altLang="en-US" sz="1385" dirty="0">
              <a:latin typeface="나눔스퀘어_ac Bold" charset="0"/>
              <a:ea typeface="나눔스퀘어_ac Bold" charset="0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6088087" y="149470"/>
            <a:ext cx="2047289" cy="28179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 b="1" dirty="0" err="1">
                <a:solidFill>
                  <a:schemeClr val="bg1"/>
                </a:solidFill>
                <a:latin typeface="나눔스퀘어_ac Bold" panose="020B0600000101010101"/>
                <a:ea typeface="DX국민시대" charset="0"/>
              </a:rPr>
              <a:t>ModSecurity</a:t>
            </a:r>
            <a:endParaRPr lang="ko-KR" altLang="en-US" sz="1385" b="1" dirty="0">
              <a:solidFill>
                <a:schemeClr val="bg1"/>
              </a:solidFill>
              <a:latin typeface="나눔스퀘어_ac Bold" panose="020B0600000101010101"/>
              <a:ea typeface="DX국민시대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017499" y="1179928"/>
            <a:ext cx="4157003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C:/Users/KITRI/AppData/Roaming/PolarisOffice/ETemp/7468_17849392/fImage6561164611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598442"/>
            <a:ext cx="4195689" cy="2393706"/>
          </a:xfrm>
          <a:prstGeom prst="rect">
            <a:avLst/>
          </a:prstGeom>
          <a:noFill/>
        </p:spPr>
      </p:pic>
      <p:sp>
        <p:nvSpPr>
          <p:cNvPr id="17" name="도형 16"/>
          <p:cNvSpPr>
            <a:spLocks/>
          </p:cNvSpPr>
          <p:nvPr/>
        </p:nvSpPr>
        <p:spPr>
          <a:xfrm>
            <a:off x="5597476" y="3000814"/>
            <a:ext cx="982980" cy="27695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305" tIns="31652" rIns="63305" bIns="31652" anchor="ctr">
            <a:noAutofit/>
          </a:bodyPr>
          <a:lstStyle/>
          <a:p>
            <a:pPr algn="ctr" defTabSz="351688"/>
            <a:endParaRPr lang="ko-KR" altLang="en-US" sz="1246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9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3897923" y="465992"/>
            <a:ext cx="4396154" cy="6207369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6016869" y="114300"/>
            <a:ext cx="2189285" cy="351692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151" y="641839"/>
            <a:ext cx="4094138" cy="484017"/>
          </a:xfrm>
        </p:spPr>
        <p:txBody>
          <a:bodyPr vert="horz" wrap="square" lIns="63305" tIns="31652" rIns="63305" bIns="31652" numCol="1" rtlCol="0" anchor="ctr">
            <a:normAutofit/>
          </a:bodyPr>
          <a:lstStyle/>
          <a:p>
            <a:pPr algn="ctr" defTabSz="351688"/>
            <a:r>
              <a:rPr lang="ko-KR" altLang="en-US" sz="1938" b="1" dirty="0">
                <a:latin typeface="나눔스퀘어_ac Bold" panose="020B0600000101010101"/>
                <a:ea typeface="DX국민시대" charset="0"/>
              </a:rPr>
              <a:t>웹 방화벽 설치</a:t>
            </a:r>
          </a:p>
        </p:txBody>
      </p:sp>
      <p:sp>
        <p:nvSpPr>
          <p:cNvPr id="13" name="텍스트 개체 틀 5"/>
          <p:cNvSpPr txBox="1">
            <a:spLocks noGrp="1"/>
          </p:cNvSpPr>
          <p:nvPr>
            <p:ph type="body" sz="half" idx="2"/>
          </p:nvPr>
        </p:nvSpPr>
        <p:spPr>
          <a:xfrm>
            <a:off x="4049151" y="4682657"/>
            <a:ext cx="4244926" cy="1894741"/>
          </a:xfrm>
          <a:prstGeom prst="rect">
            <a:avLst/>
          </a:prstGeom>
        </p:spPr>
        <p:txBody>
          <a:bodyPr vert="horz" wrap="square" lIns="63305" tIns="31652" rIns="63305" bIns="31652" numCol="1" rtlCol="0" anchor="t">
            <a:normAutofit fontScale="92500" lnSpcReduction="20000"/>
          </a:bodyPr>
          <a:lstStyle/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1행 : </a:t>
            </a:r>
            <a:r>
              <a:rPr lang="ko-KR" altLang="en-US" sz="1246" b="1" dirty="0" err="1">
                <a:latin typeface="나눔스퀘어_ac Bold" charset="0"/>
                <a:ea typeface="나눔스퀘어_ac Bold" charset="0"/>
              </a:rPr>
              <a:t>Modsecurity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 설치에 필요한 라이브러리 설치</a:t>
            </a:r>
          </a:p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2행 : 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/</a:t>
            </a:r>
            <a:r>
              <a:rPr lang="en-US" altLang="ko-KR" sz="1246" b="1" dirty="0" err="1">
                <a:latin typeface="나눔스퀘어_ac Bold" charset="0"/>
                <a:ea typeface="나눔스퀘어_ac Bold" charset="0"/>
              </a:rPr>
              <a:t>tmp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경로 이동</a:t>
            </a:r>
            <a:endParaRPr lang="en-US" altLang="ko-KR" sz="1246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3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행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 : </a:t>
            </a:r>
            <a:r>
              <a:rPr lang="en-US" altLang="ko-KR" sz="1246" b="1" dirty="0" err="1">
                <a:latin typeface="나눔스퀘어_ac Bold" charset="0"/>
                <a:ea typeface="나눔스퀘어_ac Bold" charset="0"/>
              </a:rPr>
              <a:t>wget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명령어로 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modsecurity-2.9.0 tar.gz 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다운</a:t>
            </a:r>
            <a:endParaRPr lang="en-US" altLang="ko-KR" sz="1246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4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: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압축 해제</a:t>
            </a:r>
            <a:endParaRPr lang="en-US" altLang="ko-KR" sz="1246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5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: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압축 해제한 디렉터리 이동</a:t>
            </a:r>
            <a:endParaRPr lang="en-US" altLang="ko-KR" sz="1246" b="1" dirty="0">
              <a:latin typeface="나눔스퀘어_ac Bold" charset="0"/>
              <a:ea typeface="나눔스퀘어_ac Bold" charset="0"/>
            </a:endParaRPr>
          </a:p>
          <a:p>
            <a:pPr marL="175844" indent="-175844" defTabSz="351688">
              <a:lnSpc>
                <a:spcPct val="120000"/>
              </a:lnSpc>
              <a:buFont typeface="Wingdings"/>
              <a:buChar char=""/>
            </a:pP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6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행 </a:t>
            </a:r>
            <a:r>
              <a:rPr lang="en-US" altLang="ko-KR" sz="1246" b="1" dirty="0">
                <a:latin typeface="나눔스퀘어_ac Bold" charset="0"/>
                <a:ea typeface="나눔스퀘어_ac Bold" charset="0"/>
              </a:rPr>
              <a:t>: </a:t>
            </a:r>
            <a:r>
              <a:rPr lang="ko-KR" altLang="en-US" sz="1246" b="1" dirty="0">
                <a:latin typeface="나눔스퀘어_ac Bold" charset="0"/>
                <a:ea typeface="나눔스퀘어_ac Bold" charset="0"/>
              </a:rPr>
              <a:t>컴파일 및 설치</a:t>
            </a:r>
          </a:p>
          <a:p>
            <a:pPr defTabSz="351688">
              <a:lnSpc>
                <a:spcPct val="150000"/>
              </a:lnSpc>
            </a:pPr>
            <a:endParaRPr lang="ko-KR" altLang="en-US" sz="1246" b="1" dirty="0">
              <a:latin typeface="나눔스퀘어_ac Bold" charset="0"/>
              <a:ea typeface="나눔스퀘어_ac Bold" charset="0"/>
            </a:endParaRPr>
          </a:p>
          <a:p>
            <a:pPr defTabSz="351688">
              <a:lnSpc>
                <a:spcPct val="150000"/>
              </a:lnSpc>
            </a:pPr>
            <a:endParaRPr lang="ko-KR" altLang="en-US" sz="1246" b="1" dirty="0">
              <a:latin typeface="나눔스퀘어_ac Bold" charset="0"/>
              <a:ea typeface="나눔스퀘어_ac Bold" charset="0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6088087" y="149470"/>
            <a:ext cx="2047289" cy="281793"/>
          </a:xfrm>
          <a:prstGeom prst="rect">
            <a:avLst/>
          </a:prstGeom>
        </p:spPr>
        <p:txBody>
          <a:bodyPr vert="horz" wrap="square" lIns="63305" tIns="31652" rIns="63305" bIns="31652" numCol="1" anchor="ctr">
            <a:normAutofit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51688"/>
            <a:r>
              <a:rPr lang="ko-KR" altLang="en-US" sz="1385" dirty="0" err="1">
                <a:solidFill>
                  <a:schemeClr val="bg1"/>
                </a:solidFill>
                <a:latin typeface="나눔스퀘어_ac Bold" panose="020B0600000101010101"/>
                <a:ea typeface="DX국민시대" charset="0"/>
              </a:rPr>
              <a:t>ModSecurity</a:t>
            </a:r>
            <a:endParaRPr lang="ko-KR" altLang="en-US" sz="1385" dirty="0">
              <a:solidFill>
                <a:schemeClr val="bg1"/>
              </a:solidFill>
              <a:latin typeface="나눔스퀘어_ac Bold" panose="020B0600000101010101"/>
              <a:ea typeface="DX국민시대" charset="0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4049151" y="1300383"/>
            <a:ext cx="4094138" cy="324480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63305" tIns="31652" rIns="63305" bIns="31652" numCol="1" anchor="t">
            <a:normAutofit fontScale="85000" lnSpcReduction="20000"/>
          </a:bodyPr>
          <a:lstStyle>
            <a:lvl1pPr marL="0" indent="0" algn="l" defTabSz="685800" eaLnBrk="1" latinLnBrk="1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10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eaLnBrk="1" latinLnBrk="1" hangingPunct="1">
              <a:lnSpc>
                <a:spcPct val="90000"/>
              </a:lnSpc>
              <a:spcBef>
                <a:spcPts val="375"/>
              </a:spcBef>
              <a:buFontTx/>
              <a:buNone/>
              <a:defRPr lang="en-GB" altLang="en-US" sz="7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Console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yum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install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-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y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httpd-devel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git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gcc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make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libxm12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pcre-devel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libxm12-devel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curl-devel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cd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/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tmp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</a:t>
            </a:r>
            <a:r>
              <a:rPr lang="en-US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en-US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wget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en-US" altLang="ko-KR" sz="1246" dirty="0">
                <a:solidFill>
                  <a:schemeClr val="bg1"/>
                </a:solidFill>
                <a:latin typeface="D2Coding" charset="0"/>
                <a:ea typeface="D2Coding" charset="0"/>
                <a:hlinkClick r:id="rId2"/>
              </a:rPr>
              <a:t>https://www.modsecurity.org/tarball/2.9.0/modsecurity-2.9.0.tar.gz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en-US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 tar -</a:t>
            </a:r>
            <a:r>
              <a:rPr lang="en-US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xvzf</a:t>
            </a:r>
            <a:r>
              <a:rPr lang="en-US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modsecurity-2.9.0.tar.gz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#cd modsecurity-2.9.0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#./configure ;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make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;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make</a:t>
            </a:r>
            <a:r>
              <a:rPr lang="ko-KR" altLang="ko-KR" sz="1246" dirty="0">
                <a:solidFill>
                  <a:schemeClr val="bg1"/>
                </a:solidFill>
                <a:latin typeface="D2Coding" charset="0"/>
                <a:ea typeface="D2Coding" charset="0"/>
              </a:rPr>
              <a:t> </a:t>
            </a:r>
            <a:r>
              <a:rPr lang="ko-KR" altLang="ko-KR" sz="1246" dirty="0" err="1">
                <a:solidFill>
                  <a:schemeClr val="bg1"/>
                </a:solidFill>
                <a:latin typeface="D2Coding" charset="0"/>
                <a:ea typeface="D2Coding" charset="0"/>
              </a:rPr>
              <a:t>install</a:t>
            </a:r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  <a:p>
            <a:pPr defTabSz="351688"/>
            <a:endParaRPr lang="ko-KR" altLang="en-US" sz="1246" dirty="0">
              <a:solidFill>
                <a:schemeClr val="bg1"/>
              </a:solidFill>
              <a:latin typeface="D2Coding" charset="0"/>
              <a:ea typeface="D2Coding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017499" y="1179928"/>
            <a:ext cx="4157003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0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1007</Words>
  <Application>Microsoft Office PowerPoint</Application>
  <PresentationFormat>와이드스크린</PresentationFormat>
  <Paragraphs>191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D2Coding</vt:lpstr>
      <vt:lpstr>DX국민시대</vt:lpstr>
      <vt:lpstr>나눔스퀘어_ac Bold</vt:lpstr>
      <vt:lpstr>맑은 고딕</vt:lpstr>
      <vt:lpstr>Arial</vt:lpstr>
      <vt:lpstr>Calibri</vt:lpstr>
      <vt:lpstr>Wingdings</vt:lpstr>
      <vt:lpstr>Office 테마</vt:lpstr>
      <vt:lpstr>PowerPoint 프레젠테이션</vt:lpstr>
      <vt:lpstr>1. 개요</vt:lpstr>
      <vt:lpstr>보안 관제란 ?</vt:lpstr>
      <vt:lpstr>관제 프로세스</vt:lpstr>
      <vt:lpstr>사이버 위협 경보 단계</vt:lpstr>
      <vt:lpstr>4. 웹 방화벽</vt:lpstr>
      <vt:lpstr>1. 웹 방화벽</vt:lpstr>
      <vt:lpstr>웹 방화벽-ModSecurity</vt:lpstr>
      <vt:lpstr>웹 방화벽 설치</vt:lpstr>
      <vt:lpstr>PowerPoint 프레젠테이션</vt:lpstr>
      <vt:lpstr>웹 방화벽 정책 적용</vt:lpstr>
      <vt:lpstr>웹 방화벽 설치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Jaeyoung</dc:creator>
  <cp:lastModifiedBy>Lee Jaeyoung</cp:lastModifiedBy>
  <cp:revision>1</cp:revision>
  <dcterms:created xsi:type="dcterms:W3CDTF">2021-03-08T04:46:30Z</dcterms:created>
  <dcterms:modified xsi:type="dcterms:W3CDTF">2021-03-08T04:47:33Z</dcterms:modified>
</cp:coreProperties>
</file>