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 id="281" r:id="rId27"/>
    <p:sldId id="282" r:id="rId28"/>
    <p:sldId id="275" r:id="rId29"/>
    <p:sldId id="284" r:id="rId30"/>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49562a11e65e30a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9562a11e65e30a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49562a11e65e30a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9562a11e65e30a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2758fff7fbc_4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758fff7fbc_4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2758fff7fbc_4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758fff7fbc_4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2758fff7fbc_4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758fff7fbc_4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2758fff7fbc_4_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758fff7fbc_4_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2758fff7fbc_4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758fff7fbc_4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2758fff7fbc_4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58fff7fbc_4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49562a11e65e30a_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9562a11e65e30a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49562a11e65e30a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9562a11e65e30a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2758fff7e8e_0_2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758fff7e8e_0_2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2758fff7fbc_4_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758fff7fbc_4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2758fff7e8e_0_2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758fff7e8e_0_2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2758fff7fbc_4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758fff7fbc_4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2758fff7fbc_4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758fff7fbc_4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49562a11e65e30a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9562a11e65e30a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49562a11e65e30a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9562a11e65e30a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49562a11e65e30a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9562a11e65e30a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49562a11e65e30a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9562a11e65e30a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9" name="Shape 49"/>
        <p:cNvGrpSpPr/>
        <p:nvPr/>
      </p:nvGrpSpPr>
      <p:grpSpPr>
        <a:xfrm>
          <a:off x="0" y="0"/>
          <a:ext cx="0" cy="0"/>
          <a:chOff x="0" y="0"/>
          <a:chExt cx="0" cy="0"/>
        </a:xfrm>
      </p:grpSpPr>
      <p:sp>
        <p:nvSpPr>
          <p:cNvPr id="50" name="Google Shape;50;p11"/>
          <p:cNvSpPr txBox="1"/>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p:txBody>
      </p:sp>
      <p:sp>
        <p:nvSpPr>
          <p:cNvPr id="52" name="Google Shape;52;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txBox="1"/>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23" name="Google Shape;23;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27" name="Google Shape;27;p5"/>
          <p:cNvSpPr txBox="1"/>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28" name="Google Shape;28;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35" name="Google Shape;35;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sz="4200">
                <a:solidFill>
                  <a:schemeClr val="lt2"/>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44" name="Google Shape;44;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accent1"/>
              </a:buClr>
              <a:buSzPts val="1800"/>
              <a:buChar char="●"/>
              <a:defRPr>
                <a:solidFill>
                  <a:schemeClr val="accent1"/>
                </a:solidFill>
              </a:defRPr>
            </a:lvl1pPr>
            <a:lvl2pPr marL="914400" lvl="1" indent="-317500" rtl="0">
              <a:spcBef>
                <a:spcPts val="0"/>
              </a:spcBef>
              <a:spcAft>
                <a:spcPts val="0"/>
              </a:spcAft>
              <a:buClr>
                <a:schemeClr val="accent1"/>
              </a:buClr>
              <a:buSzPts val="1400"/>
              <a:buChar char="○"/>
              <a:defRPr>
                <a:solidFill>
                  <a:schemeClr val="accent1"/>
                </a:solidFill>
              </a:defRPr>
            </a:lvl2pPr>
            <a:lvl3pPr marL="1371600" lvl="2" indent="-317500" rtl="0">
              <a:spcBef>
                <a:spcPts val="0"/>
              </a:spcBef>
              <a:spcAft>
                <a:spcPts val="0"/>
              </a:spcAft>
              <a:buClr>
                <a:schemeClr val="accent1"/>
              </a:buClr>
              <a:buSzPts val="1400"/>
              <a:buChar char="■"/>
              <a:defRPr>
                <a:solidFill>
                  <a:schemeClr val="accent1"/>
                </a:solidFill>
              </a:defRPr>
            </a:lvl3pPr>
            <a:lvl4pPr marL="1828800" lvl="3" indent="-317500" rtl="0">
              <a:spcBef>
                <a:spcPts val="0"/>
              </a:spcBef>
              <a:spcAft>
                <a:spcPts val="0"/>
              </a:spcAft>
              <a:buClr>
                <a:schemeClr val="accent1"/>
              </a:buClr>
              <a:buSzPts val="1400"/>
              <a:buChar char="●"/>
              <a:defRPr>
                <a:solidFill>
                  <a:schemeClr val="accent1"/>
                </a:solidFill>
              </a:defRPr>
            </a:lvl4pPr>
            <a:lvl5pPr marL="2286000" lvl="4" indent="-317500" rtl="0">
              <a:spcBef>
                <a:spcPts val="0"/>
              </a:spcBef>
              <a:spcAft>
                <a:spcPts val="0"/>
              </a:spcAft>
              <a:buClr>
                <a:schemeClr val="accent1"/>
              </a:buClr>
              <a:buSzPts val="1400"/>
              <a:buChar char="○"/>
              <a:defRPr>
                <a:solidFill>
                  <a:schemeClr val="accent1"/>
                </a:solidFill>
              </a:defRPr>
            </a:lvl5pPr>
            <a:lvl6pPr marL="2743200" lvl="5" indent="-317500" rtl="0">
              <a:spcBef>
                <a:spcPts val="0"/>
              </a:spcBef>
              <a:spcAft>
                <a:spcPts val="0"/>
              </a:spcAft>
              <a:buClr>
                <a:schemeClr val="accent1"/>
              </a:buClr>
              <a:buSzPts val="1400"/>
              <a:buChar char="■"/>
              <a:defRPr>
                <a:solidFill>
                  <a:schemeClr val="accent1"/>
                </a:solidFill>
              </a:defRPr>
            </a:lvl6pPr>
            <a:lvl7pPr marL="3200400" lvl="6" indent="-317500" rtl="0">
              <a:spcBef>
                <a:spcPts val="0"/>
              </a:spcBef>
              <a:spcAft>
                <a:spcPts val="0"/>
              </a:spcAft>
              <a:buClr>
                <a:schemeClr val="accent1"/>
              </a:buClr>
              <a:buSzPts val="1400"/>
              <a:buChar char="●"/>
              <a:defRPr>
                <a:solidFill>
                  <a:schemeClr val="accent1"/>
                </a:solidFill>
              </a:defRPr>
            </a:lvl7pPr>
            <a:lvl8pPr marL="3657600" lvl="7" indent="-317500" rtl="0">
              <a:spcBef>
                <a:spcPts val="0"/>
              </a:spcBef>
              <a:spcAft>
                <a:spcPts val="0"/>
              </a:spcAft>
              <a:buClr>
                <a:schemeClr val="accent1"/>
              </a:buClr>
              <a:buSzPts val="1400"/>
              <a:buChar char="○"/>
              <a:defRPr>
                <a:solidFill>
                  <a:schemeClr val="accent1"/>
                </a:solidFill>
              </a:defRPr>
            </a:lvl8pPr>
            <a:lvl9pPr marL="4114800" lvl="8" indent="-317500" rtl="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6" name="Shape 46"/>
        <p:cNvGrpSpPr/>
        <p:nvPr/>
      </p:nvGrpSpPr>
      <p:grpSpPr>
        <a:xfrm>
          <a:off x="0" y="0"/>
          <a:ext cx="0" cy="0"/>
          <a:chOff x="0" y="0"/>
          <a:chExt cx="0" cy="0"/>
        </a:xfrm>
      </p:grpSpPr>
      <p:sp>
        <p:nvSpPr>
          <p:cNvPr id="47" name="Google Shape;47;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p:txBody>
      </p:sp>
      <p:sp>
        <p:nvSpPr>
          <p:cNvPr id="48" name="Google Shape;48;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Old Standard TT"/>
                <a:ea typeface="Old Standard TT"/>
                <a:cs typeface="Old Standard TT"/>
                <a:sym typeface="Old Standard TT"/>
              </a:defRPr>
            </a:lvl1pPr>
            <a:lvl2pPr lvl="1" algn="r" rtl="0">
              <a:buNone/>
              <a:defRPr sz="1000">
                <a:solidFill>
                  <a:schemeClr val="dk1"/>
                </a:solidFill>
                <a:latin typeface="Old Standard TT"/>
                <a:ea typeface="Old Standard TT"/>
                <a:cs typeface="Old Standard TT"/>
                <a:sym typeface="Old Standard TT"/>
              </a:defRPr>
            </a:lvl2pPr>
            <a:lvl3pPr lvl="2" algn="r" rtl="0">
              <a:buNone/>
              <a:defRPr sz="1000">
                <a:solidFill>
                  <a:schemeClr val="dk1"/>
                </a:solidFill>
                <a:latin typeface="Old Standard TT"/>
                <a:ea typeface="Old Standard TT"/>
                <a:cs typeface="Old Standard TT"/>
                <a:sym typeface="Old Standard TT"/>
              </a:defRPr>
            </a:lvl3pPr>
            <a:lvl4pPr lvl="3" algn="r" rtl="0">
              <a:buNone/>
              <a:defRPr sz="1000">
                <a:solidFill>
                  <a:schemeClr val="dk1"/>
                </a:solidFill>
                <a:latin typeface="Old Standard TT"/>
                <a:ea typeface="Old Standard TT"/>
                <a:cs typeface="Old Standard TT"/>
                <a:sym typeface="Old Standard TT"/>
              </a:defRPr>
            </a:lvl4pPr>
            <a:lvl5pPr lvl="4" algn="r" rtl="0">
              <a:buNone/>
              <a:defRPr sz="1000">
                <a:solidFill>
                  <a:schemeClr val="dk1"/>
                </a:solidFill>
                <a:latin typeface="Old Standard TT"/>
                <a:ea typeface="Old Standard TT"/>
                <a:cs typeface="Old Standard TT"/>
                <a:sym typeface="Old Standard TT"/>
              </a:defRPr>
            </a:lvl5pPr>
            <a:lvl6pPr lvl="5" algn="r" rtl="0">
              <a:buNone/>
              <a:defRPr sz="1000">
                <a:solidFill>
                  <a:schemeClr val="dk1"/>
                </a:solidFill>
                <a:latin typeface="Old Standard TT"/>
                <a:ea typeface="Old Standard TT"/>
                <a:cs typeface="Old Standard TT"/>
                <a:sym typeface="Old Standard TT"/>
              </a:defRPr>
            </a:lvl6pPr>
            <a:lvl7pPr lvl="6" algn="r" rtl="0">
              <a:buNone/>
              <a:defRPr sz="1000">
                <a:solidFill>
                  <a:schemeClr val="dk1"/>
                </a:solidFill>
                <a:latin typeface="Old Standard TT"/>
                <a:ea typeface="Old Standard TT"/>
                <a:cs typeface="Old Standard TT"/>
                <a:sym typeface="Old Standard TT"/>
              </a:defRPr>
            </a:lvl7pPr>
            <a:lvl8pPr lvl="7" algn="r" rtl="0">
              <a:buNone/>
              <a:defRPr sz="1000">
                <a:solidFill>
                  <a:schemeClr val="dk1"/>
                </a:solidFill>
                <a:latin typeface="Old Standard TT"/>
                <a:ea typeface="Old Standard TT"/>
                <a:cs typeface="Old Standard TT"/>
                <a:sym typeface="Old Standard TT"/>
              </a:defRPr>
            </a:lvl8pPr>
            <a:lvl9pPr lvl="8" algn="r" rtl="0">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1"/>
          <p:cNvSpPr txBox="1"/>
          <p:nvPr>
            <p:ph type="ctrTitle"/>
          </p:nvPr>
        </p:nvSpPr>
        <p:spPr>
          <a:xfrm>
            <a:off x="180100" y="1965750"/>
            <a:ext cx="8451300" cy="1212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27000"/>
              <a:buNone/>
            </a:pPr>
            <a:r>
              <a:rPr lang="en-GB" sz="3680">
                <a:latin typeface="Arial" panose="020B0604020202020204"/>
                <a:ea typeface="Arial" panose="020B0604020202020204"/>
                <a:cs typeface="Arial" panose="020B0604020202020204"/>
                <a:sym typeface="Arial" panose="020B0604020202020204"/>
              </a:rPr>
              <a:t>SUPERHERO U FACE-BOOK ADVERT CAMPAIGN ANALYSIS</a:t>
            </a:r>
            <a:endParaRPr sz="3680">
              <a:latin typeface="Arial" panose="020B0604020202020204"/>
              <a:ea typeface="Arial" panose="020B0604020202020204"/>
              <a:cs typeface="Arial" panose="020B0604020202020204"/>
              <a:sym typeface="Arial" panose="020B0604020202020204"/>
            </a:endParaRPr>
          </a:p>
        </p:txBody>
      </p:sp>
      <p:sp>
        <p:nvSpPr>
          <p:cNvPr id="181" name="Google Shape;181;p1"/>
          <p:cNvSpPr txBox="1"/>
          <p:nvPr>
            <p:ph type="subTitle" idx="1"/>
          </p:nvPr>
        </p:nvSpPr>
        <p:spPr>
          <a:xfrm>
            <a:off x="180100" y="3416100"/>
            <a:ext cx="8451300" cy="1467000"/>
          </a:xfrm>
          <a:prstGeom prst="rect">
            <a:avLst/>
          </a:prstGeom>
          <a:noFill/>
          <a:ln>
            <a:noFill/>
          </a:ln>
        </p:spPr>
        <p:txBody>
          <a:bodyPr spcFirstLastPara="1" wrap="square" lIns="91425" tIns="91425" rIns="91425" bIns="91425" anchor="t" anchorCtr="0">
            <a:normAutofit fontScale="60000" lnSpcReduction="20000"/>
          </a:bodyPr>
          <a:lstStyle/>
          <a:p>
            <a:pPr marL="0" lvl="0" indent="0" algn="l" rtl="0">
              <a:lnSpc>
                <a:spcPct val="100000"/>
              </a:lnSpc>
              <a:spcBef>
                <a:spcPts val="0"/>
              </a:spcBef>
              <a:spcAft>
                <a:spcPts val="0"/>
              </a:spcAft>
              <a:buSzPct val="143000"/>
              <a:buNone/>
            </a:pPr>
          </a:p>
          <a:p>
            <a:pPr marL="0" lvl="0" indent="0" algn="l" rtl="0">
              <a:lnSpc>
                <a:spcPct val="100000"/>
              </a:lnSpc>
              <a:spcBef>
                <a:spcPts val="0"/>
              </a:spcBef>
              <a:spcAft>
                <a:spcPts val="0"/>
              </a:spcAft>
              <a:buSzPct val="143000"/>
              <a:buNone/>
            </a:pPr>
            <a:r>
              <a:rPr lang="en-GB">
                <a:latin typeface="Arial" panose="020B0604020202020204"/>
                <a:ea typeface="Arial" panose="020B0604020202020204"/>
                <a:cs typeface="Arial" panose="020B0604020202020204"/>
                <a:sym typeface="Arial" panose="020B0604020202020204"/>
              </a:rPr>
              <a:t>Data Visualization</a:t>
            </a:r>
            <a:endParaRPr>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ct val="143000"/>
              <a:buNone/>
            </a:pPr>
            <a:endParaRPr>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ct val="143000"/>
              <a:buNone/>
            </a:pPr>
            <a:r>
              <a:rPr lang="en-GB">
                <a:latin typeface="Arial" panose="020B0604020202020204"/>
                <a:ea typeface="Arial" panose="020B0604020202020204"/>
                <a:cs typeface="Arial" panose="020B0604020202020204"/>
                <a:sym typeface="Arial" panose="020B0604020202020204"/>
              </a:rPr>
              <a:t>SLU DV August 7th Group 13</a:t>
            </a:r>
            <a:endParaRPr>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ct val="143000"/>
              <a:buNone/>
            </a:pPr>
            <a:endParaRPr>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ct val="143000"/>
              <a:buNone/>
            </a:pPr>
            <a:r>
              <a:rPr lang="en-GB">
                <a:latin typeface="Arial" panose="020B0604020202020204"/>
                <a:ea typeface="Arial" panose="020B0604020202020204"/>
                <a:cs typeface="Arial" panose="020B0604020202020204"/>
                <a:sym typeface="Arial" panose="020B0604020202020204"/>
              </a:rPr>
              <a:t>Faroye Olumide </a:t>
            </a: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85" y="173355"/>
            <a:ext cx="8520430" cy="544195"/>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2400" b="1">
                <a:latin typeface="Arial" panose="020B0604020202020204"/>
                <a:ea typeface="Arial" panose="020B0604020202020204"/>
                <a:cs typeface="Arial" panose="020B0604020202020204"/>
                <a:sym typeface="Arial" panose="020B0604020202020204"/>
              </a:rPr>
              <a:t>COMPARING COMPAIGN REACH AND UNIQUE CLICKS</a:t>
            </a:r>
            <a:endParaRPr lang="en-GB" sz="2400" b="1">
              <a:latin typeface="Arial" panose="020B0604020202020204"/>
              <a:ea typeface="Arial" panose="020B0604020202020204"/>
              <a:cs typeface="Arial" panose="020B0604020202020204"/>
              <a:sym typeface="Arial" panose="020B0604020202020204"/>
            </a:endParaRPr>
          </a:p>
        </p:txBody>
      </p:sp>
      <p:sp>
        <p:nvSpPr>
          <p:cNvPr id="115" name="Google Shape;115;p22"/>
          <p:cNvSpPr txBox="1"/>
          <p:nvPr>
            <p:ph type="body" idx="1"/>
          </p:nvPr>
        </p:nvSpPr>
        <p:spPr>
          <a:xfrm>
            <a:off x="1943245" y="4530520"/>
            <a:ext cx="5604300" cy="4932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GB" b="1" i="1">
                <a:latin typeface="Arial" panose="020B0604020202020204"/>
                <a:ea typeface="Arial" panose="020B0604020202020204"/>
                <a:cs typeface="Arial" panose="020B0604020202020204"/>
                <a:sym typeface="Arial" panose="020B0604020202020204"/>
              </a:rPr>
              <a:t>Figure 4</a:t>
            </a:r>
            <a:endParaRPr b="1" i="1">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1"/>
          <a:stretch>
            <a:fillRect/>
          </a:stretch>
        </p:blipFill>
        <p:spPr>
          <a:xfrm>
            <a:off x="773430" y="770255"/>
            <a:ext cx="7804150" cy="36849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23"/>
          <p:cNvSpPr txBox="1"/>
          <p:nvPr>
            <p:ph type="body" idx="1"/>
          </p:nvPr>
        </p:nvSpPr>
        <p:spPr>
          <a:xfrm>
            <a:off x="487680" y="1014730"/>
            <a:ext cx="8168005" cy="260223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n-GB">
                <a:latin typeface="Arial" panose="020B0604020202020204"/>
                <a:ea typeface="Arial" panose="020B0604020202020204"/>
                <a:cs typeface="Arial" panose="020B0604020202020204"/>
                <a:sym typeface="Arial" panose="020B0604020202020204"/>
              </a:rPr>
              <a:t>Figure 4 indicates that campaign 2 had the highest Unique Link Clicks at 0.9k, and was 3525% higher than campaign 3, which had the lowest Average of Unique Link Clicks (UCL) at 0.0k. while campaign 6 had the highest reach at 15.9k  compare to campaign 10 with 1.2k and campaign 3 had 1.1k respectively.</a:t>
            </a:r>
            <a:endParaRPr lang="en-GB">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120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184065" y="-198060"/>
            <a:ext cx="8520600" cy="88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br>
              <a:rPr lang="en-GB" b="1">
                <a:latin typeface="Arial" panose="020B0604020202020204"/>
                <a:ea typeface="Arial" panose="020B0604020202020204"/>
                <a:cs typeface="Arial" panose="020B0604020202020204"/>
                <a:sym typeface="Arial" panose="020B0604020202020204"/>
              </a:rPr>
            </a:br>
            <a:r>
              <a:rPr lang="en-GB" b="1">
                <a:latin typeface="Arial" panose="020B0604020202020204"/>
                <a:ea typeface="Arial" panose="020B0604020202020204"/>
                <a:cs typeface="Arial" panose="020B0604020202020204"/>
                <a:sym typeface="Arial" panose="020B0604020202020204"/>
              </a:rPr>
              <a:t>COST AND UNIQUE CLICKS THROUGH RATE</a:t>
            </a:r>
            <a:endParaRPr lang="en-GB" b="1">
              <a:latin typeface="Arial" panose="020B0604020202020204"/>
              <a:ea typeface="Arial" panose="020B0604020202020204"/>
              <a:cs typeface="Arial" panose="020B0604020202020204"/>
              <a:sym typeface="Arial" panose="020B0604020202020204"/>
            </a:endParaRPr>
          </a:p>
        </p:txBody>
      </p:sp>
      <p:sp>
        <p:nvSpPr>
          <p:cNvPr id="129" name="Google Shape;129;p24"/>
          <p:cNvSpPr txBox="1"/>
          <p:nvPr/>
        </p:nvSpPr>
        <p:spPr>
          <a:xfrm>
            <a:off x="2894280" y="4618405"/>
            <a:ext cx="335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i="1"/>
              <a:t>Figure 5</a:t>
            </a:r>
            <a:endParaRPr b="1" i="1"/>
          </a:p>
        </p:txBody>
      </p:sp>
      <p:pic>
        <p:nvPicPr>
          <p:cNvPr id="2" name="Picture 1"/>
          <p:cNvPicPr>
            <a:picLocks noChangeAspect="1"/>
          </p:cNvPicPr>
          <p:nvPr/>
        </p:nvPicPr>
        <p:blipFill>
          <a:blip r:embed="rId1"/>
          <a:stretch>
            <a:fillRect/>
          </a:stretch>
        </p:blipFill>
        <p:spPr>
          <a:xfrm>
            <a:off x="461010" y="1014730"/>
            <a:ext cx="8093075" cy="34461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5"/>
          <p:cNvSpPr txBox="1"/>
          <p:nvPr>
            <p:ph type="body" idx="1"/>
          </p:nvPr>
        </p:nvSpPr>
        <p:spPr>
          <a:xfrm>
            <a:off x="497840" y="922655"/>
            <a:ext cx="8148320" cy="271399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200"/>
              </a:spcAft>
              <a:buNone/>
            </a:pPr>
            <a:r>
              <a:rPr lang="en-GB">
                <a:latin typeface="Arial" panose="020B0604020202020204"/>
                <a:ea typeface="Arial" panose="020B0604020202020204"/>
                <a:cs typeface="Arial" panose="020B0604020202020204"/>
                <a:sym typeface="Arial" panose="020B0604020202020204"/>
              </a:rPr>
              <a:t>Fgure 5 indicates that campaign 3 had the highest cost per result and also had the highest cost per clicks followed by campaign 10, while campaign 8 had the highest unique click rate 9.4 with lowest cost while campaign 3 and 10 had a lower unique click rate of 4.2 and 3.4 respectively.  On cost per click, campaign 3 had the highest cost followed by 10  while campaign 8 had the highest click through rate with lowest cost as well.</a:t>
            </a:r>
            <a:endParaRPr lang="en-GB">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38" name="Shape 138"/>
        <p:cNvGrpSpPr/>
        <p:nvPr/>
      </p:nvGrpSpPr>
      <p:grpSpPr>
        <a:xfrm>
          <a:off x="0" y="0"/>
          <a:ext cx="0" cy="0"/>
          <a:chOff x="0" y="0"/>
          <a:chExt cx="0" cy="0"/>
        </a:xfrm>
      </p:grpSpPr>
      <p:sp>
        <p:nvSpPr>
          <p:cNvPr id="139" name="Google Shape;139;p26"/>
          <p:cNvSpPr txBox="1"/>
          <p:nvPr>
            <p:ph type="title"/>
          </p:nvPr>
        </p:nvSpPr>
        <p:spPr>
          <a:xfrm>
            <a:off x="233680" y="635"/>
            <a:ext cx="8520430" cy="541655"/>
          </a:xfrm>
          <a:prstGeom prst="rect">
            <a:avLst/>
          </a:prstGeom>
        </p:spPr>
        <p:txBody>
          <a:bodyPr spcFirstLastPara="1" wrap="square" lIns="91425" tIns="91425" rIns="91425" bIns="91425" anchor="t" anchorCtr="0"/>
          <a:lstStyle/>
          <a:p>
            <a:pPr marL="0" lvl="0" indent="0" algn="ctr" rtl="0">
              <a:spcBef>
                <a:spcPts val="0"/>
              </a:spcBef>
              <a:spcAft>
                <a:spcPts val="0"/>
              </a:spcAft>
              <a:buNone/>
            </a:pPr>
            <a:r>
              <a:rPr lang="en-GB" sz="2200" b="1">
                <a:latin typeface="Arial" panose="020B0604020202020204"/>
                <a:ea typeface="Arial" panose="020B0604020202020204"/>
                <a:cs typeface="Arial" panose="020B0604020202020204"/>
                <a:sym typeface="Arial" panose="020B0604020202020204"/>
              </a:rPr>
              <a:t>COMPARE BETWEEN CLICK RATE OF ALL AGE BRACKET</a:t>
            </a:r>
            <a:endParaRPr lang="en-GB" sz="2200" b="1">
              <a:latin typeface="Arial" panose="020B0604020202020204"/>
              <a:ea typeface="Arial" panose="020B0604020202020204"/>
              <a:cs typeface="Arial" panose="020B0604020202020204"/>
              <a:sym typeface="Arial" panose="020B0604020202020204"/>
            </a:endParaRPr>
          </a:p>
        </p:txBody>
      </p:sp>
      <p:sp>
        <p:nvSpPr>
          <p:cNvPr id="141" name="Google Shape;141;p26"/>
          <p:cNvSpPr txBox="1"/>
          <p:nvPr/>
        </p:nvSpPr>
        <p:spPr>
          <a:xfrm>
            <a:off x="3000019" y="4557825"/>
            <a:ext cx="2987400" cy="46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i="1"/>
              <a:t>Figure 6</a:t>
            </a:r>
            <a:endParaRPr b="1" i="1"/>
          </a:p>
        </p:txBody>
      </p:sp>
      <p:pic>
        <p:nvPicPr>
          <p:cNvPr id="134" name="Image 134" descr="C:\Users\OLUMIDE\Desktop\CLICK.pngCLICK"/>
          <p:cNvPicPr/>
          <p:nvPr/>
        </p:nvPicPr>
        <p:blipFill>
          <a:blip r:embed="rId1"/>
          <a:srcRect/>
          <a:stretch>
            <a:fillRect/>
          </a:stretch>
        </p:blipFill>
        <p:spPr>
          <a:xfrm>
            <a:off x="436245" y="720725"/>
            <a:ext cx="8317865" cy="36525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27"/>
          <p:cNvSpPr txBox="1"/>
          <p:nvPr>
            <p:ph type="body" idx="1"/>
          </p:nvPr>
        </p:nvSpPr>
        <p:spPr>
          <a:xfrm>
            <a:off x="551180" y="1355090"/>
            <a:ext cx="8041640" cy="1957705"/>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n-GB">
                <a:latin typeface="Arial" panose="020B0604020202020204"/>
                <a:ea typeface="Arial" panose="020B0604020202020204"/>
                <a:cs typeface="Arial" panose="020B0604020202020204"/>
                <a:sym typeface="Arial" panose="020B0604020202020204"/>
              </a:rPr>
              <a:t>Figure 6 indicates that across all 11 campaigns, “Campaign 8” had the highest clicks from all age group followed by</a:t>
            </a:r>
            <a:r>
              <a:rPr lang="en-GB">
                <a:latin typeface="Arial" panose="020B0604020202020204"/>
                <a:ea typeface="Arial" panose="020B0604020202020204"/>
                <a:cs typeface="Arial" panose="020B0604020202020204"/>
                <a:sym typeface="Arial" panose="020B0604020202020204"/>
              </a:rPr>
              <a:t> “Campaign 11” to the lest</a:t>
            </a:r>
            <a:r>
              <a:rPr lang="en-GB">
                <a:latin typeface="Arial" panose="020B0604020202020204"/>
                <a:ea typeface="Arial" panose="020B0604020202020204"/>
                <a:cs typeface="Arial" panose="020B0604020202020204"/>
                <a:sym typeface="Arial" panose="020B0604020202020204"/>
              </a:rPr>
              <a:t> “Campaign 7”. This shows how all the age groups clicks on each campaigns.  </a:t>
            </a:r>
            <a:endParaRPr lang="en-GB">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120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Average Cost per Result vs Unique Link Clicks</a:t>
            </a:r>
            <a:endParaRPr b="1">
              <a:latin typeface="Arial" panose="020B0604020202020204"/>
              <a:ea typeface="Arial" panose="020B0604020202020204"/>
              <a:cs typeface="Arial" panose="020B0604020202020204"/>
              <a:sym typeface="Arial" panose="020B0604020202020204"/>
            </a:endParaRPr>
          </a:p>
        </p:txBody>
      </p:sp>
      <p:sp>
        <p:nvSpPr>
          <p:cNvPr id="153" name="Google Shape;153;p28"/>
          <p:cNvSpPr txBox="1"/>
          <p:nvPr/>
        </p:nvSpPr>
        <p:spPr>
          <a:xfrm>
            <a:off x="-2466050" y="-479125"/>
            <a:ext cx="811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54" name="Google Shape;154;p28"/>
          <p:cNvSpPr txBox="1"/>
          <p:nvPr/>
        </p:nvSpPr>
        <p:spPr>
          <a:xfrm>
            <a:off x="3280280" y="4284840"/>
            <a:ext cx="3086100" cy="61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i="1"/>
              <a:t>Figure 7</a:t>
            </a:r>
            <a:endParaRPr b="1" i="1"/>
          </a:p>
        </p:txBody>
      </p:sp>
      <p:pic>
        <p:nvPicPr>
          <p:cNvPr id="2" name="Google Shape;152;p28"/>
          <p:cNvPicPr preferRelativeResize="0"/>
          <p:nvPr/>
        </p:nvPicPr>
        <p:blipFill rotWithShape="1">
          <a:blip r:embed="rId1"/>
          <a:srcRect t="10730" r="11730"/>
          <a:stretch>
            <a:fillRect/>
          </a:stretch>
        </p:blipFill>
        <p:spPr>
          <a:xfrm>
            <a:off x="560300" y="1254175"/>
            <a:ext cx="8092049" cy="2706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9"/>
          <p:cNvSpPr txBox="1"/>
          <p:nvPr>
            <p:ph type="body" idx="1"/>
          </p:nvPr>
        </p:nvSpPr>
        <p:spPr>
          <a:xfrm>
            <a:off x="473400" y="1152150"/>
            <a:ext cx="8197200" cy="28392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1200"/>
              </a:spcAft>
              <a:buNone/>
            </a:pPr>
            <a:r>
              <a:rPr lang="en-GB" i="1">
                <a:latin typeface="Arial" panose="020B0604020202020204"/>
                <a:ea typeface="Arial" panose="020B0604020202020204"/>
                <a:cs typeface="Arial" panose="020B0604020202020204"/>
                <a:sym typeface="Arial" panose="020B0604020202020204"/>
              </a:rPr>
              <a:t>Figure 7 </a:t>
            </a:r>
            <a:r>
              <a:rPr lang="en-GB">
                <a:latin typeface="Arial" panose="020B0604020202020204"/>
                <a:ea typeface="Arial" panose="020B0604020202020204"/>
                <a:cs typeface="Arial" panose="020B0604020202020204"/>
                <a:sym typeface="Arial" panose="020B0604020202020204"/>
              </a:rPr>
              <a:t>indicates that</a:t>
            </a:r>
            <a:r>
              <a:rPr lang="en-GB">
                <a:latin typeface="Arial" panose="020B0604020202020204"/>
                <a:ea typeface="Arial" panose="020B0604020202020204"/>
                <a:cs typeface="Arial" panose="020B0604020202020204"/>
                <a:sym typeface="Arial" panose="020B0604020202020204"/>
              </a:rPr>
              <a:t> Campaigns 3 and 10 had the highest average </a:t>
            </a:r>
            <a:r>
              <a:rPr lang="en-GB" b="1">
                <a:latin typeface="Arial" panose="020B0604020202020204"/>
                <a:ea typeface="Arial" panose="020B0604020202020204"/>
                <a:cs typeface="Arial" panose="020B0604020202020204"/>
                <a:sym typeface="Arial" panose="020B0604020202020204"/>
              </a:rPr>
              <a:t>cost per result</a:t>
            </a:r>
            <a:r>
              <a:rPr lang="en-GB">
                <a:latin typeface="Arial" panose="020B0604020202020204"/>
                <a:ea typeface="Arial" panose="020B0604020202020204"/>
                <a:cs typeface="Arial" panose="020B0604020202020204"/>
                <a:sym typeface="Arial" panose="020B0604020202020204"/>
              </a:rPr>
              <a:t> along with the </a:t>
            </a:r>
            <a:r>
              <a:rPr lang="en-GB">
                <a:latin typeface="Arial" panose="020B0604020202020204"/>
                <a:ea typeface="Arial" panose="020B0604020202020204"/>
                <a:cs typeface="Arial" panose="020B0604020202020204"/>
                <a:sym typeface="Arial" panose="020B0604020202020204"/>
              </a:rPr>
              <a:t>smallest</a:t>
            </a:r>
            <a:r>
              <a:rPr lang="en-GB">
                <a:latin typeface="Arial" panose="020B0604020202020204"/>
                <a:ea typeface="Arial" panose="020B0604020202020204"/>
                <a:cs typeface="Arial" panose="020B0604020202020204"/>
                <a:sym typeface="Arial" panose="020B0604020202020204"/>
              </a:rPr>
              <a:t> average </a:t>
            </a:r>
            <a:r>
              <a:rPr lang="en-GB" b="1">
                <a:latin typeface="Arial" panose="020B0604020202020204"/>
                <a:ea typeface="Arial" panose="020B0604020202020204"/>
                <a:cs typeface="Arial" panose="020B0604020202020204"/>
                <a:sym typeface="Arial" panose="020B0604020202020204"/>
              </a:rPr>
              <a:t>unique link clicks</a:t>
            </a:r>
            <a:r>
              <a:rPr lang="en-GB">
                <a:latin typeface="Arial" panose="020B0604020202020204"/>
                <a:ea typeface="Arial" panose="020B0604020202020204"/>
                <a:cs typeface="Arial" panose="020B0604020202020204"/>
                <a:sym typeface="Arial" panose="020B0604020202020204"/>
              </a:rPr>
              <a:t> when compared with the other campaigns. A high </a:t>
            </a:r>
            <a:r>
              <a:rPr lang="en-GB" b="1">
                <a:latin typeface="Arial" panose="020B0604020202020204"/>
                <a:ea typeface="Arial" panose="020B0604020202020204"/>
                <a:cs typeface="Arial" panose="020B0604020202020204"/>
                <a:sym typeface="Arial" panose="020B0604020202020204"/>
              </a:rPr>
              <a:t>cost per result</a:t>
            </a:r>
            <a:r>
              <a:rPr lang="en-GB">
                <a:latin typeface="Arial" panose="020B0604020202020204"/>
                <a:ea typeface="Arial" panose="020B0604020202020204"/>
                <a:cs typeface="Arial" panose="020B0604020202020204"/>
                <a:sym typeface="Arial" panose="020B0604020202020204"/>
              </a:rPr>
              <a:t> means that the ad campaigns might not be meeting facebook ad requirements and did not get a lot of engagement from target audience. Campaigns 1 and 2 which had a higher total cost in INR had lower </a:t>
            </a:r>
            <a:r>
              <a:rPr lang="en-GB" b="1">
                <a:latin typeface="Arial" panose="020B0604020202020204"/>
                <a:ea typeface="Arial" panose="020B0604020202020204"/>
                <a:cs typeface="Arial" panose="020B0604020202020204"/>
                <a:sym typeface="Arial" panose="020B0604020202020204"/>
              </a:rPr>
              <a:t>cost per result</a:t>
            </a:r>
            <a:r>
              <a:rPr lang="en-GB">
                <a:latin typeface="Arial" panose="020B0604020202020204"/>
                <a:ea typeface="Arial" panose="020B0604020202020204"/>
                <a:cs typeface="Arial" panose="020B0604020202020204"/>
                <a:sym typeface="Arial" panose="020B0604020202020204"/>
              </a:rPr>
              <a:t> and higher </a:t>
            </a:r>
            <a:r>
              <a:rPr lang="en-GB" b="1">
                <a:latin typeface="Arial" panose="020B0604020202020204"/>
                <a:ea typeface="Arial" panose="020B0604020202020204"/>
                <a:cs typeface="Arial" panose="020B0604020202020204"/>
                <a:sym typeface="Arial" panose="020B0604020202020204"/>
              </a:rPr>
              <a:t>unique link clicks</a:t>
            </a:r>
            <a:r>
              <a:rPr lang="en-GB">
                <a:latin typeface="Arial" panose="020B0604020202020204"/>
                <a:ea typeface="Arial" panose="020B0604020202020204"/>
                <a:cs typeface="Arial" panose="020B0604020202020204"/>
                <a:sym typeface="Arial" panose="020B0604020202020204"/>
              </a:rPr>
              <a:t> than </a:t>
            </a:r>
            <a:r>
              <a:rPr lang="en-GB">
                <a:latin typeface="Arial" panose="020B0604020202020204"/>
                <a:ea typeface="Arial" panose="020B0604020202020204"/>
                <a:cs typeface="Arial" panose="020B0604020202020204"/>
                <a:sym typeface="Arial" panose="020B0604020202020204"/>
              </a:rPr>
              <a:t>campaigns</a:t>
            </a:r>
            <a:r>
              <a:rPr lang="en-GB">
                <a:latin typeface="Arial" panose="020B0604020202020204"/>
                <a:ea typeface="Arial" panose="020B0604020202020204"/>
                <a:cs typeface="Arial" panose="020B0604020202020204"/>
                <a:sym typeface="Arial" panose="020B0604020202020204"/>
              </a:rPr>
              <a:t> 3 and 10.</a:t>
            </a: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3" name="Shape 163"/>
        <p:cNvGrpSpPr/>
        <p:nvPr/>
      </p:nvGrpSpPr>
      <p:grpSpPr>
        <a:xfrm>
          <a:off x="0" y="0"/>
          <a:ext cx="0" cy="0"/>
          <a:chOff x="0" y="0"/>
          <a:chExt cx="0" cy="0"/>
        </a:xfrm>
      </p:grpSpPr>
      <p:sp>
        <p:nvSpPr>
          <p:cNvPr id="164" name="Google Shape;164;p30"/>
          <p:cNvSpPr txBox="1"/>
          <p:nvPr>
            <p:ph type="title"/>
          </p:nvPr>
        </p:nvSpPr>
        <p:spPr>
          <a:xfrm>
            <a:off x="149860" y="137160"/>
            <a:ext cx="8520430" cy="54864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 </a:t>
            </a:r>
            <a:r>
              <a:rPr lang="en-GB" sz="2200" b="1">
                <a:latin typeface="Arial" panose="020B0604020202020204"/>
                <a:ea typeface="Arial" panose="020B0604020202020204"/>
                <a:cs typeface="Arial" panose="020B0604020202020204"/>
                <a:sym typeface="Arial" panose="020B0604020202020204"/>
              </a:rPr>
              <a:t>AVERAGE OF FREQENCY AND CLICKS THROUGH RATE</a:t>
            </a:r>
            <a:r>
              <a:rPr lang="en-GB" b="1">
                <a:latin typeface="Arial" panose="020B0604020202020204"/>
                <a:ea typeface="Arial" panose="020B0604020202020204"/>
                <a:cs typeface="Arial" panose="020B0604020202020204"/>
                <a:sym typeface="Arial" panose="020B0604020202020204"/>
              </a:rPr>
              <a:t> </a:t>
            </a:r>
            <a:endParaRPr b="1">
              <a:latin typeface="Arial" panose="020B0604020202020204"/>
              <a:ea typeface="Arial" panose="020B0604020202020204"/>
              <a:cs typeface="Arial" panose="020B0604020202020204"/>
              <a:sym typeface="Arial" panose="020B0604020202020204"/>
            </a:endParaRPr>
          </a:p>
        </p:txBody>
      </p:sp>
      <p:sp>
        <p:nvSpPr>
          <p:cNvPr id="165" name="Google Shape;165;p30"/>
          <p:cNvSpPr txBox="1"/>
          <p:nvPr>
            <p:ph type="body" idx="1"/>
          </p:nvPr>
        </p:nvSpPr>
        <p:spPr>
          <a:xfrm>
            <a:off x="1690370" y="4609465"/>
            <a:ext cx="5161280" cy="481965"/>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GB" b="1" i="1">
                <a:latin typeface="Arial" panose="020B0604020202020204"/>
                <a:ea typeface="Arial" panose="020B0604020202020204"/>
                <a:cs typeface="Arial" panose="020B0604020202020204"/>
                <a:sym typeface="Arial" panose="020B0604020202020204"/>
              </a:rPr>
              <a:t>Figure 8</a:t>
            </a:r>
            <a:endParaRPr b="1" i="1">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1"/>
          <a:stretch>
            <a:fillRect/>
          </a:stretch>
        </p:blipFill>
        <p:spPr>
          <a:xfrm>
            <a:off x="624205" y="815975"/>
            <a:ext cx="7572375" cy="36449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31"/>
          <p:cNvSpPr txBox="1"/>
          <p:nvPr>
            <p:ph type="body" idx="1"/>
          </p:nvPr>
        </p:nvSpPr>
        <p:spPr>
          <a:xfrm>
            <a:off x="424800" y="1125675"/>
            <a:ext cx="8294400" cy="25683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Figure 8 indicates that across all 11 campaigns, Average of clicks through rate ranged from 9.9 to 2.2, and average of frequency ranged from 2.4 to 1.1. The clicks through rate had the highest being campaign 8, and the least being campaign 7.  The frequency had campaign 7 has the higher with 2.4, followed by campaign 1 which was 2.0, campaign 10 and 3 had the lowest frequency reach with 1.1 respectively.</a:t>
            </a:r>
            <a:endParaRPr>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1200"/>
              </a:spcBef>
              <a:spcAft>
                <a:spcPts val="120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Project Description</a:t>
            </a:r>
            <a:endParaRPr b="1">
              <a:latin typeface="Arial" panose="020B0604020202020204"/>
              <a:ea typeface="Arial" panose="020B0604020202020204"/>
              <a:cs typeface="Arial" panose="020B0604020202020204"/>
              <a:sym typeface="Arial" panose="020B0604020202020204"/>
            </a:endParaRPr>
          </a:p>
        </p:txBody>
      </p:sp>
      <p:sp>
        <p:nvSpPr>
          <p:cNvPr id="66" name="Google Shape;66;p14"/>
          <p:cNvSpPr txBox="1"/>
          <p:nvPr>
            <p:ph type="body" idx="1"/>
          </p:nvPr>
        </p:nvSpPr>
        <p:spPr>
          <a:xfrm>
            <a:off x="920750" y="1597660"/>
            <a:ext cx="7302500" cy="194818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latin typeface="Arial" panose="020B0604020202020204"/>
                <a:ea typeface="Arial" panose="020B0604020202020204"/>
                <a:cs typeface="Arial" panose="020B0604020202020204"/>
                <a:sym typeface="Arial" panose="020B0604020202020204"/>
              </a:rPr>
              <a:t>To recommend to the finance team the  two worst  campaign to discontinue and cut cost with from the marketing team on facebook advert campaign they run for an event called Superhero U </a:t>
            </a:r>
            <a:r>
              <a:rPr lang="en-GB">
                <a:latin typeface="Arial" panose="020B0604020202020204"/>
                <a:ea typeface="Arial" panose="020B0604020202020204"/>
                <a:cs typeface="Arial" panose="020B0604020202020204"/>
                <a:sym typeface="Arial" panose="020B0604020202020204"/>
              </a:rPr>
              <a:t>from the data provided</a:t>
            </a:r>
            <a:r>
              <a:rPr lang="en-GB">
                <a:latin typeface="Arial" panose="020B0604020202020204"/>
                <a:ea typeface="Arial" panose="020B0604020202020204"/>
                <a:cs typeface="Arial" panose="020B0604020202020204"/>
                <a:sym typeface="Arial" panose="020B0604020202020204"/>
              </a:rPr>
              <a:t>. </a:t>
            </a: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120650"/>
            <a:ext cx="8520430" cy="763270"/>
          </a:xfrm>
        </p:spPr>
        <p:txBody>
          <a:bodyPr>
            <a:normAutofit fontScale="90000"/>
          </a:bodyPr>
          <a:p>
            <a:pPr algn="ctr"/>
            <a:r>
              <a:rPr lang="en-GB" altLang="en-US" b="1">
                <a:latin typeface="+mj-lt"/>
                <a:cs typeface="+mj-lt"/>
              </a:rPr>
              <a:t>TOTAL AVERAGE REACH OF EACH CAMPAIGN</a:t>
            </a:r>
            <a:endParaRPr lang="en-GB" altLang="en-US" b="1">
              <a:latin typeface="+mj-lt"/>
              <a:cs typeface="+mj-lt"/>
            </a:endParaRPr>
          </a:p>
        </p:txBody>
      </p:sp>
      <p:sp>
        <p:nvSpPr>
          <p:cNvPr id="3" name="Text Placeholder 2"/>
          <p:cNvSpPr/>
          <p:nvPr>
            <p:ph type="body" idx="1"/>
          </p:nvPr>
        </p:nvSpPr>
        <p:spPr/>
        <p:txBody>
          <a:bodyPr/>
          <a:p>
            <a:endParaRPr lang="en-GB" altLang="en-US"/>
          </a:p>
        </p:txBody>
      </p:sp>
      <p:sp>
        <p:nvSpPr>
          <p:cNvPr id="165" name="Google Shape;165;p30"/>
          <p:cNvSpPr txBox="1"/>
          <p:nvPr/>
        </p:nvSpPr>
        <p:spPr>
          <a:xfrm>
            <a:off x="2084070" y="4661535"/>
            <a:ext cx="5161280" cy="481965"/>
          </a:xfrm>
          <a:prstGeom prst="rect">
            <a:avLst/>
          </a:prstGeom>
          <a:noFill/>
          <a:ln>
            <a:noFill/>
          </a:ln>
        </p:spPr>
        <p:txBody>
          <a:bodyPr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pPr marL="0" lvl="0" indent="0" algn="ctr" rtl="0">
              <a:spcBef>
                <a:spcPts val="0"/>
              </a:spcBef>
              <a:spcAft>
                <a:spcPts val="1200"/>
              </a:spcAft>
              <a:buNone/>
            </a:pPr>
            <a:r>
              <a:rPr lang="en-GB" b="1" i="1">
                <a:latin typeface="Arial" panose="020B0604020202020204"/>
                <a:ea typeface="Arial" panose="020B0604020202020204"/>
                <a:cs typeface="Arial" panose="020B0604020202020204"/>
                <a:sym typeface="Arial" panose="020B0604020202020204"/>
              </a:rPr>
              <a:t>Figure 9</a:t>
            </a:r>
            <a:endParaRPr b="1" i="1">
              <a:latin typeface="Arial" panose="020B0604020202020204"/>
              <a:ea typeface="Arial" panose="020B0604020202020204"/>
              <a:cs typeface="Arial" panose="020B0604020202020204"/>
              <a:sym typeface="Arial" panose="020B0604020202020204"/>
            </a:endParaRPr>
          </a:p>
        </p:txBody>
      </p:sp>
      <p:pic>
        <p:nvPicPr>
          <p:cNvPr id="164" name="Image 164" descr="C:\Users\OLUMIDE\Desktop\camreach.pngcamreach"/>
          <p:cNvPicPr/>
          <p:nvPr/>
        </p:nvPicPr>
        <p:blipFill>
          <a:blip r:embed="rId1"/>
          <a:srcRect/>
          <a:stretch>
            <a:fillRect/>
          </a:stretch>
        </p:blipFill>
        <p:spPr>
          <a:xfrm>
            <a:off x="312420" y="883920"/>
            <a:ext cx="8519795" cy="36855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1171575"/>
            <a:ext cx="8520430" cy="2331720"/>
          </a:xfrm>
        </p:spPr>
        <p:txBody>
          <a:bodyPr/>
          <a:p>
            <a:pPr marL="114300" indent="0">
              <a:buNone/>
            </a:pPr>
            <a:r>
              <a:rPr lang="en-GB">
                <a:latin typeface="Arial" panose="020B0604020202020204"/>
                <a:ea typeface="Arial" panose="020B0604020202020204"/>
                <a:cs typeface="Arial" panose="020B0604020202020204"/>
                <a:sym typeface="Arial" panose="020B0604020202020204"/>
              </a:rPr>
              <a:t>Figure 9 indicates that across all 11 campaigns, campaign 2 had the highest reach of 46k  followed by  campaign 6 with 32k and to the least campaign 11 with 3k reach. Campaign 10 had 4k reach while campaign 3 had 3k reach as well.</a:t>
            </a:r>
            <a:endParaRPr lang="en-GB"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167005"/>
            <a:ext cx="8520430" cy="647700"/>
          </a:xfrm>
        </p:spPr>
        <p:txBody>
          <a:bodyPr>
            <a:normAutofit fontScale="90000"/>
          </a:bodyPr>
          <a:p>
            <a:r>
              <a:rPr lang="en-GB" b="1">
                <a:latin typeface="Arial" panose="020B0604020202020204"/>
                <a:ea typeface="Arial" panose="020B0604020202020204"/>
                <a:cs typeface="Arial" panose="020B0604020202020204"/>
                <a:sym typeface="Arial" panose="020B0604020202020204"/>
              </a:rPr>
              <a:t> REACH AND IMPRESSION OF EACH CAMPAIGN</a:t>
            </a:r>
            <a:endParaRPr lang="en-GB" b="1">
              <a:latin typeface="Arial" panose="020B0604020202020204"/>
              <a:ea typeface="Arial" panose="020B0604020202020204"/>
              <a:cs typeface="Arial" panose="020B0604020202020204"/>
              <a:sym typeface="Arial" panose="020B0604020202020204"/>
            </a:endParaRPr>
          </a:p>
        </p:txBody>
      </p:sp>
      <p:sp>
        <p:nvSpPr>
          <p:cNvPr id="3" name="Text Placeholder 2"/>
          <p:cNvSpPr/>
          <p:nvPr>
            <p:ph type="body" idx="1"/>
          </p:nvPr>
        </p:nvSpPr>
        <p:spPr/>
        <p:txBody>
          <a:bodyPr/>
          <a:p>
            <a:pPr marL="114300" indent="0">
              <a:buNone/>
            </a:pPr>
            <a:endParaRPr lang="en-GB" altLang="en-US"/>
          </a:p>
        </p:txBody>
      </p:sp>
      <p:pic>
        <p:nvPicPr>
          <p:cNvPr id="174" name="Image 174" descr="C:\Users\OLUMIDE\Desktop\camreachhh.pngcamreachhh"/>
          <p:cNvPicPr/>
          <p:nvPr/>
        </p:nvPicPr>
        <p:blipFill>
          <a:blip r:embed="rId1"/>
          <a:srcRect/>
          <a:stretch>
            <a:fillRect/>
          </a:stretch>
        </p:blipFill>
        <p:spPr>
          <a:xfrm>
            <a:off x="311785" y="838200"/>
            <a:ext cx="8521065" cy="3729990"/>
          </a:xfrm>
          <a:prstGeom prst="rect">
            <a:avLst/>
          </a:prstGeom>
        </p:spPr>
      </p:pic>
      <p:sp>
        <p:nvSpPr>
          <p:cNvPr id="165" name="Google Shape;165;p30"/>
          <p:cNvSpPr txBox="1"/>
          <p:nvPr/>
        </p:nvSpPr>
        <p:spPr>
          <a:xfrm>
            <a:off x="1690370" y="4638675"/>
            <a:ext cx="5161280" cy="481965"/>
          </a:xfrm>
          <a:prstGeom prst="rect">
            <a:avLst/>
          </a:prstGeom>
          <a:noFill/>
          <a:ln>
            <a:noFill/>
          </a:ln>
        </p:spPr>
        <p:txBody>
          <a:bodyPr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pPr marL="0" lvl="0" indent="0" algn="ctr" rtl="0">
              <a:spcBef>
                <a:spcPts val="0"/>
              </a:spcBef>
              <a:spcAft>
                <a:spcPts val="1200"/>
              </a:spcAft>
              <a:buNone/>
            </a:pPr>
            <a:r>
              <a:rPr lang="en-GB" b="1" i="1">
                <a:latin typeface="Arial" panose="020B0604020202020204"/>
                <a:ea typeface="Arial" panose="020B0604020202020204"/>
                <a:cs typeface="Arial" panose="020B0604020202020204"/>
                <a:sym typeface="Arial" panose="020B0604020202020204"/>
              </a:rPr>
              <a:t>Figure 10</a:t>
            </a:r>
            <a:endParaRPr b="1" i="1">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p:txBody>
          <a:bodyPr/>
          <a:p>
            <a:pPr marL="114300" indent="0">
              <a:buNone/>
            </a:pPr>
            <a:r>
              <a:rPr lang="en-GB">
                <a:latin typeface="Arial" panose="020B0604020202020204"/>
                <a:ea typeface="Arial" panose="020B0604020202020204"/>
                <a:cs typeface="Arial" panose="020B0604020202020204"/>
                <a:sym typeface="Arial" panose="020B0604020202020204"/>
              </a:rPr>
              <a:t>Figure 10 indicates that  campaign 2 had the highest imperession followed by campaign 7  to the lest which is campaign 11. while campaign 6 had the highest campaign of reach followed by campaign 2 to the least which is campaign 11 as well. Campaign 10 and 3 had a bad impression and reach as well.</a:t>
            </a:r>
            <a:endParaRPr lang="en-GB"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a:bodyPr>
          <a:p>
            <a:pPr algn="ctr"/>
            <a:r>
              <a:rPr lang="en-GB" altLang="en-US" sz="2665" b="1">
                <a:latin typeface="+mj-lt"/>
                <a:cs typeface="+mj-lt"/>
              </a:rPr>
              <a:t>CAMPAIGN REACH OF ALL AGE GROUP</a:t>
            </a:r>
            <a:endParaRPr lang="en-GB" altLang="en-US" sz="2665" b="1">
              <a:latin typeface="+mj-lt"/>
              <a:cs typeface="+mj-lt"/>
            </a:endParaRPr>
          </a:p>
        </p:txBody>
      </p:sp>
      <p:sp>
        <p:nvSpPr>
          <p:cNvPr id="3" name="Text Placeholder 2"/>
          <p:cNvSpPr/>
          <p:nvPr>
            <p:ph type="body" idx="1"/>
          </p:nvPr>
        </p:nvSpPr>
        <p:spPr/>
        <p:txBody>
          <a:bodyPr/>
          <a:p>
            <a:pPr marL="114300" indent="0">
              <a:buNone/>
            </a:pPr>
            <a:endParaRPr lang="en-GB" altLang="en-US"/>
          </a:p>
        </p:txBody>
      </p:sp>
      <p:pic>
        <p:nvPicPr>
          <p:cNvPr id="184" name="Image 184" descr="C:\Users\OLUMIDE\Desktop\comgroup.pngcomgroup"/>
          <p:cNvPicPr/>
          <p:nvPr/>
        </p:nvPicPr>
        <p:blipFill>
          <a:blip r:embed="rId1"/>
          <a:srcRect/>
          <a:stretch>
            <a:fillRect/>
          </a:stretch>
        </p:blipFill>
        <p:spPr>
          <a:xfrm>
            <a:off x="311150" y="1170940"/>
            <a:ext cx="8521065" cy="3397250"/>
          </a:xfrm>
          <a:prstGeom prst="rect">
            <a:avLst/>
          </a:prstGeom>
        </p:spPr>
      </p:pic>
      <p:sp>
        <p:nvSpPr>
          <p:cNvPr id="165" name="Google Shape;165;p30"/>
          <p:cNvSpPr txBox="1"/>
          <p:nvPr/>
        </p:nvSpPr>
        <p:spPr>
          <a:xfrm>
            <a:off x="1690370" y="4638675"/>
            <a:ext cx="5161280" cy="481965"/>
          </a:xfrm>
          <a:prstGeom prst="rect">
            <a:avLst/>
          </a:prstGeom>
          <a:noFill/>
          <a:ln>
            <a:noFill/>
          </a:ln>
        </p:spPr>
        <p:txBody>
          <a:bodyPr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pPr marL="0" lvl="0" indent="0" algn="ctr" rtl="0">
              <a:spcBef>
                <a:spcPts val="0"/>
              </a:spcBef>
              <a:spcAft>
                <a:spcPts val="1200"/>
              </a:spcAft>
              <a:buNone/>
            </a:pPr>
            <a:r>
              <a:rPr lang="en-GB" b="1" i="1">
                <a:latin typeface="Arial" panose="020B0604020202020204"/>
                <a:ea typeface="Arial" panose="020B0604020202020204"/>
                <a:cs typeface="Arial" panose="020B0604020202020204"/>
                <a:sym typeface="Arial" panose="020B0604020202020204"/>
              </a:rPr>
              <a:t>Figure 11</a:t>
            </a:r>
            <a:endParaRPr b="1" i="1">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1171575"/>
            <a:ext cx="8520430" cy="2089150"/>
          </a:xfrm>
        </p:spPr>
        <p:txBody>
          <a:bodyPr/>
          <a:p>
            <a:pPr marL="114300" indent="0">
              <a:buNone/>
            </a:pPr>
            <a:r>
              <a:rPr lang="en-GB">
                <a:latin typeface="Arial" panose="020B0604020202020204"/>
                <a:ea typeface="Arial" panose="020B0604020202020204"/>
                <a:cs typeface="Arial" panose="020B0604020202020204"/>
                <a:sym typeface="Arial" panose="020B0604020202020204"/>
              </a:rPr>
              <a:t>Figure 11 indicates that  campaign 2 had the highest reach of all group age followed by campaign 6 and to the least which is campaign 11. Campaign 10 had 3.64k reach by all age group while campaign 3 had 3.19k reach. </a:t>
            </a:r>
            <a:endParaRPr lang="en-GB"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251850" y="222472"/>
            <a:ext cx="8640300" cy="567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 </a:t>
            </a:r>
            <a:r>
              <a:rPr b="1">
                <a:latin typeface="Arial" panose="020B0604020202020204"/>
                <a:ea typeface="Arial" panose="020B0604020202020204"/>
                <a:cs typeface="Arial" panose="020B0604020202020204"/>
                <a:sym typeface="Arial" panose="020B0604020202020204"/>
              </a:rPr>
              <a:t>MY RECOMMENDATION</a:t>
            </a:r>
            <a:br>
              <a:rPr b="1">
                <a:latin typeface="Arial" panose="020B0604020202020204"/>
                <a:ea typeface="Arial" panose="020B0604020202020204"/>
                <a:cs typeface="Arial" panose="020B0604020202020204"/>
                <a:sym typeface="Arial" panose="020B0604020202020204"/>
              </a:rPr>
            </a:br>
            <a:endParaRPr b="1">
              <a:latin typeface="Arial" panose="020B0604020202020204"/>
              <a:ea typeface="Arial" panose="020B0604020202020204"/>
              <a:cs typeface="Arial" panose="020B0604020202020204"/>
              <a:sym typeface="Arial" panose="020B0604020202020204"/>
            </a:endParaRPr>
          </a:p>
        </p:txBody>
      </p:sp>
      <p:sp>
        <p:nvSpPr>
          <p:cNvPr id="177" name="Google Shape;177;p32"/>
          <p:cNvSpPr txBox="1"/>
          <p:nvPr>
            <p:ph type="body" idx="1"/>
          </p:nvPr>
        </p:nvSpPr>
        <p:spPr>
          <a:xfrm>
            <a:off x="251460" y="718820"/>
            <a:ext cx="8640445" cy="4146550"/>
          </a:xfrm>
          <a:prstGeom prst="rect">
            <a:avLst/>
          </a:prstGeom>
        </p:spPr>
        <p:txBody>
          <a:bodyPr spcFirstLastPara="1" wrap="square" lIns="91425" tIns="91425" rIns="91425" bIns="91425" anchor="t" anchorCtr="0">
            <a:normAutofit fontScale="25000"/>
          </a:bodyPr>
          <a:lstStyle/>
          <a:p>
            <a:pPr marL="0" lvl="0" indent="0" algn="just" rtl="0">
              <a:lnSpc>
                <a:spcPct val="150000"/>
              </a:lnSpc>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r>
              <a:rPr sz="6000">
                <a:latin typeface="Arial" panose="020B0604020202020204"/>
                <a:ea typeface="Arial" panose="020B0604020202020204"/>
                <a:cs typeface="Arial" panose="020B0604020202020204"/>
                <a:sym typeface="Arial" panose="020B0604020202020204"/>
              </a:rPr>
              <a:t>My recommendation is that campaign (10) and (3) should be discontinue base on these reasons:</a:t>
            </a:r>
            <a:endParaRPr sz="60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endParaRPr sz="60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r>
              <a:rPr lang="en-GB" sz="6000">
                <a:latin typeface="Arial" panose="020B0604020202020204"/>
                <a:ea typeface="Arial" panose="020B0604020202020204"/>
                <a:cs typeface="Arial" panose="020B0604020202020204"/>
                <a:sym typeface="Arial" panose="020B0604020202020204"/>
              </a:rPr>
              <a:t> (1) </a:t>
            </a:r>
            <a:r>
              <a:rPr sz="6000">
                <a:latin typeface="Arial" panose="020B0604020202020204"/>
                <a:ea typeface="Arial" panose="020B0604020202020204"/>
                <a:cs typeface="Arial" panose="020B0604020202020204"/>
                <a:sym typeface="Arial" panose="020B0604020202020204"/>
              </a:rPr>
              <a:t>Looking at the cost spend on both campaigns in (INR) and the result of their unique clicks</a:t>
            </a:r>
            <a:r>
              <a:rPr lang="en-GB" sz="6000">
                <a:latin typeface="Arial" panose="020B0604020202020204"/>
                <a:ea typeface="Arial" panose="020B0604020202020204"/>
                <a:cs typeface="Arial" panose="020B0604020202020204"/>
                <a:sym typeface="Arial" panose="020B0604020202020204"/>
              </a:rPr>
              <a:t> shows that there cost is high</a:t>
            </a:r>
            <a:r>
              <a:rPr sz="6000">
                <a:latin typeface="Arial" panose="020B0604020202020204"/>
                <a:ea typeface="Arial" panose="020B0604020202020204"/>
                <a:cs typeface="Arial" panose="020B0604020202020204"/>
                <a:sym typeface="Arial" panose="020B0604020202020204"/>
              </a:rPr>
              <a:t> compare to others</a:t>
            </a:r>
            <a:r>
              <a:rPr lang="en-GB" sz="6000">
                <a:latin typeface="Arial" panose="020B0604020202020204"/>
                <a:ea typeface="Arial" panose="020B0604020202020204"/>
                <a:cs typeface="Arial" panose="020B0604020202020204"/>
                <a:sym typeface="Arial" panose="020B0604020202020204"/>
              </a:rPr>
              <a:t> and the result of there unique clicks is very low compare to others that there</a:t>
            </a:r>
            <a:r>
              <a:rPr sz="6000">
                <a:latin typeface="Arial" panose="020B0604020202020204"/>
                <a:ea typeface="Arial" panose="020B0604020202020204"/>
                <a:cs typeface="Arial" panose="020B0604020202020204"/>
                <a:sym typeface="Arial" panose="020B0604020202020204"/>
              </a:rPr>
              <a:t> cost wasn’t up to these two campaign.</a:t>
            </a:r>
            <a:endParaRPr sz="60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endParaRPr sz="60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r>
              <a:rPr lang="en-GB" sz="6000">
                <a:latin typeface="Arial" panose="020B0604020202020204"/>
                <a:ea typeface="Arial" panose="020B0604020202020204"/>
                <a:cs typeface="Arial" panose="020B0604020202020204"/>
                <a:sym typeface="Arial" panose="020B0604020202020204"/>
              </a:rPr>
              <a:t>(2)  </a:t>
            </a:r>
            <a:r>
              <a:rPr sz="6000">
                <a:latin typeface="Arial" panose="020B0604020202020204"/>
                <a:ea typeface="Arial" panose="020B0604020202020204"/>
                <a:cs typeface="Arial" panose="020B0604020202020204"/>
                <a:sym typeface="Arial" panose="020B0604020202020204"/>
              </a:rPr>
              <a:t>Campaign (10) and (3) had the highest cost per click and cost per result but had a lowest result in campaign reach and unique clicks.</a:t>
            </a:r>
            <a:endParaRPr sz="60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endParaRPr sz="60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r>
              <a:rPr lang="en-GB" sz="6000">
                <a:latin typeface="Arial" panose="020B0604020202020204"/>
                <a:ea typeface="Arial" panose="020B0604020202020204"/>
                <a:cs typeface="Arial" panose="020B0604020202020204"/>
                <a:sym typeface="Arial" panose="020B0604020202020204"/>
              </a:rPr>
              <a:t>(3)</a:t>
            </a:r>
            <a:r>
              <a:rPr sz="6000">
                <a:latin typeface="Arial" panose="020B0604020202020204"/>
                <a:ea typeface="Arial" panose="020B0604020202020204"/>
                <a:cs typeface="Arial" panose="020B0604020202020204"/>
                <a:sym typeface="Arial" panose="020B0604020202020204"/>
              </a:rPr>
              <a:t> </a:t>
            </a:r>
            <a:r>
              <a:rPr lang="en-GB" sz="6000">
                <a:latin typeface="Arial" panose="020B0604020202020204"/>
                <a:ea typeface="Arial" panose="020B0604020202020204"/>
                <a:cs typeface="Arial" panose="020B0604020202020204"/>
                <a:sym typeface="Arial" panose="020B0604020202020204"/>
              </a:rPr>
              <a:t> </a:t>
            </a:r>
            <a:r>
              <a:rPr sz="6000">
                <a:latin typeface="Arial" panose="020B0604020202020204"/>
                <a:ea typeface="Arial" panose="020B0604020202020204"/>
                <a:cs typeface="Arial" panose="020B0604020202020204"/>
                <a:sym typeface="Arial" panose="020B0604020202020204"/>
              </a:rPr>
              <a:t>While comparing cost (CPR)and (CPC) between unique click rate, campaign (10) and (3)  had the highest cost with the lowest unique click.</a:t>
            </a:r>
            <a:endParaRPr sz="60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endParaRPr sz="56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r>
              <a:rPr sz="5600">
                <a:latin typeface="Arial" panose="020B0604020202020204"/>
                <a:ea typeface="Arial" panose="020B0604020202020204"/>
                <a:cs typeface="Arial" panose="020B0604020202020204"/>
                <a:sym typeface="Arial" panose="020B0604020202020204"/>
              </a:rPr>
              <a:t> </a:t>
            </a:r>
            <a:endParaRPr sz="56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r>
              <a:rPr>
                <a:latin typeface="Arial" panose="020B0604020202020204"/>
                <a:ea typeface="Arial" panose="020B0604020202020204"/>
                <a:cs typeface="Arial" panose="020B0604020202020204"/>
                <a:sym typeface="Arial" panose="020B0604020202020204"/>
              </a:rPr>
              <a:t></a:t>
            </a:r>
            <a:endParaRPr lang="en-GB">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08280" y="128270"/>
            <a:ext cx="8693150" cy="4695190"/>
          </a:xfrm>
        </p:spPr>
        <p:txBody>
          <a:bodyPr>
            <a:noAutofit/>
          </a:bodyPr>
          <a:p>
            <a:pPr marL="0" lvl="0" indent="0" algn="just" rtl="0">
              <a:lnSpc>
                <a:spcPct val="150000"/>
              </a:lnSpc>
              <a:spcBef>
                <a:spcPts val="0"/>
              </a:spcBef>
              <a:spcAft>
                <a:spcPts val="0"/>
              </a:spcAft>
              <a:buNone/>
            </a:pPr>
            <a:r>
              <a:rPr lang="en-GB" sz="1400">
                <a:latin typeface="Arial" panose="020B0604020202020204"/>
                <a:ea typeface="Arial" panose="020B0604020202020204"/>
                <a:cs typeface="Arial" panose="020B0604020202020204"/>
                <a:sym typeface="Arial" panose="020B0604020202020204"/>
              </a:rPr>
              <a:t>(4)  </a:t>
            </a:r>
            <a:r>
              <a:rPr sz="1400">
                <a:latin typeface="Arial" panose="020B0604020202020204"/>
                <a:ea typeface="Arial" panose="020B0604020202020204"/>
                <a:cs typeface="Arial" panose="020B0604020202020204"/>
                <a:sym typeface="Arial" panose="020B0604020202020204"/>
              </a:rPr>
              <a:t>In age brackets not all the age bracket click on the campaign</a:t>
            </a:r>
            <a:r>
              <a:rPr lang="en-GB" sz="1400">
                <a:latin typeface="Arial" panose="020B0604020202020204"/>
                <a:ea typeface="Arial" panose="020B0604020202020204"/>
                <a:cs typeface="Arial" panose="020B0604020202020204"/>
                <a:sym typeface="Arial" panose="020B0604020202020204"/>
              </a:rPr>
              <a:t> (10) and (3)</a:t>
            </a:r>
            <a:r>
              <a:rPr sz="1400">
                <a:latin typeface="Arial" panose="020B0604020202020204"/>
                <a:ea typeface="Arial" panose="020B0604020202020204"/>
                <a:cs typeface="Arial" panose="020B0604020202020204"/>
                <a:sym typeface="Arial" panose="020B0604020202020204"/>
              </a:rPr>
              <a:t> while we see other campaigns that cost less and got a click from all the age brackets.</a:t>
            </a:r>
            <a:endParaRPr sz="14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r>
              <a:rPr lang="en-GB" sz="1400">
                <a:latin typeface="Arial" panose="020B0604020202020204"/>
                <a:ea typeface="Arial" panose="020B0604020202020204"/>
                <a:cs typeface="Arial" panose="020B0604020202020204"/>
                <a:sym typeface="Arial" panose="020B0604020202020204"/>
              </a:rPr>
              <a:t>(5)  </a:t>
            </a:r>
            <a:r>
              <a:rPr sz="1400">
                <a:latin typeface="Arial" panose="020B0604020202020204"/>
                <a:ea typeface="Arial" panose="020B0604020202020204"/>
                <a:cs typeface="Arial" panose="020B0604020202020204"/>
                <a:sym typeface="Arial" panose="020B0604020202020204"/>
              </a:rPr>
              <a:t>In covering frequency and total click rate campaign (10) and (3) was low as well. </a:t>
            </a:r>
            <a:endParaRPr sz="14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r>
              <a:rPr lang="en-GB" sz="1400">
                <a:latin typeface="Arial" panose="020B0604020202020204"/>
                <a:ea typeface="Arial" panose="020B0604020202020204"/>
                <a:cs typeface="Arial" panose="020B0604020202020204"/>
                <a:sym typeface="Arial" panose="020B0604020202020204"/>
              </a:rPr>
              <a:t>(6) </a:t>
            </a:r>
            <a:r>
              <a:rPr sz="1400">
                <a:latin typeface="Arial" panose="020B0604020202020204"/>
                <a:ea typeface="Arial" panose="020B0604020202020204"/>
                <a:cs typeface="Arial" panose="020B0604020202020204"/>
                <a:sym typeface="Arial" panose="020B0604020202020204"/>
              </a:rPr>
              <a:t> While analysing the cost per clicks and cost per results of each campaign, campaign (10) and (3) had the highest cost per click and cost per result and generate low campaign results.</a:t>
            </a:r>
            <a:endParaRPr sz="14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r>
              <a:rPr lang="en-GB" sz="1400">
                <a:latin typeface="Arial" panose="020B0604020202020204"/>
                <a:ea typeface="Arial" panose="020B0604020202020204"/>
                <a:cs typeface="Arial" panose="020B0604020202020204"/>
                <a:sym typeface="Arial" panose="020B0604020202020204"/>
              </a:rPr>
              <a:t>(7)  </a:t>
            </a:r>
            <a:r>
              <a:rPr sz="1400">
                <a:latin typeface="Arial" panose="020B0604020202020204"/>
                <a:ea typeface="Arial" panose="020B0604020202020204"/>
                <a:cs typeface="Arial" panose="020B0604020202020204"/>
                <a:sym typeface="Arial" panose="020B0604020202020204"/>
              </a:rPr>
              <a:t>They both have the lowest average reach and impressions among others.</a:t>
            </a:r>
            <a:endParaRPr sz="14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r>
              <a:rPr lang="en-GB" sz="1400">
                <a:latin typeface="Arial" panose="020B0604020202020204"/>
                <a:ea typeface="Arial" panose="020B0604020202020204"/>
                <a:cs typeface="Arial" panose="020B0604020202020204"/>
                <a:sym typeface="Arial" panose="020B0604020202020204"/>
              </a:rPr>
              <a:t>(8)  </a:t>
            </a:r>
            <a:r>
              <a:rPr sz="1400">
                <a:latin typeface="Arial" panose="020B0604020202020204"/>
                <a:ea typeface="Arial" panose="020B0604020202020204"/>
                <a:cs typeface="Arial" panose="020B0604020202020204"/>
                <a:sym typeface="Arial" panose="020B0604020202020204"/>
              </a:rPr>
              <a:t>While analysis the campaign reach of every age group campaign (10) and (3)as well had a lower reach compare to others.</a:t>
            </a:r>
            <a:endParaRPr sz="14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r>
              <a:rPr sz="1400">
                <a:latin typeface="Arial" panose="020B0604020202020204"/>
                <a:ea typeface="Arial" panose="020B0604020202020204"/>
                <a:cs typeface="Arial" panose="020B0604020202020204"/>
                <a:sym typeface="Arial" panose="020B0604020202020204"/>
              </a:rPr>
              <a:t>With all these reasons I recommend that campaign (10) and (3) should be discontinued.</a:t>
            </a:r>
            <a:endParaRPr sz="1400">
              <a:latin typeface="Arial" panose="020B0604020202020204"/>
              <a:ea typeface="Arial" panose="020B0604020202020204"/>
              <a:cs typeface="Arial" panose="020B0604020202020204"/>
              <a:sym typeface="Arial" panose="020B0604020202020204"/>
            </a:endParaRPr>
          </a:p>
          <a:p>
            <a:pPr marL="114300" indent="0">
              <a:buNone/>
            </a:pPr>
            <a:endParaRPr lang="en-GB" altLang="en-US" sz="8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Key O</a:t>
            </a:r>
            <a:r>
              <a:rPr lang="en-GB" b="1">
                <a:latin typeface="Arial" panose="020B0604020202020204"/>
                <a:ea typeface="Arial" panose="020B0604020202020204"/>
                <a:cs typeface="Arial" panose="020B0604020202020204"/>
                <a:sym typeface="Arial" panose="020B0604020202020204"/>
              </a:rPr>
              <a:t>bjectives </a:t>
            </a:r>
            <a:endParaRPr b="1">
              <a:latin typeface="Arial" panose="020B0604020202020204"/>
              <a:ea typeface="Arial" panose="020B0604020202020204"/>
              <a:cs typeface="Arial" panose="020B0604020202020204"/>
              <a:sym typeface="Arial" panose="020B0604020202020204"/>
            </a:endParaRPr>
          </a:p>
        </p:txBody>
      </p:sp>
      <p:sp>
        <p:nvSpPr>
          <p:cNvPr id="72" name="Google Shape;72;p15"/>
          <p:cNvSpPr txBox="1"/>
          <p:nvPr>
            <p:ph type="body" idx="1"/>
          </p:nvPr>
        </p:nvSpPr>
        <p:spPr>
          <a:xfrm>
            <a:off x="311700" y="1058225"/>
            <a:ext cx="8520600" cy="3397200"/>
          </a:xfrm>
          <a:prstGeom prst="rect">
            <a:avLst/>
          </a:prstGeom>
        </p:spPr>
        <p:txBody>
          <a:bodyPr spcFirstLastPara="1" wrap="square" lIns="91425" tIns="91425" rIns="91425" bIns="91425" anchor="t" anchorCtr="0">
            <a:normAutofit fontScale="92500" lnSpcReduction="10000"/>
          </a:bodyPr>
          <a:lstStyle/>
          <a:p>
            <a:pPr marL="457200" lvl="0" indent="-334010" algn="just" rtl="0">
              <a:spcBef>
                <a:spcPts val="0"/>
              </a:spcBef>
              <a:spcAft>
                <a:spcPts val="0"/>
              </a:spcAft>
              <a:buSzPct val="100000"/>
              <a:buFont typeface="Arial" panose="020B0604020202020204"/>
              <a:buChar char="●"/>
            </a:pPr>
            <a:r>
              <a:rPr lang="en-GB">
                <a:latin typeface="Arial" panose="020B0604020202020204"/>
                <a:ea typeface="Arial" panose="020B0604020202020204"/>
                <a:cs typeface="Arial" panose="020B0604020202020204"/>
                <a:sym typeface="Arial" panose="020B0604020202020204"/>
              </a:rPr>
              <a:t>To compare the average total spent on each campaign </a:t>
            </a:r>
            <a:endParaRPr lang="en-GB">
              <a:latin typeface="Arial" panose="020B0604020202020204"/>
              <a:ea typeface="Arial" panose="020B0604020202020204"/>
              <a:cs typeface="Arial" panose="020B0604020202020204"/>
              <a:sym typeface="Arial" panose="020B0604020202020204"/>
            </a:endParaRPr>
          </a:p>
          <a:p>
            <a:pPr marL="457200" lvl="0" indent="-334010" algn="just" rtl="0">
              <a:spcBef>
                <a:spcPts val="0"/>
              </a:spcBef>
              <a:spcAft>
                <a:spcPts val="0"/>
              </a:spcAft>
              <a:buSzPct val="100000"/>
              <a:buFont typeface="Arial" panose="020B0604020202020204"/>
              <a:buChar char="●"/>
            </a:pPr>
            <a:r>
              <a:rPr lang="en-GB">
                <a:latin typeface="Arial" panose="020B0604020202020204"/>
                <a:ea typeface="Arial" panose="020B0604020202020204"/>
                <a:cs typeface="Arial" panose="020B0604020202020204"/>
                <a:sym typeface="Arial" panose="020B0604020202020204"/>
              </a:rPr>
              <a:t>To compare the average </a:t>
            </a:r>
            <a:r>
              <a:rPr lang="en-GB">
                <a:latin typeface="Arial" panose="020B0604020202020204"/>
                <a:ea typeface="Arial" panose="020B0604020202020204"/>
                <a:cs typeface="Arial" panose="020B0604020202020204"/>
                <a:sym typeface="Arial" panose="020B0604020202020204"/>
              </a:rPr>
              <a:t>of cost and unique clicks of each campaign</a:t>
            </a:r>
            <a:endParaRPr>
              <a:latin typeface="Arial" panose="020B0604020202020204"/>
              <a:ea typeface="Arial" panose="020B0604020202020204"/>
              <a:cs typeface="Arial" panose="020B0604020202020204"/>
              <a:sym typeface="Arial" panose="020B0604020202020204"/>
            </a:endParaRPr>
          </a:p>
          <a:p>
            <a:pPr marL="457200" lvl="0" indent="-334010" algn="just" rtl="0">
              <a:spcBef>
                <a:spcPts val="0"/>
              </a:spcBef>
              <a:spcAft>
                <a:spcPts val="0"/>
              </a:spcAft>
              <a:buSzPct val="100000"/>
              <a:buFont typeface="Arial" panose="020B0604020202020204"/>
              <a:buChar char="●"/>
            </a:pPr>
            <a:r>
              <a:rPr lang="en-GB">
                <a:latin typeface="Arial" panose="020B0604020202020204"/>
                <a:ea typeface="Arial" panose="020B0604020202020204"/>
                <a:cs typeface="Arial" panose="020B0604020202020204"/>
                <a:sym typeface="Arial" panose="020B0604020202020204"/>
              </a:rPr>
              <a:t>To compare the average cost per click for each campaign</a:t>
            </a:r>
            <a:endParaRPr>
              <a:latin typeface="Arial" panose="020B0604020202020204"/>
              <a:ea typeface="Arial" panose="020B0604020202020204"/>
              <a:cs typeface="Arial" panose="020B0604020202020204"/>
              <a:sym typeface="Arial" panose="020B0604020202020204"/>
            </a:endParaRPr>
          </a:p>
          <a:p>
            <a:pPr marL="457200" lvl="0" indent="-334010" algn="just" rtl="0">
              <a:spcBef>
                <a:spcPts val="0"/>
              </a:spcBef>
              <a:spcAft>
                <a:spcPts val="0"/>
              </a:spcAft>
              <a:buSzPct val="100000"/>
              <a:buFont typeface="Arial" panose="020B0604020202020204"/>
              <a:buChar char="●"/>
            </a:pPr>
            <a:r>
              <a:rPr lang="en-GB">
                <a:latin typeface="Arial" panose="020B0604020202020204"/>
                <a:ea typeface="Arial" panose="020B0604020202020204"/>
                <a:cs typeface="Arial" panose="020B0604020202020204"/>
                <a:sym typeface="Arial" panose="020B0604020202020204"/>
              </a:rPr>
              <a:t>To compare the average campaign reach and unique clicks. </a:t>
            </a:r>
            <a:endParaRPr>
              <a:latin typeface="Arial" panose="020B0604020202020204"/>
              <a:ea typeface="Arial" panose="020B0604020202020204"/>
              <a:cs typeface="Arial" panose="020B0604020202020204"/>
              <a:sym typeface="Arial" panose="020B0604020202020204"/>
            </a:endParaRPr>
          </a:p>
          <a:p>
            <a:pPr marL="457200" lvl="0" indent="-334010" algn="just" rtl="0">
              <a:spcBef>
                <a:spcPts val="0"/>
              </a:spcBef>
              <a:spcAft>
                <a:spcPts val="0"/>
              </a:spcAft>
              <a:buSzPct val="100000"/>
              <a:buFont typeface="Arial" panose="020B0604020202020204"/>
              <a:buChar char="●"/>
            </a:pPr>
            <a:r>
              <a:rPr lang="en-GB">
                <a:latin typeface="Arial" panose="020B0604020202020204"/>
                <a:ea typeface="Arial" panose="020B0604020202020204"/>
                <a:cs typeface="Arial" panose="020B0604020202020204"/>
                <a:sym typeface="Arial" panose="020B0604020202020204"/>
              </a:rPr>
              <a:t>To compare the cost and unique click-through-rate within the campaigns </a:t>
            </a:r>
            <a:endParaRPr>
              <a:latin typeface="Arial" panose="020B0604020202020204"/>
              <a:ea typeface="Arial" panose="020B0604020202020204"/>
              <a:cs typeface="Arial" panose="020B0604020202020204"/>
              <a:sym typeface="Arial" panose="020B0604020202020204"/>
            </a:endParaRPr>
          </a:p>
          <a:p>
            <a:pPr marL="457200" lvl="0" indent="-334010" algn="just" rtl="0">
              <a:spcBef>
                <a:spcPts val="0"/>
              </a:spcBef>
              <a:spcAft>
                <a:spcPts val="0"/>
              </a:spcAft>
              <a:buSzPct val="100000"/>
              <a:buFont typeface="Arial" panose="020B0604020202020204"/>
              <a:buChar char="●"/>
            </a:pPr>
            <a:r>
              <a:rPr lang="en-GB">
                <a:latin typeface="Arial" panose="020B0604020202020204"/>
                <a:ea typeface="Arial" panose="020B0604020202020204"/>
                <a:cs typeface="Arial" panose="020B0604020202020204"/>
                <a:sym typeface="Arial" panose="020B0604020202020204"/>
              </a:rPr>
              <a:t>To compare the click rate of all age bracket in each campaign </a:t>
            </a:r>
            <a:endParaRPr>
              <a:latin typeface="Arial" panose="020B0604020202020204"/>
              <a:ea typeface="Arial" panose="020B0604020202020204"/>
              <a:cs typeface="Arial" panose="020B0604020202020204"/>
              <a:sym typeface="Arial" panose="020B0604020202020204"/>
            </a:endParaRPr>
          </a:p>
          <a:p>
            <a:pPr marL="457200" lvl="0" indent="-334010" algn="just" rtl="0">
              <a:spcBef>
                <a:spcPts val="0"/>
              </a:spcBef>
              <a:spcAft>
                <a:spcPts val="0"/>
              </a:spcAft>
              <a:buSzPct val="100000"/>
              <a:buFont typeface="Arial" panose="020B0604020202020204"/>
              <a:buChar char="●"/>
            </a:pPr>
            <a:r>
              <a:rPr lang="en-GB">
                <a:latin typeface="Arial" panose="020B0604020202020204"/>
                <a:ea typeface="Arial" panose="020B0604020202020204"/>
                <a:cs typeface="Arial" panose="020B0604020202020204"/>
                <a:sym typeface="Arial" panose="020B0604020202020204"/>
              </a:rPr>
              <a:t>To compare the average cost per result </a:t>
            </a:r>
            <a:r>
              <a:rPr lang="en-GB">
                <a:latin typeface="Arial" panose="020B0604020202020204"/>
                <a:ea typeface="Arial" panose="020B0604020202020204"/>
                <a:cs typeface="Arial" panose="020B0604020202020204"/>
                <a:sym typeface="Arial" panose="020B0604020202020204"/>
              </a:rPr>
              <a:t>with</a:t>
            </a:r>
            <a:r>
              <a:rPr lang="en-GB">
                <a:latin typeface="Arial" panose="020B0604020202020204"/>
                <a:ea typeface="Arial" panose="020B0604020202020204"/>
                <a:cs typeface="Arial" panose="020B0604020202020204"/>
                <a:sym typeface="Arial" panose="020B0604020202020204"/>
              </a:rPr>
              <a:t> unique link clicks for each campaigns.</a:t>
            </a:r>
            <a:endParaRPr>
              <a:latin typeface="Arial" panose="020B0604020202020204"/>
              <a:ea typeface="Arial" panose="020B0604020202020204"/>
              <a:cs typeface="Arial" panose="020B0604020202020204"/>
              <a:sym typeface="Arial" panose="020B0604020202020204"/>
            </a:endParaRPr>
          </a:p>
          <a:p>
            <a:pPr marL="457200" lvl="0" indent="-334010" algn="just" rtl="0">
              <a:spcBef>
                <a:spcPts val="0"/>
              </a:spcBef>
              <a:spcAft>
                <a:spcPts val="0"/>
              </a:spcAft>
              <a:buSzPct val="100000"/>
              <a:buFont typeface="Arial" panose="020B0604020202020204"/>
              <a:buChar char="●"/>
            </a:pPr>
            <a:r>
              <a:rPr lang="en-GB">
                <a:latin typeface="Arial" panose="020B0604020202020204"/>
                <a:ea typeface="Arial" panose="020B0604020202020204"/>
                <a:cs typeface="Arial" panose="020B0604020202020204"/>
                <a:sym typeface="Arial" panose="020B0604020202020204"/>
              </a:rPr>
              <a:t>To analyse the average of frequency and Clicks through rate of each campaign.</a:t>
            </a:r>
            <a:endParaRPr lang="en-GB">
              <a:latin typeface="Arial" panose="020B0604020202020204"/>
              <a:ea typeface="Arial" panose="020B0604020202020204"/>
              <a:cs typeface="Arial" panose="020B0604020202020204"/>
              <a:sym typeface="Arial" panose="020B0604020202020204"/>
            </a:endParaRPr>
          </a:p>
          <a:p>
            <a:pPr marL="457200" lvl="0" indent="-334010" algn="just" rtl="0">
              <a:spcBef>
                <a:spcPts val="0"/>
              </a:spcBef>
              <a:spcAft>
                <a:spcPts val="0"/>
              </a:spcAft>
              <a:buSzPct val="100000"/>
              <a:buFont typeface="Arial" panose="020B0604020202020204"/>
              <a:buChar char="●"/>
            </a:pPr>
            <a:r>
              <a:rPr lang="en-GB">
                <a:latin typeface="Arial" panose="020B0604020202020204"/>
                <a:ea typeface="Arial" panose="020B0604020202020204"/>
                <a:cs typeface="Arial" panose="020B0604020202020204"/>
                <a:sym typeface="Arial" panose="020B0604020202020204"/>
              </a:rPr>
              <a:t>To analyse the total average reach of each campaign. </a:t>
            </a:r>
            <a:endParaRPr lang="en-GB">
              <a:latin typeface="Arial" panose="020B0604020202020204"/>
              <a:ea typeface="Arial" panose="020B0604020202020204"/>
              <a:cs typeface="Arial" panose="020B0604020202020204"/>
              <a:sym typeface="Arial" panose="020B0604020202020204"/>
            </a:endParaRPr>
          </a:p>
          <a:p>
            <a:pPr marL="457200" lvl="0" indent="-334010" algn="just" rtl="0">
              <a:spcBef>
                <a:spcPts val="0"/>
              </a:spcBef>
              <a:spcAft>
                <a:spcPts val="0"/>
              </a:spcAft>
              <a:buSzPct val="100000"/>
              <a:buFont typeface="Arial" panose="020B0604020202020204"/>
              <a:buChar char="●"/>
            </a:pPr>
            <a:r>
              <a:rPr lang="en-GB">
                <a:latin typeface="Arial" panose="020B0604020202020204"/>
                <a:ea typeface="Arial" panose="020B0604020202020204"/>
                <a:cs typeface="Arial" panose="020B0604020202020204"/>
                <a:sym typeface="Arial" panose="020B0604020202020204"/>
              </a:rPr>
              <a:t>To analyse the average reach and impression of each campaign.</a:t>
            </a:r>
            <a:endParaRPr>
              <a:latin typeface="Arial" panose="020B0604020202020204"/>
              <a:ea typeface="Arial" panose="020B0604020202020204"/>
              <a:cs typeface="Arial" panose="020B0604020202020204"/>
              <a:sym typeface="Arial" panose="020B0604020202020204"/>
            </a:endParaRPr>
          </a:p>
          <a:p>
            <a:pPr marL="457200" lvl="0" indent="-334010" algn="just" rtl="0">
              <a:spcBef>
                <a:spcPts val="0"/>
              </a:spcBef>
              <a:spcAft>
                <a:spcPts val="0"/>
              </a:spcAft>
              <a:buSzPct val="100000"/>
              <a:buFont typeface="Arial" panose="020B0604020202020204"/>
              <a:buChar char="●"/>
            </a:pPr>
            <a:r>
              <a:rPr lang="en-GB">
                <a:latin typeface="Arial" panose="020B0604020202020204"/>
                <a:ea typeface="Arial" panose="020B0604020202020204"/>
                <a:cs typeface="Arial" panose="020B0604020202020204"/>
                <a:sym typeface="Arial" panose="020B0604020202020204"/>
              </a:rPr>
              <a:t>To analyse the  campaign reach of all age group.</a:t>
            </a: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149860" y="0"/>
            <a:ext cx="8520430" cy="89408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br>
              <a:rPr lang="en-GB" b="1">
                <a:latin typeface="Arial" panose="020B0604020202020204"/>
                <a:ea typeface="Arial" panose="020B0604020202020204"/>
                <a:cs typeface="Arial" panose="020B0604020202020204"/>
                <a:sym typeface="Arial" panose="020B0604020202020204"/>
              </a:rPr>
            </a:br>
            <a:r>
              <a:rPr lang="en-GB" sz="2700" b="1">
                <a:latin typeface="Arial" panose="020B0604020202020204"/>
                <a:ea typeface="Arial" panose="020B0604020202020204"/>
                <a:cs typeface="Arial" panose="020B0604020202020204"/>
                <a:sym typeface="Arial" panose="020B0604020202020204"/>
              </a:rPr>
              <a:t> AVERAGE  TOTAL SPENT ON EACH CAMPAING</a:t>
            </a:r>
            <a:endParaRPr lang="en-GB" sz="2700" b="1">
              <a:latin typeface="Arial" panose="020B0604020202020204"/>
              <a:ea typeface="Arial" panose="020B0604020202020204"/>
              <a:cs typeface="Arial" panose="020B0604020202020204"/>
              <a:sym typeface="Arial" panose="020B0604020202020204"/>
            </a:endParaRPr>
          </a:p>
        </p:txBody>
      </p:sp>
      <p:sp>
        <p:nvSpPr>
          <p:cNvPr id="78" name="Google Shape;78;p16"/>
          <p:cNvSpPr txBox="1"/>
          <p:nvPr/>
        </p:nvSpPr>
        <p:spPr>
          <a:xfrm>
            <a:off x="2595880" y="4691380"/>
            <a:ext cx="3917315" cy="45212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500" b="1" i="1"/>
              <a:t>Figure 1</a:t>
            </a:r>
            <a:endParaRPr sz="1500" b="1" i="1"/>
          </a:p>
        </p:txBody>
      </p:sp>
      <p:pic>
        <p:nvPicPr>
          <p:cNvPr id="84" name="Image 84" descr="C:\Users\OLUMIDE\Desktop\compare.pngcompare"/>
          <p:cNvPicPr/>
          <p:nvPr/>
        </p:nvPicPr>
        <p:blipFill>
          <a:blip r:embed="rId1"/>
          <a:srcRect/>
          <a:stretch>
            <a:fillRect/>
          </a:stretch>
        </p:blipFill>
        <p:spPr>
          <a:xfrm>
            <a:off x="227330" y="988695"/>
            <a:ext cx="8654415" cy="3702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7"/>
          <p:cNvSpPr txBox="1"/>
          <p:nvPr>
            <p:ph type="body" idx="1"/>
          </p:nvPr>
        </p:nvSpPr>
        <p:spPr>
          <a:xfrm>
            <a:off x="429895" y="801370"/>
            <a:ext cx="8284210" cy="344678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0"/>
              </a:spcBef>
              <a:spcAft>
                <a:spcPts val="1200"/>
              </a:spcAft>
              <a:buNone/>
            </a:pPr>
            <a:r>
              <a:rPr lang="en-GB">
                <a:latin typeface="Arial" panose="020B0604020202020204"/>
                <a:ea typeface="Arial" panose="020B0604020202020204"/>
                <a:cs typeface="Arial" panose="020B0604020202020204"/>
                <a:sym typeface="Arial" panose="020B0604020202020204"/>
              </a:rPr>
              <a:t>Figure 1 indicates that in both graphs,</a:t>
            </a:r>
            <a:r>
              <a:rPr lang="en-GB">
                <a:latin typeface="Arial" panose="020B0604020202020204"/>
                <a:ea typeface="Arial" panose="020B0604020202020204"/>
                <a:cs typeface="Arial" panose="020B0604020202020204"/>
                <a:sym typeface="Arial" panose="020B0604020202020204"/>
              </a:rPr>
              <a:t>Campaign 1 had the highest </a:t>
            </a:r>
            <a:r>
              <a:rPr lang="en-GB" b="1">
                <a:latin typeface="Arial" panose="020B0604020202020204"/>
                <a:ea typeface="Arial" panose="020B0604020202020204"/>
                <a:cs typeface="Arial" panose="020B0604020202020204"/>
                <a:sym typeface="Arial" panose="020B0604020202020204"/>
              </a:rPr>
              <a:t>amount spent in INR</a:t>
            </a:r>
            <a:r>
              <a:rPr lang="en-GB">
                <a:latin typeface="Arial" panose="020B0604020202020204"/>
                <a:ea typeface="Arial" panose="020B0604020202020204"/>
                <a:cs typeface="Arial" panose="020B0604020202020204"/>
                <a:sym typeface="Arial" panose="020B0604020202020204"/>
              </a:rPr>
              <a:t>. Followed by Campaign 2 and Campaign 6 which had the 3rd highest average amount spent.</a:t>
            </a:r>
            <a:r>
              <a:rPr lang="en-GB">
                <a:latin typeface="Arial" panose="020B0604020202020204"/>
                <a:ea typeface="Arial" panose="020B0604020202020204"/>
                <a:cs typeface="Arial" panose="020B0604020202020204"/>
                <a:sym typeface="Arial" panose="020B0604020202020204"/>
              </a:rPr>
              <a:t> Here we compare the total average spent of each campaign in INR and the total sum spent on every campaign. This shows the among spent on each campaign and also the among spent on campaign 3 and 10</a:t>
            </a:r>
            <a:endParaRPr lang="en-GB">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1200"/>
              </a:spcAft>
              <a:buNone/>
            </a:pPr>
            <a:endParaRPr lang="en-GB">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1200"/>
              </a:spcAft>
              <a:buNone/>
            </a:pPr>
            <a:r>
              <a:rPr lang="en-GB">
                <a:latin typeface="Arial" panose="020B0604020202020204"/>
                <a:ea typeface="Arial" panose="020B0604020202020204"/>
                <a:cs typeface="Arial" panose="020B0604020202020204"/>
                <a:sym typeface="Arial" panose="020B0604020202020204"/>
              </a:rPr>
              <a:t> </a:t>
            </a: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508000" y="-180975"/>
            <a:ext cx="8208010" cy="902335"/>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br>
              <a:rPr lang="en-GB" b="1">
                <a:latin typeface="Arial" panose="020B0604020202020204"/>
                <a:ea typeface="Arial" panose="020B0604020202020204"/>
                <a:cs typeface="Arial" panose="020B0604020202020204"/>
                <a:sym typeface="Arial" panose="020B0604020202020204"/>
              </a:rPr>
            </a:br>
            <a:r>
              <a:rPr lang="en-GB" b="1">
                <a:latin typeface="Arial" panose="020B0604020202020204"/>
                <a:ea typeface="Arial" panose="020B0604020202020204"/>
                <a:cs typeface="Arial" panose="020B0604020202020204"/>
                <a:sym typeface="Arial" panose="020B0604020202020204"/>
              </a:rPr>
              <a:t>AVERAGE COST AND UNIQUE CLICKS </a:t>
            </a:r>
            <a:endParaRPr b="1">
              <a:latin typeface="Arial" panose="020B0604020202020204"/>
              <a:ea typeface="Arial" panose="020B0604020202020204"/>
              <a:cs typeface="Arial" panose="020B0604020202020204"/>
              <a:sym typeface="Arial" panose="020B0604020202020204"/>
            </a:endParaRPr>
          </a:p>
        </p:txBody>
      </p:sp>
      <p:sp>
        <p:nvSpPr>
          <p:cNvPr id="91" name="Google Shape;91;p18"/>
          <p:cNvSpPr txBox="1"/>
          <p:nvPr>
            <p:ph type="body" idx="1"/>
          </p:nvPr>
        </p:nvSpPr>
        <p:spPr>
          <a:xfrm>
            <a:off x="311700" y="4530400"/>
            <a:ext cx="8520600" cy="613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b="1" i="1">
                <a:latin typeface="Arial" panose="020B0604020202020204"/>
                <a:ea typeface="Arial" panose="020B0604020202020204"/>
                <a:cs typeface="Arial" panose="020B0604020202020204"/>
                <a:sym typeface="Arial" panose="020B0604020202020204"/>
              </a:rPr>
              <a:t>Figure 2</a:t>
            </a:r>
            <a:endParaRPr b="1" i="1">
              <a:latin typeface="Arial" panose="020B0604020202020204"/>
              <a:ea typeface="Arial" panose="020B0604020202020204"/>
              <a:cs typeface="Arial" panose="020B0604020202020204"/>
              <a:sym typeface="Arial" panose="020B0604020202020204"/>
            </a:endParaRPr>
          </a:p>
        </p:txBody>
      </p:sp>
      <p:pic>
        <p:nvPicPr>
          <p:cNvPr id="94" name="Image 94" descr="C:\Users\OLUMIDE\Desktop\coco.pngcoco"/>
          <p:cNvPicPr/>
          <p:nvPr/>
        </p:nvPicPr>
        <p:blipFill>
          <a:blip r:embed="rId1"/>
          <a:srcRect/>
          <a:stretch>
            <a:fillRect/>
          </a:stretch>
        </p:blipFill>
        <p:spPr>
          <a:xfrm>
            <a:off x="508635" y="867410"/>
            <a:ext cx="8323580" cy="35166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9"/>
          <p:cNvSpPr txBox="1"/>
          <p:nvPr>
            <p:ph type="body" idx="1"/>
          </p:nvPr>
        </p:nvSpPr>
        <p:spPr>
          <a:xfrm>
            <a:off x="541655" y="1434465"/>
            <a:ext cx="8060690" cy="244729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1200"/>
              </a:spcAft>
              <a:buNone/>
            </a:pPr>
            <a:r>
              <a:rPr lang="en-GB">
                <a:latin typeface="Arial" panose="020B0604020202020204"/>
                <a:ea typeface="Arial" panose="020B0604020202020204"/>
                <a:cs typeface="Arial" panose="020B0604020202020204"/>
                <a:sym typeface="Arial" panose="020B0604020202020204"/>
              </a:rPr>
              <a:t>Figure 2  indicates  the average cost of each campaign and the unique link clicks of each campaign as well, and this shows  the cost in campaign and clicks in (10) and (3). The unique click in campaign (10) and (3) is smaller compare to others and there cost is higher.</a:t>
            </a:r>
            <a:endParaRPr lang="en-GB">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1200"/>
              </a:spcAft>
              <a:buNone/>
            </a:pPr>
            <a:endParaRPr lang="en-GB">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1200"/>
              </a:spcAft>
              <a:buNone/>
            </a:pPr>
            <a:endParaRPr lang="en-GB">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120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167005" y="-277495"/>
            <a:ext cx="8520430" cy="98679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br>
              <a:rPr lang="en-GB" b="1">
                <a:latin typeface="Arial" panose="020B0604020202020204"/>
                <a:ea typeface="Arial" panose="020B0604020202020204"/>
                <a:cs typeface="Arial" panose="020B0604020202020204"/>
                <a:sym typeface="Arial" panose="020B0604020202020204"/>
              </a:rPr>
            </a:br>
            <a:r>
              <a:rPr lang="en-GB" sz="2800" b="1">
                <a:latin typeface="Arial" panose="020B0604020202020204"/>
                <a:ea typeface="Arial" panose="020B0604020202020204"/>
                <a:cs typeface="Arial" panose="020B0604020202020204"/>
                <a:sym typeface="Arial" panose="020B0604020202020204"/>
              </a:rPr>
              <a:t>COST PER CLICK VS COST PER RESULT</a:t>
            </a:r>
            <a:endParaRPr lang="en-GB" sz="2800" b="1">
              <a:latin typeface="Arial" panose="020B0604020202020204"/>
              <a:ea typeface="Arial" panose="020B0604020202020204"/>
              <a:cs typeface="Arial" panose="020B0604020202020204"/>
              <a:sym typeface="Arial" panose="020B0604020202020204"/>
            </a:endParaRPr>
          </a:p>
        </p:txBody>
      </p:sp>
      <p:sp>
        <p:nvSpPr>
          <p:cNvPr id="103" name="Google Shape;103;p20"/>
          <p:cNvSpPr txBox="1"/>
          <p:nvPr>
            <p:ph type="body" idx="1"/>
          </p:nvPr>
        </p:nvSpPr>
        <p:spPr>
          <a:xfrm>
            <a:off x="311700" y="4595680"/>
            <a:ext cx="8520600" cy="613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b="1" i="1">
                <a:latin typeface="Arial" panose="020B0604020202020204"/>
                <a:ea typeface="Arial" panose="020B0604020202020204"/>
                <a:cs typeface="Arial" panose="020B0604020202020204"/>
                <a:sym typeface="Arial" panose="020B0604020202020204"/>
              </a:rPr>
              <a:t>Figure 3</a:t>
            </a:r>
            <a:endParaRPr b="1" i="1">
              <a:latin typeface="Arial" panose="020B0604020202020204"/>
              <a:ea typeface="Arial" panose="020B0604020202020204"/>
              <a:cs typeface="Arial" panose="020B0604020202020204"/>
              <a:sym typeface="Arial" panose="020B0604020202020204"/>
            </a:endParaRPr>
          </a:p>
        </p:txBody>
      </p:sp>
      <p:pic>
        <p:nvPicPr>
          <p:cNvPr id="2" name="Image 104" descr="C:\Users\OLUMIDE\Desktop\cab.pngcab"/>
          <p:cNvPicPr/>
          <p:nvPr/>
        </p:nvPicPr>
        <p:blipFill>
          <a:blip r:embed="rId1"/>
          <a:srcRect/>
          <a:stretch>
            <a:fillRect/>
          </a:stretch>
        </p:blipFill>
        <p:spPr>
          <a:xfrm>
            <a:off x="473075" y="791845"/>
            <a:ext cx="7908290" cy="3721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1"/>
          <p:cNvSpPr txBox="1"/>
          <p:nvPr>
            <p:ph type="body" idx="1"/>
          </p:nvPr>
        </p:nvSpPr>
        <p:spPr>
          <a:xfrm>
            <a:off x="516890" y="1079500"/>
            <a:ext cx="8109585" cy="334264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n-GB">
                <a:latin typeface="Arial" panose="020B0604020202020204"/>
                <a:ea typeface="Arial" panose="020B0604020202020204"/>
                <a:cs typeface="Arial" panose="020B0604020202020204"/>
                <a:sym typeface="Arial" panose="020B0604020202020204"/>
              </a:rPr>
              <a:t>Figure 3 indicates that campaign 3 had the highest Average of </a:t>
            </a:r>
            <a:r>
              <a:rPr lang="en-GB" b="1">
                <a:latin typeface="Arial" panose="020B0604020202020204"/>
                <a:ea typeface="Arial" panose="020B0604020202020204"/>
                <a:cs typeface="Arial" panose="020B0604020202020204"/>
                <a:sym typeface="Arial" panose="020B0604020202020204"/>
              </a:rPr>
              <a:t>Cost per Result </a:t>
            </a:r>
            <a:r>
              <a:rPr lang="en-GB">
                <a:latin typeface="Arial" panose="020B0604020202020204"/>
                <a:ea typeface="Arial" panose="020B0604020202020204"/>
                <a:cs typeface="Arial" panose="020B0604020202020204"/>
                <a:sym typeface="Arial" panose="020B0604020202020204"/>
              </a:rPr>
              <a:t>(CPR) and was </a:t>
            </a:r>
            <a:r>
              <a:rPr lang="en-GB">
                <a:latin typeface="Arial" panose="020B0604020202020204"/>
                <a:ea typeface="Arial" panose="020B0604020202020204"/>
                <a:cs typeface="Arial" panose="020B0604020202020204"/>
                <a:sym typeface="Arial" panose="020B0604020202020204"/>
              </a:rPr>
              <a:t> ₹66.0</a:t>
            </a:r>
            <a:r>
              <a:rPr lang="en-GB">
                <a:latin typeface="Arial" panose="020B0604020202020204"/>
                <a:ea typeface="Arial" panose="020B0604020202020204"/>
                <a:cs typeface="Arial" panose="020B0604020202020204"/>
                <a:sym typeface="Arial" panose="020B0604020202020204"/>
              </a:rPr>
              <a:t> higher than campaign 8 which has the lowest Average of Cost per Click at ₹3.0. Across all 11 campaigns, Average of Cost per Click ranged from ₹24.0 to </a:t>
            </a:r>
            <a:r>
              <a:rPr lang="en-GB">
                <a:latin typeface="Arial" panose="020B0604020202020204"/>
                <a:ea typeface="Arial" panose="020B0604020202020204"/>
                <a:cs typeface="Arial" panose="020B0604020202020204"/>
                <a:sym typeface="Arial" panose="020B0604020202020204"/>
              </a:rPr>
              <a:t> ₹4.0</a:t>
            </a:r>
            <a:r>
              <a:rPr lang="en-GB">
                <a:latin typeface="Arial" panose="020B0604020202020204"/>
                <a:ea typeface="Arial" panose="020B0604020202020204"/>
                <a:cs typeface="Arial" panose="020B0604020202020204"/>
                <a:sym typeface="Arial" panose="020B0604020202020204"/>
              </a:rPr>
              <a:t>. </a:t>
            </a:r>
            <a:r>
              <a:rPr>
                <a:latin typeface="Arial" panose="020B0604020202020204"/>
                <a:ea typeface="Arial" panose="020B0604020202020204"/>
                <a:cs typeface="Arial" panose="020B0604020202020204"/>
                <a:sym typeface="Arial" panose="020B0604020202020204"/>
              </a:rPr>
              <a:t>Here campaign (</a:t>
            </a:r>
            <a:r>
              <a:rPr lang="en-GB">
                <a:latin typeface="Arial" panose="020B0604020202020204"/>
                <a:ea typeface="Arial" panose="020B0604020202020204"/>
                <a:cs typeface="Arial" panose="020B0604020202020204"/>
                <a:sym typeface="Arial" panose="020B0604020202020204"/>
              </a:rPr>
              <a:t>3</a:t>
            </a:r>
            <a:r>
              <a:rPr>
                <a:latin typeface="Arial" panose="020B0604020202020204"/>
                <a:ea typeface="Arial" panose="020B0604020202020204"/>
                <a:cs typeface="Arial" panose="020B0604020202020204"/>
                <a:sym typeface="Arial" panose="020B0604020202020204"/>
              </a:rPr>
              <a:t>) and (</a:t>
            </a:r>
            <a:r>
              <a:rPr lang="en-GB">
                <a:latin typeface="Arial" panose="020B0604020202020204"/>
                <a:ea typeface="Arial" panose="020B0604020202020204"/>
                <a:cs typeface="Arial" panose="020B0604020202020204"/>
                <a:sym typeface="Arial" panose="020B0604020202020204"/>
              </a:rPr>
              <a:t>10</a:t>
            </a:r>
            <a:r>
              <a:rPr>
                <a:latin typeface="Arial" panose="020B0604020202020204"/>
                <a:ea typeface="Arial" panose="020B0604020202020204"/>
                <a:cs typeface="Arial" panose="020B0604020202020204"/>
                <a:sym typeface="Arial" panose="020B0604020202020204"/>
              </a:rPr>
              <a:t>)</a:t>
            </a:r>
            <a:r>
              <a:rPr lang="en-GB">
                <a:latin typeface="Arial" panose="020B0604020202020204"/>
                <a:ea typeface="Arial" panose="020B0604020202020204"/>
                <a:cs typeface="Arial" panose="020B0604020202020204"/>
                <a:sym typeface="Arial" panose="020B0604020202020204"/>
              </a:rPr>
              <a:t> had the highest cost per result and also the higest cost per clicks.</a:t>
            </a:r>
            <a:endParaRPr lang="en-GB">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1200"/>
              </a:spcAft>
              <a:buNone/>
            </a:pPr>
            <a:endParaRPr>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120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6477</Words>
  <Application>WPS Presentation</Application>
  <PresentationFormat/>
  <Paragraphs>129</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SimSun</vt:lpstr>
      <vt:lpstr>Wingdings</vt:lpstr>
      <vt:lpstr>Arial</vt:lpstr>
      <vt:lpstr>Old Standard TT</vt:lpstr>
      <vt:lpstr>Segoe Print</vt:lpstr>
      <vt:lpstr>Microsoft YaHei</vt:lpstr>
      <vt:lpstr>Arial Unicode MS</vt:lpstr>
      <vt:lpstr>Wingdings</vt:lpstr>
      <vt:lpstr>Paperback</vt:lpstr>
      <vt:lpstr>SUPERHERO U FACE-BOOK ADVERT CAMPAIGN ANALYSIS</vt:lpstr>
      <vt:lpstr>Project Description</vt:lpstr>
      <vt:lpstr>Key Objectives </vt:lpstr>
      <vt:lpstr>  AVERAGE AND TOTAL SPENT ON EACH CAMPAING</vt:lpstr>
      <vt:lpstr>PowerPoint 演示文稿</vt:lpstr>
      <vt:lpstr> AVERAGE COST AND UNIQUE CLICKS </vt:lpstr>
      <vt:lpstr>PowerPoint 演示文稿</vt:lpstr>
      <vt:lpstr> COST PER CLICK VS COST PER RESULT</vt:lpstr>
      <vt:lpstr>PowerPoint 演示文稿</vt:lpstr>
      <vt:lpstr>COMPARING COMPAIGN REACH AND UNIQUE CLICKS</vt:lpstr>
      <vt:lpstr>PowerPoint 演示文稿</vt:lpstr>
      <vt:lpstr> COST AND UNIQUE CLICKS THROUGH RATE</vt:lpstr>
      <vt:lpstr>PowerPoint 演示文稿</vt:lpstr>
      <vt:lpstr>COMPARE BETWEEN CLICK RATE OF ALL AGE BRACKET</vt:lpstr>
      <vt:lpstr>PowerPoint 演示文稿</vt:lpstr>
      <vt:lpstr>Average Cost per Result vs Unique Link Clicks</vt:lpstr>
      <vt:lpstr>PowerPoint 演示文稿</vt:lpstr>
      <vt:lpstr> AVERAGE OF FREQENCY AND CLICKS THROUGH RATE </vt:lpstr>
      <vt:lpstr>PowerPoint 演示文稿</vt:lpstr>
      <vt:lpstr>TOTAL AVERAGE REACH OF EACH CAMPAIGN</vt:lpstr>
      <vt:lpstr>PowerPoint 演示文稿</vt:lpstr>
      <vt:lpstr> REACH AND IMPRESSION OF EACH CAMPAIGN</vt:lpstr>
      <vt:lpstr>PowerPoint 演示文稿</vt:lpstr>
      <vt:lpstr>CAMPAIGN REACH OF ALL AGE GROUP</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SUPERHERO U AD CAMPAIGN ANALYSIS</dc:title>
  <dc:creator/>
  <cp:lastModifiedBy>OLUMIDE</cp:lastModifiedBy>
  <cp:revision>19</cp:revision>
  <dcterms:created xsi:type="dcterms:W3CDTF">2023-08-21T07:30:00Z</dcterms:created>
  <dcterms:modified xsi:type="dcterms:W3CDTF">2023-08-23T00:03:02Z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C3FCFE78D6B4482786E51AD67278745E</vt:lpwstr>
  </property>
  <property fmtid="{D5CDD505-2E9C-101B-9397-08002B2CF9AE}" pid="3" name="KSOProductBuildVer">
    <vt:lpwstr>2057-11.2.0.11513</vt:lpwstr>
  </property>
</Properties>
</file>