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841394-6C7E-4DB6-A57C-17F054DA52F9}"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630BDAD-0A83-4B26-A865-BFBADC9CE616}">
      <dgm:prSet/>
      <dgm:spPr/>
      <dgm:t>
        <a:bodyPr/>
        <a:lstStyle/>
        <a:p>
          <a:r>
            <a:rPr lang="en-US"/>
            <a:t>Programming Languages</a:t>
          </a:r>
        </a:p>
      </dgm:t>
    </dgm:pt>
    <dgm:pt modelId="{D7275033-A884-4944-8A40-B6FCFDBF61DF}" type="parTrans" cxnId="{C80B8A62-6E08-40B4-BB52-43C63F69B6DB}">
      <dgm:prSet/>
      <dgm:spPr/>
      <dgm:t>
        <a:bodyPr/>
        <a:lstStyle/>
        <a:p>
          <a:endParaRPr lang="en-US"/>
        </a:p>
      </dgm:t>
    </dgm:pt>
    <dgm:pt modelId="{6A87A23F-7DFB-434E-B69A-9A496E2BCA8C}" type="sibTrans" cxnId="{C80B8A62-6E08-40B4-BB52-43C63F69B6DB}">
      <dgm:prSet/>
      <dgm:spPr/>
      <dgm:t>
        <a:bodyPr/>
        <a:lstStyle/>
        <a:p>
          <a:endParaRPr lang="en-US"/>
        </a:p>
      </dgm:t>
    </dgm:pt>
    <dgm:pt modelId="{AE05CAD9-D23A-4308-97C0-26B400347039}">
      <dgm:prSet/>
      <dgm:spPr/>
      <dgm:t>
        <a:bodyPr/>
        <a:lstStyle/>
        <a:p>
          <a:r>
            <a:rPr lang="en-US"/>
            <a:t>Python</a:t>
          </a:r>
        </a:p>
      </dgm:t>
    </dgm:pt>
    <dgm:pt modelId="{735C6F9D-EC21-401B-B2D8-64B91B0A4D8A}" type="parTrans" cxnId="{CA46619D-1CF1-4CCD-B6FC-16EF54CEE439}">
      <dgm:prSet/>
      <dgm:spPr/>
      <dgm:t>
        <a:bodyPr/>
        <a:lstStyle/>
        <a:p>
          <a:endParaRPr lang="en-US"/>
        </a:p>
      </dgm:t>
    </dgm:pt>
    <dgm:pt modelId="{2B68B51C-E862-4E5B-9767-50481E5A86D0}" type="sibTrans" cxnId="{CA46619D-1CF1-4CCD-B6FC-16EF54CEE439}">
      <dgm:prSet/>
      <dgm:spPr/>
      <dgm:t>
        <a:bodyPr/>
        <a:lstStyle/>
        <a:p>
          <a:endParaRPr lang="en-US"/>
        </a:p>
      </dgm:t>
    </dgm:pt>
    <dgm:pt modelId="{D735FEEE-C747-4093-B07C-BFB8520C0775}">
      <dgm:prSet/>
      <dgm:spPr/>
      <dgm:t>
        <a:bodyPr/>
        <a:lstStyle/>
        <a:p>
          <a:r>
            <a:rPr lang="en-US"/>
            <a:t>R</a:t>
          </a:r>
        </a:p>
      </dgm:t>
    </dgm:pt>
    <dgm:pt modelId="{2908C73E-3532-47DE-958C-13DF697DD819}" type="parTrans" cxnId="{2ED6D2EB-34F1-4085-B54A-20843CA78A18}">
      <dgm:prSet/>
      <dgm:spPr/>
      <dgm:t>
        <a:bodyPr/>
        <a:lstStyle/>
        <a:p>
          <a:endParaRPr lang="en-US"/>
        </a:p>
      </dgm:t>
    </dgm:pt>
    <dgm:pt modelId="{CE00830B-9D00-49A3-B6DA-B42AD09780A5}" type="sibTrans" cxnId="{2ED6D2EB-34F1-4085-B54A-20843CA78A18}">
      <dgm:prSet/>
      <dgm:spPr/>
      <dgm:t>
        <a:bodyPr/>
        <a:lstStyle/>
        <a:p>
          <a:endParaRPr lang="en-US"/>
        </a:p>
      </dgm:t>
    </dgm:pt>
    <dgm:pt modelId="{AC83225F-171D-4843-9C08-5A2745DCD9B5}">
      <dgm:prSet/>
      <dgm:spPr/>
      <dgm:t>
        <a:bodyPr/>
        <a:lstStyle/>
        <a:p>
          <a:r>
            <a:rPr lang="en-US"/>
            <a:t>Libraries &amp; Frameworks</a:t>
          </a:r>
        </a:p>
      </dgm:t>
    </dgm:pt>
    <dgm:pt modelId="{C90448D3-2005-4A98-8FF0-04E5B8461D31}" type="parTrans" cxnId="{A97FDE0E-5BEF-46EB-9A2E-A17A2989CF8E}">
      <dgm:prSet/>
      <dgm:spPr/>
      <dgm:t>
        <a:bodyPr/>
        <a:lstStyle/>
        <a:p>
          <a:endParaRPr lang="en-US"/>
        </a:p>
      </dgm:t>
    </dgm:pt>
    <dgm:pt modelId="{723ECF41-2DA6-4879-B8FC-A34A0089F239}" type="sibTrans" cxnId="{A97FDE0E-5BEF-46EB-9A2E-A17A2989CF8E}">
      <dgm:prSet/>
      <dgm:spPr/>
      <dgm:t>
        <a:bodyPr/>
        <a:lstStyle/>
        <a:p>
          <a:endParaRPr lang="en-US"/>
        </a:p>
      </dgm:t>
    </dgm:pt>
    <dgm:pt modelId="{2CC2D0EF-DB08-497C-8700-F4D4FA8E03F0}">
      <dgm:prSet/>
      <dgm:spPr/>
      <dgm:t>
        <a:bodyPr/>
        <a:lstStyle/>
        <a:p>
          <a:r>
            <a:rPr lang="en-US"/>
            <a:t>Natural Language Toolkit (NLTK) </a:t>
          </a:r>
        </a:p>
      </dgm:t>
    </dgm:pt>
    <dgm:pt modelId="{DD0E92EB-976D-4198-9613-B3230F0F1643}" type="parTrans" cxnId="{75305972-19F8-4CC1-947B-7B3DE309B4BF}">
      <dgm:prSet/>
      <dgm:spPr/>
      <dgm:t>
        <a:bodyPr/>
        <a:lstStyle/>
        <a:p>
          <a:endParaRPr lang="en-US"/>
        </a:p>
      </dgm:t>
    </dgm:pt>
    <dgm:pt modelId="{876E2E01-2C64-4BA3-A43A-A11361A0BF94}" type="sibTrans" cxnId="{75305972-19F8-4CC1-947B-7B3DE309B4BF}">
      <dgm:prSet/>
      <dgm:spPr/>
      <dgm:t>
        <a:bodyPr/>
        <a:lstStyle/>
        <a:p>
          <a:endParaRPr lang="en-US"/>
        </a:p>
      </dgm:t>
    </dgm:pt>
    <dgm:pt modelId="{7A3E0A7A-34A2-45CC-B8BF-4FF243D9893E}">
      <dgm:prSet/>
      <dgm:spPr/>
      <dgm:t>
        <a:bodyPr/>
        <a:lstStyle/>
        <a:p>
          <a:r>
            <a:rPr lang="en-US"/>
            <a:t>spaCy </a:t>
          </a:r>
        </a:p>
      </dgm:t>
    </dgm:pt>
    <dgm:pt modelId="{51322553-E37D-440F-AEDB-D2A6D2A8D067}" type="parTrans" cxnId="{2C06610C-5E2E-49C7-B026-ED134AEC2D55}">
      <dgm:prSet/>
      <dgm:spPr/>
      <dgm:t>
        <a:bodyPr/>
        <a:lstStyle/>
        <a:p>
          <a:endParaRPr lang="en-US"/>
        </a:p>
      </dgm:t>
    </dgm:pt>
    <dgm:pt modelId="{716CA1E2-43A3-4471-A6F0-ABCDF68017F1}" type="sibTrans" cxnId="{2C06610C-5E2E-49C7-B026-ED134AEC2D55}">
      <dgm:prSet/>
      <dgm:spPr/>
      <dgm:t>
        <a:bodyPr/>
        <a:lstStyle/>
        <a:p>
          <a:endParaRPr lang="en-US"/>
        </a:p>
      </dgm:t>
    </dgm:pt>
    <dgm:pt modelId="{02B203E8-FA70-4922-855F-271A2E1C189A}">
      <dgm:prSet/>
      <dgm:spPr/>
      <dgm:t>
        <a:bodyPr/>
        <a:lstStyle/>
        <a:p>
          <a:r>
            <a:rPr lang="en-US"/>
            <a:t>TensorFlow</a:t>
          </a:r>
        </a:p>
      </dgm:t>
    </dgm:pt>
    <dgm:pt modelId="{7598CBF9-9E16-4EC4-87D4-9B2C5689FA0F}" type="parTrans" cxnId="{49CFD0B4-D42D-48BF-98AC-C41C2B73F698}">
      <dgm:prSet/>
      <dgm:spPr/>
      <dgm:t>
        <a:bodyPr/>
        <a:lstStyle/>
        <a:p>
          <a:endParaRPr lang="en-US"/>
        </a:p>
      </dgm:t>
    </dgm:pt>
    <dgm:pt modelId="{9A498364-31C8-4CC2-945C-1CFFFF2106D7}" type="sibTrans" cxnId="{49CFD0B4-D42D-48BF-98AC-C41C2B73F698}">
      <dgm:prSet/>
      <dgm:spPr/>
      <dgm:t>
        <a:bodyPr/>
        <a:lstStyle/>
        <a:p>
          <a:endParaRPr lang="en-US"/>
        </a:p>
      </dgm:t>
    </dgm:pt>
    <dgm:pt modelId="{2A3493EF-DF19-4294-B4E7-FD04C7F78151}">
      <dgm:prSet/>
      <dgm:spPr/>
      <dgm:t>
        <a:bodyPr/>
        <a:lstStyle/>
        <a:p>
          <a:r>
            <a:rPr lang="en-US"/>
            <a:t>PyTorch</a:t>
          </a:r>
        </a:p>
      </dgm:t>
    </dgm:pt>
    <dgm:pt modelId="{3DE10050-3FD7-482E-AC24-11ACAFEC53F5}" type="parTrans" cxnId="{3A859F19-FBD8-42F3-940A-D3B0F019F707}">
      <dgm:prSet/>
      <dgm:spPr/>
      <dgm:t>
        <a:bodyPr/>
        <a:lstStyle/>
        <a:p>
          <a:endParaRPr lang="en-US"/>
        </a:p>
      </dgm:t>
    </dgm:pt>
    <dgm:pt modelId="{8D1B9DAF-1D4A-43B1-A76E-DE65B7D8AB99}" type="sibTrans" cxnId="{3A859F19-FBD8-42F3-940A-D3B0F019F707}">
      <dgm:prSet/>
      <dgm:spPr/>
      <dgm:t>
        <a:bodyPr/>
        <a:lstStyle/>
        <a:p>
          <a:endParaRPr lang="en-US"/>
        </a:p>
      </dgm:t>
    </dgm:pt>
    <dgm:pt modelId="{D52B5283-F314-4A58-854D-8232EF5E624F}">
      <dgm:prSet/>
      <dgm:spPr/>
      <dgm:t>
        <a:bodyPr/>
        <a:lstStyle/>
        <a:p>
          <a:r>
            <a:rPr lang="en-US"/>
            <a:t>Hugging Face</a:t>
          </a:r>
        </a:p>
      </dgm:t>
    </dgm:pt>
    <dgm:pt modelId="{247BE809-698D-4EB4-A9DB-1FAE54F303AD}" type="parTrans" cxnId="{EC9829F8-5E6B-4F13-9D55-0BBECBE28C26}">
      <dgm:prSet/>
      <dgm:spPr/>
      <dgm:t>
        <a:bodyPr/>
        <a:lstStyle/>
        <a:p>
          <a:endParaRPr lang="en-US"/>
        </a:p>
      </dgm:t>
    </dgm:pt>
    <dgm:pt modelId="{7AF9AC0E-A94F-45D1-9424-B6F6A22634C0}" type="sibTrans" cxnId="{EC9829F8-5E6B-4F13-9D55-0BBECBE28C26}">
      <dgm:prSet/>
      <dgm:spPr/>
      <dgm:t>
        <a:bodyPr/>
        <a:lstStyle/>
        <a:p>
          <a:endParaRPr lang="en-US"/>
        </a:p>
      </dgm:t>
    </dgm:pt>
    <dgm:pt modelId="{32A284B7-9C8D-4B6C-906C-0216CCEF6CB6}" type="pres">
      <dgm:prSet presAssocID="{65841394-6C7E-4DB6-A57C-17F054DA52F9}" presName="root" presStyleCnt="0">
        <dgm:presLayoutVars>
          <dgm:dir/>
          <dgm:resizeHandles val="exact"/>
        </dgm:presLayoutVars>
      </dgm:prSet>
      <dgm:spPr/>
    </dgm:pt>
    <dgm:pt modelId="{F401D1FA-5C0D-4295-BC83-8F7237CEA700}" type="pres">
      <dgm:prSet presAssocID="{B630BDAD-0A83-4B26-A865-BFBADC9CE616}" presName="compNode" presStyleCnt="0"/>
      <dgm:spPr/>
    </dgm:pt>
    <dgm:pt modelId="{F7B80E42-BB63-40A7-BD93-52C1D33B7A9A}" type="pres">
      <dgm:prSet presAssocID="{B630BDAD-0A83-4B26-A865-BFBADC9CE616}" presName="bgRect" presStyleLbl="bgShp" presStyleIdx="0" presStyleCnt="2"/>
      <dgm:spPr/>
    </dgm:pt>
    <dgm:pt modelId="{A4042D0D-BB9F-4ACF-A9A6-152A36C118F7}" type="pres">
      <dgm:prSet presAssocID="{B630BDAD-0A83-4B26-A865-BFBADC9CE61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451338B3-7CB9-4446-A06A-227B13D7981C}" type="pres">
      <dgm:prSet presAssocID="{B630BDAD-0A83-4B26-A865-BFBADC9CE616}" presName="spaceRect" presStyleCnt="0"/>
      <dgm:spPr/>
    </dgm:pt>
    <dgm:pt modelId="{7CD3A25D-4A33-407A-9B92-9288261F8674}" type="pres">
      <dgm:prSet presAssocID="{B630BDAD-0A83-4B26-A865-BFBADC9CE616}" presName="parTx" presStyleLbl="revTx" presStyleIdx="0" presStyleCnt="4">
        <dgm:presLayoutVars>
          <dgm:chMax val="0"/>
          <dgm:chPref val="0"/>
        </dgm:presLayoutVars>
      </dgm:prSet>
      <dgm:spPr/>
    </dgm:pt>
    <dgm:pt modelId="{DCA1E98A-2A19-4734-A46D-71FB18C9455B}" type="pres">
      <dgm:prSet presAssocID="{B630BDAD-0A83-4B26-A865-BFBADC9CE616}" presName="desTx" presStyleLbl="revTx" presStyleIdx="1" presStyleCnt="4">
        <dgm:presLayoutVars/>
      </dgm:prSet>
      <dgm:spPr/>
    </dgm:pt>
    <dgm:pt modelId="{272FDB8E-5CDB-46DB-A567-807E704C5AB7}" type="pres">
      <dgm:prSet presAssocID="{6A87A23F-7DFB-434E-B69A-9A496E2BCA8C}" presName="sibTrans" presStyleCnt="0"/>
      <dgm:spPr/>
    </dgm:pt>
    <dgm:pt modelId="{06A8A59B-F439-4142-8222-5E4ABE190986}" type="pres">
      <dgm:prSet presAssocID="{AC83225F-171D-4843-9C08-5A2745DCD9B5}" presName="compNode" presStyleCnt="0"/>
      <dgm:spPr/>
    </dgm:pt>
    <dgm:pt modelId="{FEBC473F-6DCA-461B-B0FC-5E02E4E3BEA3}" type="pres">
      <dgm:prSet presAssocID="{AC83225F-171D-4843-9C08-5A2745DCD9B5}" presName="bgRect" presStyleLbl="bgShp" presStyleIdx="1" presStyleCnt="2"/>
      <dgm:spPr/>
    </dgm:pt>
    <dgm:pt modelId="{60906B8A-2BC5-41A2-89A4-F16C6AA0ED8D}" type="pres">
      <dgm:prSet presAssocID="{AC83225F-171D-4843-9C08-5A2745DCD9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A4FCFE16-A304-4D4D-98E6-CCA342B1D865}" type="pres">
      <dgm:prSet presAssocID="{AC83225F-171D-4843-9C08-5A2745DCD9B5}" presName="spaceRect" presStyleCnt="0"/>
      <dgm:spPr/>
    </dgm:pt>
    <dgm:pt modelId="{AE3E2FB2-A6BD-4FFC-92B5-CE3F0DDB10FB}" type="pres">
      <dgm:prSet presAssocID="{AC83225F-171D-4843-9C08-5A2745DCD9B5}" presName="parTx" presStyleLbl="revTx" presStyleIdx="2" presStyleCnt="4">
        <dgm:presLayoutVars>
          <dgm:chMax val="0"/>
          <dgm:chPref val="0"/>
        </dgm:presLayoutVars>
      </dgm:prSet>
      <dgm:spPr/>
    </dgm:pt>
    <dgm:pt modelId="{16585994-D83E-4D49-AD35-18F446E863D0}" type="pres">
      <dgm:prSet presAssocID="{AC83225F-171D-4843-9C08-5A2745DCD9B5}" presName="desTx" presStyleLbl="revTx" presStyleIdx="3" presStyleCnt="4">
        <dgm:presLayoutVars/>
      </dgm:prSet>
      <dgm:spPr/>
    </dgm:pt>
  </dgm:ptLst>
  <dgm:cxnLst>
    <dgm:cxn modelId="{2C06610C-5E2E-49C7-B026-ED134AEC2D55}" srcId="{AC83225F-171D-4843-9C08-5A2745DCD9B5}" destId="{7A3E0A7A-34A2-45CC-B8BF-4FF243D9893E}" srcOrd="1" destOrd="0" parTransId="{51322553-E37D-440F-AEDB-D2A6D2A8D067}" sibTransId="{716CA1E2-43A3-4471-A6F0-ABCDF68017F1}"/>
    <dgm:cxn modelId="{A97FDE0E-5BEF-46EB-9A2E-A17A2989CF8E}" srcId="{65841394-6C7E-4DB6-A57C-17F054DA52F9}" destId="{AC83225F-171D-4843-9C08-5A2745DCD9B5}" srcOrd="1" destOrd="0" parTransId="{C90448D3-2005-4A98-8FF0-04E5B8461D31}" sibTransId="{723ECF41-2DA6-4879-B8FC-A34A0089F239}"/>
    <dgm:cxn modelId="{A9A54517-644D-4624-8707-68577B3B777F}" type="presOf" srcId="{65841394-6C7E-4DB6-A57C-17F054DA52F9}" destId="{32A284B7-9C8D-4B6C-906C-0216CCEF6CB6}" srcOrd="0" destOrd="0" presId="urn:microsoft.com/office/officeart/2018/2/layout/IconVerticalSolidList"/>
    <dgm:cxn modelId="{3A859F19-FBD8-42F3-940A-D3B0F019F707}" srcId="{AC83225F-171D-4843-9C08-5A2745DCD9B5}" destId="{2A3493EF-DF19-4294-B4E7-FD04C7F78151}" srcOrd="3" destOrd="0" parTransId="{3DE10050-3FD7-482E-AC24-11ACAFEC53F5}" sibTransId="{8D1B9DAF-1D4A-43B1-A76E-DE65B7D8AB99}"/>
    <dgm:cxn modelId="{401ECF1F-7E4D-41EB-AFAD-48AFBE85A184}" type="presOf" srcId="{AE05CAD9-D23A-4308-97C0-26B400347039}" destId="{DCA1E98A-2A19-4734-A46D-71FB18C9455B}" srcOrd="0" destOrd="0" presId="urn:microsoft.com/office/officeart/2018/2/layout/IconVerticalSolidList"/>
    <dgm:cxn modelId="{52FB9831-A5DD-4D8D-8EEF-85D03FC798D8}" type="presOf" srcId="{02B203E8-FA70-4922-855F-271A2E1C189A}" destId="{16585994-D83E-4D49-AD35-18F446E863D0}" srcOrd="0" destOrd="2" presId="urn:microsoft.com/office/officeart/2018/2/layout/IconVerticalSolidList"/>
    <dgm:cxn modelId="{5DE3C741-BFA3-4BD8-86D6-B417319AEA92}" type="presOf" srcId="{D52B5283-F314-4A58-854D-8232EF5E624F}" destId="{16585994-D83E-4D49-AD35-18F446E863D0}" srcOrd="0" destOrd="4" presId="urn:microsoft.com/office/officeart/2018/2/layout/IconVerticalSolidList"/>
    <dgm:cxn modelId="{C80B8A62-6E08-40B4-BB52-43C63F69B6DB}" srcId="{65841394-6C7E-4DB6-A57C-17F054DA52F9}" destId="{B630BDAD-0A83-4B26-A865-BFBADC9CE616}" srcOrd="0" destOrd="0" parTransId="{D7275033-A884-4944-8A40-B6FCFDBF61DF}" sibTransId="{6A87A23F-7DFB-434E-B69A-9A496E2BCA8C}"/>
    <dgm:cxn modelId="{627A9747-ACCF-4995-8E84-4D4C5CF5CEA4}" type="presOf" srcId="{AC83225F-171D-4843-9C08-5A2745DCD9B5}" destId="{AE3E2FB2-A6BD-4FFC-92B5-CE3F0DDB10FB}" srcOrd="0" destOrd="0" presId="urn:microsoft.com/office/officeart/2018/2/layout/IconVerticalSolidList"/>
    <dgm:cxn modelId="{75305972-19F8-4CC1-947B-7B3DE309B4BF}" srcId="{AC83225F-171D-4843-9C08-5A2745DCD9B5}" destId="{2CC2D0EF-DB08-497C-8700-F4D4FA8E03F0}" srcOrd="0" destOrd="0" parTransId="{DD0E92EB-976D-4198-9613-B3230F0F1643}" sibTransId="{876E2E01-2C64-4BA3-A43A-A11361A0BF94}"/>
    <dgm:cxn modelId="{CA46619D-1CF1-4CCD-B6FC-16EF54CEE439}" srcId="{B630BDAD-0A83-4B26-A865-BFBADC9CE616}" destId="{AE05CAD9-D23A-4308-97C0-26B400347039}" srcOrd="0" destOrd="0" parTransId="{735C6F9D-EC21-401B-B2D8-64B91B0A4D8A}" sibTransId="{2B68B51C-E862-4E5B-9767-50481E5A86D0}"/>
    <dgm:cxn modelId="{04D6CA9E-8213-4EA5-A47D-BB4D4867DDA0}" type="presOf" srcId="{7A3E0A7A-34A2-45CC-B8BF-4FF243D9893E}" destId="{16585994-D83E-4D49-AD35-18F446E863D0}" srcOrd="0" destOrd="1" presId="urn:microsoft.com/office/officeart/2018/2/layout/IconVerticalSolidList"/>
    <dgm:cxn modelId="{3518E2A0-06A1-4570-8FA7-C2912D7AC342}" type="presOf" srcId="{2A3493EF-DF19-4294-B4E7-FD04C7F78151}" destId="{16585994-D83E-4D49-AD35-18F446E863D0}" srcOrd="0" destOrd="3" presId="urn:microsoft.com/office/officeart/2018/2/layout/IconVerticalSolidList"/>
    <dgm:cxn modelId="{49CFD0B4-D42D-48BF-98AC-C41C2B73F698}" srcId="{AC83225F-171D-4843-9C08-5A2745DCD9B5}" destId="{02B203E8-FA70-4922-855F-271A2E1C189A}" srcOrd="2" destOrd="0" parTransId="{7598CBF9-9E16-4EC4-87D4-9B2C5689FA0F}" sibTransId="{9A498364-31C8-4CC2-945C-1CFFFF2106D7}"/>
    <dgm:cxn modelId="{CEB3F0BF-B111-4DB5-A37A-D47F590F5AF2}" type="presOf" srcId="{B630BDAD-0A83-4B26-A865-BFBADC9CE616}" destId="{7CD3A25D-4A33-407A-9B92-9288261F8674}" srcOrd="0" destOrd="0" presId="urn:microsoft.com/office/officeart/2018/2/layout/IconVerticalSolidList"/>
    <dgm:cxn modelId="{39B6CBC7-D980-457A-9CD7-4514507D2C9F}" type="presOf" srcId="{2CC2D0EF-DB08-497C-8700-F4D4FA8E03F0}" destId="{16585994-D83E-4D49-AD35-18F446E863D0}" srcOrd="0" destOrd="0" presId="urn:microsoft.com/office/officeart/2018/2/layout/IconVerticalSolidList"/>
    <dgm:cxn modelId="{CA1134EB-F25D-4510-928F-A9C4B6EF6E0C}" type="presOf" srcId="{D735FEEE-C747-4093-B07C-BFB8520C0775}" destId="{DCA1E98A-2A19-4734-A46D-71FB18C9455B}" srcOrd="0" destOrd="1" presId="urn:microsoft.com/office/officeart/2018/2/layout/IconVerticalSolidList"/>
    <dgm:cxn modelId="{2ED6D2EB-34F1-4085-B54A-20843CA78A18}" srcId="{B630BDAD-0A83-4B26-A865-BFBADC9CE616}" destId="{D735FEEE-C747-4093-B07C-BFB8520C0775}" srcOrd="1" destOrd="0" parTransId="{2908C73E-3532-47DE-958C-13DF697DD819}" sibTransId="{CE00830B-9D00-49A3-B6DA-B42AD09780A5}"/>
    <dgm:cxn modelId="{EC9829F8-5E6B-4F13-9D55-0BBECBE28C26}" srcId="{AC83225F-171D-4843-9C08-5A2745DCD9B5}" destId="{D52B5283-F314-4A58-854D-8232EF5E624F}" srcOrd="4" destOrd="0" parTransId="{247BE809-698D-4EB4-A9DB-1FAE54F303AD}" sibTransId="{7AF9AC0E-A94F-45D1-9424-B6F6A22634C0}"/>
    <dgm:cxn modelId="{ED62B627-652B-495B-ADDB-CE0812FF5988}" type="presParOf" srcId="{32A284B7-9C8D-4B6C-906C-0216CCEF6CB6}" destId="{F401D1FA-5C0D-4295-BC83-8F7237CEA700}" srcOrd="0" destOrd="0" presId="urn:microsoft.com/office/officeart/2018/2/layout/IconVerticalSolidList"/>
    <dgm:cxn modelId="{20C4D80E-A554-439D-AC7F-CD0FB1F5CEAC}" type="presParOf" srcId="{F401D1FA-5C0D-4295-BC83-8F7237CEA700}" destId="{F7B80E42-BB63-40A7-BD93-52C1D33B7A9A}" srcOrd="0" destOrd="0" presId="urn:microsoft.com/office/officeart/2018/2/layout/IconVerticalSolidList"/>
    <dgm:cxn modelId="{663B3B47-0169-4AE3-8D68-F5FBC1D79A7F}" type="presParOf" srcId="{F401D1FA-5C0D-4295-BC83-8F7237CEA700}" destId="{A4042D0D-BB9F-4ACF-A9A6-152A36C118F7}" srcOrd="1" destOrd="0" presId="urn:microsoft.com/office/officeart/2018/2/layout/IconVerticalSolidList"/>
    <dgm:cxn modelId="{909ADDE6-FB26-4DA4-8FFF-61ED75A934C9}" type="presParOf" srcId="{F401D1FA-5C0D-4295-BC83-8F7237CEA700}" destId="{451338B3-7CB9-4446-A06A-227B13D7981C}" srcOrd="2" destOrd="0" presId="urn:microsoft.com/office/officeart/2018/2/layout/IconVerticalSolidList"/>
    <dgm:cxn modelId="{554A446A-9FA4-4E89-BC84-1C88C2566D9C}" type="presParOf" srcId="{F401D1FA-5C0D-4295-BC83-8F7237CEA700}" destId="{7CD3A25D-4A33-407A-9B92-9288261F8674}" srcOrd="3" destOrd="0" presId="urn:microsoft.com/office/officeart/2018/2/layout/IconVerticalSolidList"/>
    <dgm:cxn modelId="{4F367F30-6198-4CD7-94C5-322473C8EA8F}" type="presParOf" srcId="{F401D1FA-5C0D-4295-BC83-8F7237CEA700}" destId="{DCA1E98A-2A19-4734-A46D-71FB18C9455B}" srcOrd="4" destOrd="0" presId="urn:microsoft.com/office/officeart/2018/2/layout/IconVerticalSolidList"/>
    <dgm:cxn modelId="{653DE5B1-02B6-4E9A-BFB3-7AF766AE1DE7}" type="presParOf" srcId="{32A284B7-9C8D-4B6C-906C-0216CCEF6CB6}" destId="{272FDB8E-5CDB-46DB-A567-807E704C5AB7}" srcOrd="1" destOrd="0" presId="urn:microsoft.com/office/officeart/2018/2/layout/IconVerticalSolidList"/>
    <dgm:cxn modelId="{146D9502-BD09-4524-B28D-58EFA9A8D4AF}" type="presParOf" srcId="{32A284B7-9C8D-4B6C-906C-0216CCEF6CB6}" destId="{06A8A59B-F439-4142-8222-5E4ABE190986}" srcOrd="2" destOrd="0" presId="urn:microsoft.com/office/officeart/2018/2/layout/IconVerticalSolidList"/>
    <dgm:cxn modelId="{602F06F3-ABDC-42F2-BEAC-77E34725E4D4}" type="presParOf" srcId="{06A8A59B-F439-4142-8222-5E4ABE190986}" destId="{FEBC473F-6DCA-461B-B0FC-5E02E4E3BEA3}" srcOrd="0" destOrd="0" presId="urn:microsoft.com/office/officeart/2018/2/layout/IconVerticalSolidList"/>
    <dgm:cxn modelId="{EE939390-54DE-446D-8729-2DA9A148FDC8}" type="presParOf" srcId="{06A8A59B-F439-4142-8222-5E4ABE190986}" destId="{60906B8A-2BC5-41A2-89A4-F16C6AA0ED8D}" srcOrd="1" destOrd="0" presId="urn:microsoft.com/office/officeart/2018/2/layout/IconVerticalSolidList"/>
    <dgm:cxn modelId="{93750128-D409-4342-B08A-BB7E8D6AC8C2}" type="presParOf" srcId="{06A8A59B-F439-4142-8222-5E4ABE190986}" destId="{A4FCFE16-A304-4D4D-98E6-CCA342B1D865}" srcOrd="2" destOrd="0" presId="urn:microsoft.com/office/officeart/2018/2/layout/IconVerticalSolidList"/>
    <dgm:cxn modelId="{DA5BF35E-8106-47A8-BBB9-8514DEDC85E4}" type="presParOf" srcId="{06A8A59B-F439-4142-8222-5E4ABE190986}" destId="{AE3E2FB2-A6BD-4FFC-92B5-CE3F0DDB10FB}" srcOrd="3" destOrd="0" presId="urn:microsoft.com/office/officeart/2018/2/layout/IconVerticalSolidList"/>
    <dgm:cxn modelId="{60F92D5A-C52B-4D36-961D-050EFA2A555E}" type="presParOf" srcId="{06A8A59B-F439-4142-8222-5E4ABE190986}" destId="{16585994-D83E-4D49-AD35-18F446E863D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B80E42-BB63-40A7-BD93-52C1D33B7A9A}">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42D0D-BB9F-4ACF-A9A6-152A36C118F7}">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D3A25D-4A33-407A-9B92-9288261F8674}">
      <dsp:nvSpPr>
        <dsp:cNvPr id="0" name=""/>
        <dsp:cNvSpPr/>
      </dsp:nvSpPr>
      <dsp:spPr>
        <a:xfrm>
          <a:off x="1957694" y="918110"/>
          <a:ext cx="3058953"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a:t>Programming Languages</a:t>
          </a:r>
        </a:p>
      </dsp:txBody>
      <dsp:txXfrm>
        <a:off x="1957694" y="918110"/>
        <a:ext cx="3058953" cy="1694973"/>
      </dsp:txXfrm>
    </dsp:sp>
    <dsp:sp modelId="{DCA1E98A-2A19-4734-A46D-71FB18C9455B}">
      <dsp:nvSpPr>
        <dsp:cNvPr id="0" name=""/>
        <dsp:cNvSpPr/>
      </dsp:nvSpPr>
      <dsp:spPr>
        <a:xfrm>
          <a:off x="5016648" y="918110"/>
          <a:ext cx="1781026"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622300">
            <a:lnSpc>
              <a:spcPct val="90000"/>
            </a:lnSpc>
            <a:spcBef>
              <a:spcPct val="0"/>
            </a:spcBef>
            <a:spcAft>
              <a:spcPct val="35000"/>
            </a:spcAft>
            <a:buNone/>
          </a:pPr>
          <a:r>
            <a:rPr lang="en-US" sz="1400" kern="1200"/>
            <a:t>Python</a:t>
          </a:r>
        </a:p>
        <a:p>
          <a:pPr marL="0" lvl="0" indent="0" algn="l" defTabSz="622300">
            <a:lnSpc>
              <a:spcPct val="90000"/>
            </a:lnSpc>
            <a:spcBef>
              <a:spcPct val="0"/>
            </a:spcBef>
            <a:spcAft>
              <a:spcPct val="35000"/>
            </a:spcAft>
            <a:buNone/>
          </a:pPr>
          <a:r>
            <a:rPr lang="en-US" sz="1400" kern="1200"/>
            <a:t>R</a:t>
          </a:r>
        </a:p>
      </dsp:txBody>
      <dsp:txXfrm>
        <a:off x="5016648" y="918110"/>
        <a:ext cx="1781026" cy="1694973"/>
      </dsp:txXfrm>
    </dsp:sp>
    <dsp:sp modelId="{FEBC473F-6DCA-461B-B0FC-5E02E4E3BEA3}">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06B8A-2BC5-41A2-89A4-F16C6AA0ED8D}">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3E2FB2-A6BD-4FFC-92B5-CE3F0DDB10FB}">
      <dsp:nvSpPr>
        <dsp:cNvPr id="0" name=""/>
        <dsp:cNvSpPr/>
      </dsp:nvSpPr>
      <dsp:spPr>
        <a:xfrm>
          <a:off x="1957694" y="3036827"/>
          <a:ext cx="3058953"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a:t>Libraries &amp; Frameworks</a:t>
          </a:r>
        </a:p>
      </dsp:txBody>
      <dsp:txXfrm>
        <a:off x="1957694" y="3036827"/>
        <a:ext cx="3058953" cy="1694973"/>
      </dsp:txXfrm>
    </dsp:sp>
    <dsp:sp modelId="{16585994-D83E-4D49-AD35-18F446E863D0}">
      <dsp:nvSpPr>
        <dsp:cNvPr id="0" name=""/>
        <dsp:cNvSpPr/>
      </dsp:nvSpPr>
      <dsp:spPr>
        <a:xfrm>
          <a:off x="5016648" y="3036827"/>
          <a:ext cx="1781026"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622300">
            <a:lnSpc>
              <a:spcPct val="90000"/>
            </a:lnSpc>
            <a:spcBef>
              <a:spcPct val="0"/>
            </a:spcBef>
            <a:spcAft>
              <a:spcPct val="35000"/>
            </a:spcAft>
            <a:buNone/>
          </a:pPr>
          <a:r>
            <a:rPr lang="en-US" sz="1400" kern="1200"/>
            <a:t>Natural Language Toolkit (NLTK) </a:t>
          </a:r>
        </a:p>
        <a:p>
          <a:pPr marL="0" lvl="0" indent="0" algn="l" defTabSz="622300">
            <a:lnSpc>
              <a:spcPct val="90000"/>
            </a:lnSpc>
            <a:spcBef>
              <a:spcPct val="0"/>
            </a:spcBef>
            <a:spcAft>
              <a:spcPct val="35000"/>
            </a:spcAft>
            <a:buNone/>
          </a:pPr>
          <a:r>
            <a:rPr lang="en-US" sz="1400" kern="1200"/>
            <a:t>spaCy </a:t>
          </a:r>
        </a:p>
        <a:p>
          <a:pPr marL="0" lvl="0" indent="0" algn="l" defTabSz="622300">
            <a:lnSpc>
              <a:spcPct val="90000"/>
            </a:lnSpc>
            <a:spcBef>
              <a:spcPct val="0"/>
            </a:spcBef>
            <a:spcAft>
              <a:spcPct val="35000"/>
            </a:spcAft>
            <a:buNone/>
          </a:pPr>
          <a:r>
            <a:rPr lang="en-US" sz="1400" kern="1200"/>
            <a:t>TensorFlow</a:t>
          </a:r>
        </a:p>
        <a:p>
          <a:pPr marL="0" lvl="0" indent="0" algn="l" defTabSz="622300">
            <a:lnSpc>
              <a:spcPct val="90000"/>
            </a:lnSpc>
            <a:spcBef>
              <a:spcPct val="0"/>
            </a:spcBef>
            <a:spcAft>
              <a:spcPct val="35000"/>
            </a:spcAft>
            <a:buNone/>
          </a:pPr>
          <a:r>
            <a:rPr lang="en-US" sz="1400" kern="1200"/>
            <a:t>PyTorch</a:t>
          </a:r>
        </a:p>
        <a:p>
          <a:pPr marL="0" lvl="0" indent="0" algn="l" defTabSz="622300">
            <a:lnSpc>
              <a:spcPct val="90000"/>
            </a:lnSpc>
            <a:spcBef>
              <a:spcPct val="0"/>
            </a:spcBef>
            <a:spcAft>
              <a:spcPct val="35000"/>
            </a:spcAft>
            <a:buNone/>
          </a:pPr>
          <a:r>
            <a:rPr lang="en-US" sz="1400" kern="1200"/>
            <a:t>Hugging Face</a:t>
          </a:r>
        </a:p>
      </dsp:txBody>
      <dsp:txXfrm>
        <a:off x="5016648" y="3036827"/>
        <a:ext cx="1781026"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430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9/9/2025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612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9/9/2025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635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993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44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486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443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296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32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89656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158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278801"/>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09" r:id="rId6"/>
    <p:sldLayoutId id="2147483905" r:id="rId7"/>
    <p:sldLayoutId id="2147483906" r:id="rId8"/>
    <p:sldLayoutId id="2147483907" r:id="rId9"/>
    <p:sldLayoutId id="2147483908" r:id="rId10"/>
    <p:sldLayoutId id="2147483910"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F371EB60-2B68-EF8E-223C-429E68CD73BB}"/>
              </a:ext>
            </a:extLst>
          </p:cNvPr>
          <p:cNvPicPr>
            <a:picLocks noChangeAspect="1"/>
          </p:cNvPicPr>
          <p:nvPr/>
        </p:nvPicPr>
        <p:blipFill>
          <a:blip r:embed="rId2"/>
          <a:srcRect t="29688"/>
          <a:stretch>
            <a:fillRect/>
          </a:stretch>
        </p:blipFill>
        <p:spPr>
          <a:xfrm>
            <a:off x="1" y="-478971"/>
            <a:ext cx="12191999" cy="6857990"/>
          </a:xfrm>
          <a:prstGeom prst="rect">
            <a:avLst/>
          </a:prstGeom>
        </p:spPr>
      </p:pic>
      <p:sp>
        <p:nvSpPr>
          <p:cNvPr id="34" name="Rectangle 33">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13916-D085-49FE-8293-482E5931F211}"/>
              </a:ext>
            </a:extLst>
          </p:cNvPr>
          <p:cNvSpPr>
            <a:spLocks noGrp="1"/>
          </p:cNvSpPr>
          <p:nvPr>
            <p:ph type="ctrTitle"/>
          </p:nvPr>
        </p:nvSpPr>
        <p:spPr>
          <a:xfrm>
            <a:off x="735791" y="3331444"/>
            <a:ext cx="6470692" cy="1229306"/>
          </a:xfrm>
        </p:spPr>
        <p:txBody>
          <a:bodyPr>
            <a:normAutofit/>
          </a:bodyPr>
          <a:lstStyle/>
          <a:p>
            <a:r>
              <a:rPr lang="en-US" sz="5400" dirty="0">
                <a:solidFill>
                  <a:schemeClr val="tx1"/>
                </a:solidFill>
                <a:latin typeface="Rockwell" panose="02060603020205020403" pitchFamily="18" charset="0"/>
              </a:rPr>
              <a:t>Introduction to  NLP</a:t>
            </a:r>
            <a:endParaRPr lang="en-PK" sz="5400" dirty="0">
              <a:solidFill>
                <a:schemeClr val="tx1"/>
              </a:solidFill>
            </a:endParaRPr>
          </a:p>
        </p:txBody>
      </p:sp>
      <p:cxnSp>
        <p:nvCxnSpPr>
          <p:cNvPr id="39" name="Straight Connector 3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8"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82460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EE96885-E859-41FB-8C69-144F4E5E6931}"/>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Tokenization</a:t>
            </a:r>
            <a:endParaRPr lang="en-PK" sz="4000">
              <a:solidFill>
                <a:srgbClr val="FFFFFF"/>
              </a:solidFill>
            </a:endParaRPr>
          </a:p>
        </p:txBody>
      </p:sp>
      <p:cxnSp>
        <p:nvCxnSpPr>
          <p:cNvPr id="31" name="Straight Connector 3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FDB2A9-121B-422D-BBEB-1FA293F3C604}"/>
              </a:ext>
            </a:extLst>
          </p:cNvPr>
          <p:cNvSpPr>
            <a:spLocks noGrp="1"/>
          </p:cNvSpPr>
          <p:nvPr>
            <p:ph idx="1"/>
          </p:nvPr>
        </p:nvSpPr>
        <p:spPr>
          <a:xfrm>
            <a:off x="571752" y="2799654"/>
            <a:ext cx="3005462" cy="3189665"/>
          </a:xfrm>
        </p:spPr>
        <p:txBody>
          <a:bodyPr>
            <a:normAutofit/>
          </a:bodyPr>
          <a:lstStyle/>
          <a:p>
            <a:pPr>
              <a:lnSpc>
                <a:spcPct val="100000"/>
              </a:lnSpc>
            </a:pPr>
            <a:r>
              <a:rPr lang="en-US" sz="1700">
                <a:solidFill>
                  <a:srgbClr val="FFFFFF"/>
                </a:solidFill>
              </a:rPr>
              <a:t>Tokenization splits text into individual words and word fragments. The result generally consists of a word index and tokenized text in which words may be represented as numerical tokens for use in various deep learning methods. A method that instructs language models to ignore unimportant tokens can improve efficiency.</a:t>
            </a:r>
            <a:endParaRPr lang="en-PK" sz="1700">
              <a:solidFill>
                <a:srgbClr val="FFFFFF"/>
              </a:solidFill>
            </a:endParaRPr>
          </a:p>
        </p:txBody>
      </p:sp>
      <p:pic>
        <p:nvPicPr>
          <p:cNvPr id="5" name="Picture 4">
            <a:extLst>
              <a:ext uri="{FF2B5EF4-FFF2-40B4-BE49-F238E27FC236}">
                <a16:creationId xmlns:a16="http://schemas.microsoft.com/office/drawing/2014/main" id="{33BCA217-094D-410A-97DE-068048350FC5}"/>
              </a:ext>
            </a:extLst>
          </p:cNvPr>
          <p:cNvPicPr>
            <a:picLocks noChangeAspect="1"/>
          </p:cNvPicPr>
          <p:nvPr/>
        </p:nvPicPr>
        <p:blipFill rotWithShape="1">
          <a:blip r:embed="rId2"/>
          <a:srcRect b="6607"/>
          <a:stretch/>
        </p:blipFill>
        <p:spPr>
          <a:xfrm>
            <a:off x="4223657" y="822178"/>
            <a:ext cx="7968343" cy="4238172"/>
          </a:xfrm>
          <a:prstGeom prst="rect">
            <a:avLst/>
          </a:prstGeom>
        </p:spPr>
      </p:pic>
      <p:sp>
        <p:nvSpPr>
          <p:cNvPr id="23" name="TextBox 22">
            <a:extLst>
              <a:ext uri="{FF2B5EF4-FFF2-40B4-BE49-F238E27FC236}">
                <a16:creationId xmlns:a16="http://schemas.microsoft.com/office/drawing/2014/main" id="{DD57DE69-A7FF-4B21-89B0-567BFBB0C991}"/>
              </a:ext>
            </a:extLst>
          </p:cNvPr>
          <p:cNvSpPr txBox="1"/>
          <p:nvPr/>
        </p:nvSpPr>
        <p:spPr>
          <a:xfrm>
            <a:off x="4487594" y="5081117"/>
            <a:ext cx="7971691" cy="646331"/>
          </a:xfrm>
          <a:prstGeom prst="rect">
            <a:avLst/>
          </a:prstGeom>
          <a:noFill/>
        </p:spPr>
        <p:txBody>
          <a:bodyPr wrap="square">
            <a:spAutoFit/>
          </a:bodyPr>
          <a:lstStyle/>
          <a:p>
            <a:r>
              <a:rPr lang="en-PK" dirty="0"/>
              <a:t>Given a corpus of documents, a tokenizer maps every word to an index. Then it can translate any document into a sequence of numbers.</a:t>
            </a:r>
          </a:p>
        </p:txBody>
      </p:sp>
    </p:spTree>
    <p:extLst>
      <p:ext uri="{BB962C8B-B14F-4D97-AF65-F5344CB8AC3E}">
        <p14:creationId xmlns:p14="http://schemas.microsoft.com/office/powerpoint/2010/main" val="101209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6800B-063B-4DE4-AD3D-2F31E15424AD}"/>
              </a:ext>
            </a:extLst>
          </p:cNvPr>
          <p:cNvSpPr>
            <a:spLocks noGrp="1"/>
          </p:cNvSpPr>
          <p:nvPr>
            <p:ph type="title"/>
          </p:nvPr>
        </p:nvSpPr>
        <p:spPr>
          <a:xfrm>
            <a:off x="858749" y="963997"/>
            <a:ext cx="3787457" cy="4938361"/>
          </a:xfrm>
        </p:spPr>
        <p:txBody>
          <a:bodyPr anchor="ctr">
            <a:normAutofit/>
          </a:bodyPr>
          <a:lstStyle/>
          <a:p>
            <a:pPr algn="r"/>
            <a:r>
              <a:rPr lang="en-US"/>
              <a:t>Feature extraction</a:t>
            </a:r>
            <a:endParaRPr lang="en-PK"/>
          </a:p>
        </p:txBody>
      </p:sp>
      <p:cxnSp>
        <p:nvCxnSpPr>
          <p:cNvPr id="43" name="Straight Connector 42">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563C80-39C4-4144-8771-9BBC3E27B2D9}"/>
              </a:ext>
            </a:extLst>
          </p:cNvPr>
          <p:cNvSpPr>
            <a:spLocks noGrp="1"/>
          </p:cNvSpPr>
          <p:nvPr>
            <p:ph idx="1"/>
          </p:nvPr>
        </p:nvSpPr>
        <p:spPr>
          <a:xfrm>
            <a:off x="5301798" y="963507"/>
            <a:ext cx="5968181" cy="4938851"/>
          </a:xfrm>
        </p:spPr>
        <p:txBody>
          <a:bodyPr anchor="ctr">
            <a:normAutofit/>
          </a:bodyPr>
          <a:lstStyle/>
          <a:p>
            <a:pPr marL="0" indent="0">
              <a:lnSpc>
                <a:spcPct val="100000"/>
              </a:lnSpc>
              <a:buNone/>
            </a:pPr>
            <a:r>
              <a:rPr lang="en-US" sz="1700">
                <a:latin typeface="Times New Roman" panose="02020603050405020304" pitchFamily="18" charset="0"/>
                <a:cs typeface="Times New Roman" panose="02020603050405020304" pitchFamily="18" charset="0"/>
              </a:rPr>
              <a:t>Most conventional machine-learning techniques work on the features – generally numbers that describe a document in relation to the corpus that contains it – created by either Bag-of-Words, TF-IDF, or generic feature engineering such as document length, word polarity, and metadata (for instance, if the text has associated tags or scores). More recent techniques include Word2Vec, GLoVE, and learning the features during the training process of a neural network. There we discuss all 4;</a:t>
            </a:r>
          </a:p>
          <a:p>
            <a:pPr lvl="1">
              <a:lnSpc>
                <a:spcPct val="100000"/>
              </a:lnSpc>
            </a:pPr>
            <a:r>
              <a:rPr lang="en-US" sz="1700">
                <a:latin typeface="Times New Roman" panose="02020603050405020304" pitchFamily="18" charset="0"/>
                <a:cs typeface="Times New Roman" panose="02020603050405020304" pitchFamily="18" charset="0"/>
              </a:rPr>
              <a:t>Bag-of-Words</a:t>
            </a:r>
          </a:p>
          <a:p>
            <a:pPr lvl="1">
              <a:lnSpc>
                <a:spcPct val="100000"/>
              </a:lnSpc>
            </a:pPr>
            <a:r>
              <a:rPr lang="en-US" sz="1700">
                <a:latin typeface="Times New Roman" panose="02020603050405020304" pitchFamily="18" charset="0"/>
                <a:cs typeface="Times New Roman" panose="02020603050405020304" pitchFamily="18" charset="0"/>
              </a:rPr>
              <a:t>TF-IDF</a:t>
            </a:r>
          </a:p>
          <a:p>
            <a:pPr lvl="1">
              <a:lnSpc>
                <a:spcPct val="100000"/>
              </a:lnSpc>
            </a:pPr>
            <a:r>
              <a:rPr lang="en-US" sz="1700">
                <a:latin typeface="Times New Roman" panose="02020603050405020304" pitchFamily="18" charset="0"/>
                <a:cs typeface="Times New Roman" panose="02020603050405020304" pitchFamily="18" charset="0"/>
              </a:rPr>
              <a:t>Word2Vec</a:t>
            </a:r>
          </a:p>
          <a:p>
            <a:pPr lvl="1">
              <a:lnSpc>
                <a:spcPct val="100000"/>
              </a:lnSpc>
            </a:pPr>
            <a:r>
              <a:rPr lang="en-US" sz="1700">
                <a:latin typeface="Times New Roman" panose="02020603050405020304" pitchFamily="18" charset="0"/>
                <a:cs typeface="Times New Roman" panose="02020603050405020304" pitchFamily="18" charset="0"/>
              </a:rPr>
              <a:t>GLoVE</a:t>
            </a:r>
          </a:p>
          <a:p>
            <a:pPr marL="0" indent="0">
              <a:lnSpc>
                <a:spcPct val="100000"/>
              </a:lnSpc>
              <a:buNone/>
            </a:pPr>
            <a:endParaRPr lang="en-PK"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91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B11A3-B0D4-45DB-AD51-0CF4B4C63313}"/>
              </a:ext>
            </a:extLst>
          </p:cNvPr>
          <p:cNvSpPr>
            <a:spLocks noGrp="1"/>
          </p:cNvSpPr>
          <p:nvPr>
            <p:ph type="title"/>
          </p:nvPr>
        </p:nvSpPr>
        <p:spPr>
          <a:xfrm>
            <a:off x="878911" y="643468"/>
            <a:ext cx="3177847" cy="1674180"/>
          </a:xfrm>
        </p:spPr>
        <p:txBody>
          <a:bodyPr>
            <a:normAutofit/>
          </a:bodyPr>
          <a:lstStyle/>
          <a:p>
            <a:r>
              <a:rPr lang="en-US" sz="4000"/>
              <a:t>Bag-of-Words</a:t>
            </a:r>
            <a:endParaRPr lang="en-PK" sz="4000"/>
          </a:p>
        </p:txBody>
      </p:sp>
      <p:cxnSp>
        <p:nvCxnSpPr>
          <p:cNvPr id="29" name="Straight Connector 28">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21AB6C-624B-494C-A7AE-C4B14C51613D}"/>
              </a:ext>
            </a:extLst>
          </p:cNvPr>
          <p:cNvSpPr>
            <a:spLocks noGrp="1"/>
          </p:cNvSpPr>
          <p:nvPr>
            <p:ph idx="1"/>
          </p:nvPr>
        </p:nvSpPr>
        <p:spPr>
          <a:xfrm>
            <a:off x="858064" y="2639380"/>
            <a:ext cx="3205049" cy="3229714"/>
          </a:xfrm>
        </p:spPr>
        <p:txBody>
          <a:bodyPr>
            <a:normAutofit/>
          </a:bodyPr>
          <a:lstStyle/>
          <a:p>
            <a:pPr>
              <a:lnSpc>
                <a:spcPct val="100000"/>
              </a:lnSpc>
            </a:pPr>
            <a:r>
              <a:rPr lang="en-US" sz="1800"/>
              <a:t>Bag-of-Words counts the number of times each word or n-gram (combination of n words) appears in a document. For example, below, the Bag-of-Words model creates a numerical representation of the dataset based on how many of each word in the </a:t>
            </a:r>
            <a:r>
              <a:rPr lang="en-US" sz="1800" err="1"/>
              <a:t>word_index</a:t>
            </a:r>
            <a:r>
              <a:rPr lang="en-US" sz="1800"/>
              <a:t> occur in the document.</a:t>
            </a:r>
            <a:endParaRPr lang="en-PK" sz="1800"/>
          </a:p>
        </p:txBody>
      </p:sp>
      <p:pic>
        <p:nvPicPr>
          <p:cNvPr id="5" name="Picture 4">
            <a:extLst>
              <a:ext uri="{FF2B5EF4-FFF2-40B4-BE49-F238E27FC236}">
                <a16:creationId xmlns:a16="http://schemas.microsoft.com/office/drawing/2014/main" id="{DBD7D758-326C-43F6-8E4E-B22651CB2792}"/>
              </a:ext>
            </a:extLst>
          </p:cNvPr>
          <p:cNvPicPr>
            <a:picLocks noChangeAspect="1"/>
          </p:cNvPicPr>
          <p:nvPr/>
        </p:nvPicPr>
        <p:blipFill>
          <a:blip r:embed="rId2"/>
          <a:stretch>
            <a:fillRect/>
          </a:stretch>
        </p:blipFill>
        <p:spPr>
          <a:xfrm>
            <a:off x="4737853" y="2416775"/>
            <a:ext cx="6892560" cy="3704751"/>
          </a:xfrm>
          <a:prstGeom prst="rect">
            <a:avLst/>
          </a:prstGeom>
        </p:spPr>
      </p:pic>
      <p:sp>
        <p:nvSpPr>
          <p:cNvPr id="31" name="Rectangle 30">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12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516EE-85E1-4984-B662-43C3685EF929}"/>
              </a:ext>
            </a:extLst>
          </p:cNvPr>
          <p:cNvSpPr>
            <a:spLocks noGrp="1"/>
          </p:cNvSpPr>
          <p:nvPr>
            <p:ph type="title"/>
          </p:nvPr>
        </p:nvSpPr>
        <p:spPr>
          <a:xfrm>
            <a:off x="1036320" y="286603"/>
            <a:ext cx="10058400" cy="1450757"/>
          </a:xfrm>
        </p:spPr>
        <p:txBody>
          <a:bodyPr>
            <a:normAutofit/>
          </a:bodyPr>
          <a:lstStyle/>
          <a:p>
            <a:r>
              <a:rPr lang="en-US" dirty="0"/>
              <a:t>TF-IDF</a:t>
            </a:r>
            <a:endParaRPr lang="en-PK" dirty="0"/>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aper">
            <a:extLst>
              <a:ext uri="{FF2B5EF4-FFF2-40B4-BE49-F238E27FC236}">
                <a16:creationId xmlns:a16="http://schemas.microsoft.com/office/drawing/2014/main" id="{248E5F3C-7CAB-FED2-5BEF-5F51628409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370200EA-C253-4108-9CA4-322CB0C77F54}"/>
              </a:ext>
            </a:extLst>
          </p:cNvPr>
          <p:cNvSpPr>
            <a:spLocks noGrp="1"/>
          </p:cNvSpPr>
          <p:nvPr>
            <p:ph idx="1"/>
          </p:nvPr>
        </p:nvSpPr>
        <p:spPr>
          <a:xfrm>
            <a:off x="3770142" y="2180492"/>
            <a:ext cx="7920110" cy="4051496"/>
          </a:xfrm>
        </p:spPr>
        <p:txBody>
          <a:bodyPr>
            <a:normAutofit/>
          </a:bodyPr>
          <a:lstStyle/>
          <a:p>
            <a:pPr>
              <a:lnSpc>
                <a:spcPct val="100000"/>
              </a:lnSpc>
            </a:pPr>
            <a:r>
              <a:rPr lang="en-US" sz="1600" dirty="0">
                <a:latin typeface="Times New Roman" panose="02020603050405020304" pitchFamily="18" charset="0"/>
                <a:cs typeface="Times New Roman" panose="02020603050405020304" pitchFamily="18" charset="0"/>
              </a:rPr>
              <a:t>In Bag-of-Words, we count the occurrence of each word or n-gram in a document. In contrast, with TF-IDF, we weight each word by its importance. To evaluate a word’s significance, we consider two things:</a:t>
            </a:r>
          </a:p>
          <a:p>
            <a:pPr lvl="1">
              <a:lnSpc>
                <a:spcPct val="100000"/>
              </a:lnSpc>
            </a:pPr>
            <a:r>
              <a:rPr lang="en-US" sz="1600" b="1" dirty="0">
                <a:latin typeface="Times New Roman" panose="02020603050405020304" pitchFamily="18" charset="0"/>
                <a:cs typeface="Times New Roman" panose="02020603050405020304" pitchFamily="18" charset="0"/>
              </a:rPr>
              <a:t>Term Frequency: </a:t>
            </a:r>
            <a:r>
              <a:rPr lang="en-US" sz="1600" dirty="0">
                <a:latin typeface="Times New Roman" panose="02020603050405020304" pitchFamily="18" charset="0"/>
                <a:cs typeface="Times New Roman" panose="02020603050405020304" pitchFamily="18" charset="0"/>
              </a:rPr>
              <a:t>How important is the word in the document?</a:t>
            </a:r>
          </a:p>
          <a:p>
            <a:pPr lvl="2">
              <a:lnSpc>
                <a:spcPct val="100000"/>
              </a:lnSpc>
            </a:pPr>
            <a:r>
              <a:rPr lang="en-US" dirty="0">
                <a:latin typeface="Times New Roman" panose="02020603050405020304" pitchFamily="18" charset="0"/>
                <a:cs typeface="Times New Roman" panose="02020603050405020304" pitchFamily="18" charset="0"/>
              </a:rPr>
              <a:t>TF(word in a document)= Number of occurrences of that word in document / Number of words in document</a:t>
            </a:r>
          </a:p>
          <a:p>
            <a:pPr lvl="1">
              <a:lnSpc>
                <a:spcPct val="100000"/>
              </a:lnSpc>
            </a:pPr>
            <a:r>
              <a:rPr lang="en-US" sz="1600" b="1" dirty="0">
                <a:latin typeface="Times New Roman" panose="02020603050405020304" pitchFamily="18" charset="0"/>
                <a:cs typeface="Times New Roman" panose="02020603050405020304" pitchFamily="18" charset="0"/>
              </a:rPr>
              <a:t>Inverse Document Frequency</a:t>
            </a:r>
            <a:r>
              <a:rPr lang="en-US" sz="1600" dirty="0">
                <a:latin typeface="Times New Roman" panose="02020603050405020304" pitchFamily="18" charset="0"/>
                <a:cs typeface="Times New Roman" panose="02020603050405020304" pitchFamily="18" charset="0"/>
              </a:rPr>
              <a:t>: How important is the term in the whole corpus?</a:t>
            </a:r>
          </a:p>
          <a:p>
            <a:pPr lvl="2">
              <a:lnSpc>
                <a:spcPct val="100000"/>
              </a:lnSpc>
            </a:pPr>
            <a:r>
              <a:rPr lang="en-US" dirty="0">
                <a:latin typeface="Times New Roman" panose="02020603050405020304" pitchFamily="18" charset="0"/>
                <a:cs typeface="Times New Roman" panose="02020603050405020304" pitchFamily="18" charset="0"/>
              </a:rPr>
              <a:t>IDF(word in a corpus)=log(number of documents in the corpus / number of documents that include the word)</a:t>
            </a:r>
          </a:p>
          <a:p>
            <a:pPr>
              <a:lnSpc>
                <a:spcPct val="100000"/>
              </a:lnSpc>
            </a:pPr>
            <a:r>
              <a:rPr lang="en-US" sz="1600" dirty="0">
                <a:latin typeface="Times New Roman" panose="02020603050405020304" pitchFamily="18" charset="0"/>
                <a:cs typeface="Times New Roman" panose="02020603050405020304" pitchFamily="18" charset="0"/>
              </a:rPr>
              <a:t>A word is important if it occurs many times in a document. But that creates a problem. Words like “a” and “the” appear often. And as such, their TF score will always be high. We resolve this issue by using Inverse Document Frequency, which is high if the word is rare and low if the word is common across the corpus. The TF-IDF score of a term is the product of TF and IDF.</a:t>
            </a:r>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855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a:extLst>
              <a:ext uri="{FF2B5EF4-FFF2-40B4-BE49-F238E27FC236}">
                <a16:creationId xmlns:a16="http://schemas.microsoft.com/office/drawing/2014/main" id="{CD9175FF-92FC-4BF9-8CB0-308409CA45A0}"/>
              </a:ext>
            </a:extLst>
          </p:cNvPr>
          <p:cNvPicPr>
            <a:picLocks noChangeAspect="1"/>
          </p:cNvPicPr>
          <p:nvPr/>
        </p:nvPicPr>
        <p:blipFill rotWithShape="1">
          <a:blip r:embed="rId2"/>
          <a:srcRect r="25"/>
          <a:stretch>
            <a:fillRect/>
          </a:stretch>
        </p:blipFill>
        <p:spPr>
          <a:xfrm>
            <a:off x="0" y="10"/>
            <a:ext cx="12188952" cy="6857990"/>
          </a:xfrm>
          <a:prstGeom prst="rect">
            <a:avLst/>
          </a:prstGeom>
        </p:spPr>
      </p:pic>
    </p:spTree>
    <p:extLst>
      <p:ext uri="{BB962C8B-B14F-4D97-AF65-F5344CB8AC3E}">
        <p14:creationId xmlns:p14="http://schemas.microsoft.com/office/powerpoint/2010/main" val="416360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AEB68-D9F9-4C19-B2E4-3517D1C3BBEF}"/>
              </a:ext>
            </a:extLst>
          </p:cNvPr>
          <p:cNvSpPr>
            <a:spLocks noGrp="1"/>
          </p:cNvSpPr>
          <p:nvPr>
            <p:ph type="title"/>
          </p:nvPr>
        </p:nvSpPr>
        <p:spPr>
          <a:xfrm>
            <a:off x="5172074" y="286603"/>
            <a:ext cx="5983605" cy="1450757"/>
          </a:xfrm>
        </p:spPr>
        <p:txBody>
          <a:bodyPr>
            <a:normAutofit/>
          </a:bodyPr>
          <a:lstStyle/>
          <a:p>
            <a:r>
              <a:rPr lang="en-US"/>
              <a:t>Word2Vec</a:t>
            </a:r>
            <a:endParaRPr lang="en-PK"/>
          </a:p>
        </p:txBody>
      </p:sp>
      <p:pic>
        <p:nvPicPr>
          <p:cNvPr id="20" name="Picture 19" descr="White letters illustrated in 3D">
            <a:extLst>
              <a:ext uri="{FF2B5EF4-FFF2-40B4-BE49-F238E27FC236}">
                <a16:creationId xmlns:a16="http://schemas.microsoft.com/office/drawing/2014/main" id="{8B7D5A08-32FA-51A2-D2AC-C9CBDA0A5833}"/>
              </a:ext>
            </a:extLst>
          </p:cNvPr>
          <p:cNvPicPr>
            <a:picLocks noChangeAspect="1"/>
          </p:cNvPicPr>
          <p:nvPr/>
        </p:nvPicPr>
        <p:blipFill>
          <a:blip r:embed="rId2"/>
          <a:srcRect l="36263" r="16487" b="-1"/>
          <a:stretch>
            <a:fillRect/>
          </a:stretch>
        </p:blipFill>
        <p:spPr>
          <a:xfrm>
            <a:off x="20" y="10"/>
            <a:ext cx="4580077" cy="6857990"/>
          </a:xfrm>
          <a:prstGeom prst="rect">
            <a:avLst/>
          </a:prstGeom>
        </p:spPr>
      </p:pic>
      <p:cxnSp>
        <p:nvCxnSpPr>
          <p:cNvPr id="26" name="Straight Connector 2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90516C-EA6A-4DD4-8AF5-E926FEF2744E}"/>
              </a:ext>
            </a:extLst>
          </p:cNvPr>
          <p:cNvSpPr>
            <a:spLocks noGrp="1"/>
          </p:cNvSpPr>
          <p:nvPr>
            <p:ph idx="1"/>
          </p:nvPr>
        </p:nvSpPr>
        <p:spPr>
          <a:xfrm>
            <a:off x="5172074" y="2108201"/>
            <a:ext cx="5983606" cy="3760891"/>
          </a:xfrm>
        </p:spPr>
        <p:txBody>
          <a:bodyPr>
            <a:normAutofit/>
          </a:bodyPr>
          <a:lstStyle/>
          <a:p>
            <a:pPr>
              <a:lnSpc>
                <a:spcPct val="100000"/>
              </a:lnSpc>
            </a:pPr>
            <a:r>
              <a:rPr lang="en-US" sz="2000"/>
              <a:t>Word2Vec, introduced in 2013, uses a vanilla neural network to learn high-dimensional word embeddings from raw text. It comes in two variations: Skip-Gram, in which we try to predict surrounding words given a target word, and Continuous Bag-of-Words (CBOW), which tries to predict the target word from surrounding words. After discarding the final layer after training, these models take a word as input and output a word embedding that can be used as an input to many NLP tasks. Embeddings from Word2Vec capture context. If particular words appear in similar contexts, their embeddings will be similar.</a:t>
            </a:r>
            <a:endParaRPr lang="en-PK" sz="2000"/>
          </a:p>
        </p:txBody>
      </p:sp>
    </p:spTree>
    <p:extLst>
      <p:ext uri="{BB962C8B-B14F-4D97-AF65-F5344CB8AC3E}">
        <p14:creationId xmlns:p14="http://schemas.microsoft.com/office/powerpoint/2010/main" val="330763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9C11D-C03B-4DA8-A08F-184143FEFCEE}"/>
              </a:ext>
            </a:extLst>
          </p:cNvPr>
          <p:cNvSpPr>
            <a:spLocks noGrp="1"/>
          </p:cNvSpPr>
          <p:nvPr>
            <p:ph type="title"/>
          </p:nvPr>
        </p:nvSpPr>
        <p:spPr>
          <a:xfrm>
            <a:off x="1036320" y="286603"/>
            <a:ext cx="10058400" cy="1450757"/>
          </a:xfrm>
        </p:spPr>
        <p:txBody>
          <a:bodyPr>
            <a:normAutofit/>
          </a:bodyPr>
          <a:lstStyle/>
          <a:p>
            <a:r>
              <a:rPr lang="en-US" dirty="0"/>
              <a:t>GLoVE</a:t>
            </a:r>
            <a:endParaRPr lang="en-PK" dirty="0"/>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Mittens">
            <a:extLst>
              <a:ext uri="{FF2B5EF4-FFF2-40B4-BE49-F238E27FC236}">
                <a16:creationId xmlns:a16="http://schemas.microsoft.com/office/drawing/2014/main" id="{5750208A-64F7-033D-77AC-747533727E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F9B96838-70D1-4DDB-8EC2-B39DF6CF3999}"/>
              </a:ext>
            </a:extLst>
          </p:cNvPr>
          <p:cNvSpPr>
            <a:spLocks noGrp="1"/>
          </p:cNvSpPr>
          <p:nvPr>
            <p:ph idx="1"/>
          </p:nvPr>
        </p:nvSpPr>
        <p:spPr>
          <a:xfrm>
            <a:off x="4706460" y="2108201"/>
            <a:ext cx="6388260" cy="3760891"/>
          </a:xfrm>
        </p:spPr>
        <p:txBody>
          <a:bodyPr>
            <a:normAutofit/>
          </a:bodyPr>
          <a:lstStyle/>
          <a:p>
            <a:pPr algn="just"/>
            <a:r>
              <a:rPr lang="en-US" dirty="0"/>
              <a:t>GLoVE is similar to Word2Vec as it also learns word embeddings, but it does so by using matrix factorization techniques rather than neural learning. The GLoVE model builds a matrix based on the global word-to-word co-occurrence counts. </a:t>
            </a:r>
            <a:endParaRPr lang="en-PK" dirty="0"/>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036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A827A-0954-4109-8855-549410F750C1}"/>
              </a:ext>
            </a:extLst>
          </p:cNvPr>
          <p:cNvSpPr>
            <a:spLocks noGrp="1"/>
          </p:cNvSpPr>
          <p:nvPr>
            <p:ph type="title"/>
          </p:nvPr>
        </p:nvSpPr>
        <p:spPr>
          <a:xfrm>
            <a:off x="5172074" y="286603"/>
            <a:ext cx="5983605" cy="1450757"/>
          </a:xfrm>
        </p:spPr>
        <p:txBody>
          <a:bodyPr>
            <a:normAutofit/>
          </a:bodyPr>
          <a:lstStyle/>
          <a:p>
            <a:r>
              <a:rPr lang="en-US" dirty="0"/>
              <a:t>Modeling</a:t>
            </a:r>
            <a:endParaRPr lang="en-PK" dirty="0"/>
          </a:p>
        </p:txBody>
      </p:sp>
      <p:pic>
        <p:nvPicPr>
          <p:cNvPr id="15" name="Picture 4" descr="Top view of cubes connected with black lines">
            <a:extLst>
              <a:ext uri="{FF2B5EF4-FFF2-40B4-BE49-F238E27FC236}">
                <a16:creationId xmlns:a16="http://schemas.microsoft.com/office/drawing/2014/main" id="{F0DABDC1-E5FE-480A-6F5D-8B91940A3BC1}"/>
              </a:ext>
            </a:extLst>
          </p:cNvPr>
          <p:cNvPicPr>
            <a:picLocks noChangeAspect="1"/>
          </p:cNvPicPr>
          <p:nvPr/>
        </p:nvPicPr>
        <p:blipFill>
          <a:blip r:embed="rId2"/>
          <a:srcRect l="28128" r="18206"/>
          <a:stretch>
            <a:fillRect/>
          </a:stretch>
        </p:blipFill>
        <p:spPr>
          <a:xfrm>
            <a:off x="20" y="10"/>
            <a:ext cx="4580077" cy="6400784"/>
          </a:xfrm>
          <a:prstGeom prst="rect">
            <a:avLst/>
          </a:prstGeom>
        </p:spPr>
      </p:pic>
      <p:cxnSp>
        <p:nvCxnSpPr>
          <p:cNvPr id="16"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1C4058-7DCA-4987-A321-0D0EBD37CAA7}"/>
              </a:ext>
            </a:extLst>
          </p:cNvPr>
          <p:cNvSpPr>
            <a:spLocks noGrp="1"/>
          </p:cNvSpPr>
          <p:nvPr>
            <p:ph idx="1"/>
          </p:nvPr>
        </p:nvSpPr>
        <p:spPr>
          <a:xfrm>
            <a:off x="5172074" y="2108201"/>
            <a:ext cx="5983606" cy="3760891"/>
          </a:xfrm>
        </p:spPr>
        <p:txBody>
          <a:bodyPr>
            <a:normAutofit/>
          </a:bodyPr>
          <a:lstStyle/>
          <a:p>
            <a:r>
              <a:rPr lang="en-US" dirty="0"/>
              <a:t>After data is preprocessed, it is fed into an NLP architecture that models the data to accomplish a variety of tasks.</a:t>
            </a:r>
          </a:p>
          <a:p>
            <a:pPr lvl="1"/>
            <a:r>
              <a:rPr lang="en-US" dirty="0"/>
              <a:t>Machine Learning Models</a:t>
            </a:r>
          </a:p>
          <a:p>
            <a:pPr lvl="1"/>
            <a:r>
              <a:rPr lang="en-US" dirty="0"/>
              <a:t>Deep neural networks</a:t>
            </a:r>
          </a:p>
          <a:p>
            <a:pPr lvl="1"/>
            <a:r>
              <a:rPr lang="en-US" dirty="0"/>
              <a:t>Language Models</a:t>
            </a:r>
            <a:endParaRPr lang="en-PK" dirty="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20531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52B3D1C-E621-41FD-84BE-188AECCBF8E8}"/>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Traditional Machine learning NLP techniques</a:t>
            </a:r>
            <a:endParaRPr lang="en-PK" sz="4000">
              <a:solidFill>
                <a:srgbClr val="FFFFFF"/>
              </a:solidFill>
            </a:endParaRPr>
          </a:p>
        </p:txBody>
      </p:sp>
      <p:pic>
        <p:nvPicPr>
          <p:cNvPr id="20" name="Picture 4" descr="Magnifying glass showing decling performance">
            <a:extLst>
              <a:ext uri="{FF2B5EF4-FFF2-40B4-BE49-F238E27FC236}">
                <a16:creationId xmlns:a16="http://schemas.microsoft.com/office/drawing/2014/main" id="{3A0DBF1D-B31C-AF04-5022-20AB95F6F537}"/>
              </a:ext>
            </a:extLst>
          </p:cNvPr>
          <p:cNvPicPr>
            <a:picLocks noChangeAspect="1"/>
          </p:cNvPicPr>
          <p:nvPr/>
        </p:nvPicPr>
        <p:blipFill>
          <a:blip r:embed="rId2"/>
          <a:srcRect l="21150" r="34270" b="-1"/>
          <a:stretch>
            <a:fillRect/>
          </a:stretch>
        </p:blipFill>
        <p:spPr>
          <a:xfrm>
            <a:off x="20" y="10"/>
            <a:ext cx="4580077" cy="6857990"/>
          </a:xfrm>
          <a:prstGeom prst="rect">
            <a:avLst/>
          </a:prstGeom>
        </p:spPr>
      </p:pic>
      <p:cxnSp>
        <p:nvCxnSpPr>
          <p:cNvPr id="21"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9B549A1-8854-4F2F-A3AA-B91DA7C818F8}"/>
              </a:ext>
            </a:extLst>
          </p:cNvPr>
          <p:cNvSpPr>
            <a:spLocks noGrp="1"/>
          </p:cNvSpPr>
          <p:nvPr>
            <p:ph idx="1"/>
          </p:nvPr>
        </p:nvSpPr>
        <p:spPr>
          <a:xfrm>
            <a:off x="5116784" y="2546224"/>
            <a:ext cx="5977938" cy="3342747"/>
          </a:xfrm>
        </p:spPr>
        <p:txBody>
          <a:bodyPr>
            <a:normAutofit/>
          </a:bodyPr>
          <a:lstStyle/>
          <a:p>
            <a:pPr>
              <a:lnSpc>
                <a:spcPct val="100000"/>
              </a:lnSpc>
            </a:pPr>
            <a:r>
              <a:rPr lang="en-US" sz="1800" b="1">
                <a:solidFill>
                  <a:srgbClr val="FFFFFF"/>
                </a:solidFill>
              </a:rPr>
              <a:t>Logistic Regression</a:t>
            </a:r>
          </a:p>
          <a:p>
            <a:pPr lvl="1">
              <a:lnSpc>
                <a:spcPct val="100000"/>
              </a:lnSpc>
            </a:pPr>
            <a:r>
              <a:rPr lang="en-US" sz="1800">
                <a:solidFill>
                  <a:srgbClr val="FFFFFF"/>
                </a:solidFill>
              </a:rPr>
              <a:t>is a supervised classification algorithm that aims to predict the probability that an event will occur based on some input. In NLP, logistic regression models can be applied to solve problems such as sentiment analysis, spam detection, and toxicity classification.</a:t>
            </a:r>
          </a:p>
          <a:p>
            <a:pPr>
              <a:lnSpc>
                <a:spcPct val="100000"/>
              </a:lnSpc>
            </a:pPr>
            <a:r>
              <a:rPr lang="en-US" sz="1800" b="1">
                <a:solidFill>
                  <a:srgbClr val="FFFFFF"/>
                </a:solidFill>
              </a:rPr>
              <a:t>Decision Trees</a:t>
            </a:r>
          </a:p>
          <a:p>
            <a:pPr lvl="1">
              <a:lnSpc>
                <a:spcPct val="100000"/>
              </a:lnSpc>
            </a:pPr>
            <a:r>
              <a:rPr lang="en-US" sz="1800">
                <a:solidFill>
                  <a:srgbClr val="FFFFFF"/>
                </a:solidFill>
              </a:rPr>
              <a:t>are a class of supervised classification models that split the dataset based on different features to maximize information gain in those splits.</a:t>
            </a:r>
            <a:endParaRPr lang="en-PK" sz="1800">
              <a:solidFill>
                <a:srgbClr val="FFFFFF"/>
              </a:solidFill>
            </a:endParaRPr>
          </a:p>
        </p:txBody>
      </p:sp>
    </p:spTree>
    <p:extLst>
      <p:ext uri="{BB962C8B-B14F-4D97-AF65-F5344CB8AC3E}">
        <p14:creationId xmlns:p14="http://schemas.microsoft.com/office/powerpoint/2010/main" val="210456271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A4D8505-75B4-45AF-AD15-9EC8CA6E6D30}"/>
              </a:ext>
            </a:extLst>
          </p:cNvPr>
          <p:cNvPicPr>
            <a:picLocks noChangeAspect="1"/>
          </p:cNvPicPr>
          <p:nvPr/>
        </p:nvPicPr>
        <p:blipFill>
          <a:blip r:embed="rId2"/>
          <a:srcRect l="2500" r="10389" b="1"/>
          <a:stretch>
            <a:fillRect/>
          </a:stretch>
        </p:blipFill>
        <p:spPr>
          <a:xfrm>
            <a:off x="2053884" y="337995"/>
            <a:ext cx="7317051" cy="4115806"/>
          </a:xfrm>
          <a:prstGeom prst="rect">
            <a:avLst/>
          </a:prstGeom>
        </p:spPr>
      </p:pic>
      <p:sp>
        <p:nvSpPr>
          <p:cNvPr id="22" name="Rectangle 2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4D978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56D6E6"/>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A597898-C757-404C-95CD-52E7C4145014}"/>
              </a:ext>
            </a:extLst>
          </p:cNvPr>
          <p:cNvSpPr txBox="1"/>
          <p:nvPr/>
        </p:nvSpPr>
        <p:spPr>
          <a:xfrm>
            <a:off x="6064301" y="4905300"/>
            <a:ext cx="5493699" cy="1554485"/>
          </a:xfrm>
          <a:prstGeom prst="rect">
            <a:avLst/>
          </a:prstGeom>
        </p:spPr>
        <p:txBody>
          <a:bodyPr vert="horz" lIns="0" tIns="45720" rIns="0" bIns="45720" rtlCol="0" anchor="ctr">
            <a:normAutofit/>
          </a:bodyPr>
          <a:lstStyle/>
          <a:p>
            <a:pPr>
              <a:lnSpc>
                <a:spcPct val="90000"/>
              </a:lnSpc>
              <a:spcAft>
                <a:spcPts val="600"/>
              </a:spcAft>
              <a:buFont typeface="Calibri" panose="020F0502020204030204" pitchFamily="34" charset="0"/>
            </a:pPr>
            <a:r>
              <a:rPr lang="en-US" sz="1500">
                <a:solidFill>
                  <a:srgbClr val="FFFFFF"/>
                </a:solidFill>
              </a:rPr>
              <a:t>This decision tree assesses the survival of males and females aboard the Titanic when the ship sank. "Sibsp" stands for the number of siblings and spouses. The numbers of each leaf of the tree show first the probability of survival and second the percentage of examples classified by each leaf. Females had a 73 percent chance of survival, and young males with less than three siblings had a 89 percent chance of survival.</a:t>
            </a:r>
          </a:p>
        </p:txBody>
      </p:sp>
    </p:spTree>
    <p:extLst>
      <p:ext uri="{BB962C8B-B14F-4D97-AF65-F5344CB8AC3E}">
        <p14:creationId xmlns:p14="http://schemas.microsoft.com/office/powerpoint/2010/main" val="105637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C7AEB-D917-4721-8C25-35FCE1DFFA47}"/>
              </a:ext>
            </a:extLst>
          </p:cNvPr>
          <p:cNvSpPr>
            <a:spLocks noGrp="1"/>
          </p:cNvSpPr>
          <p:nvPr>
            <p:ph type="title"/>
          </p:nvPr>
        </p:nvSpPr>
        <p:spPr>
          <a:xfrm>
            <a:off x="6411685" y="634946"/>
            <a:ext cx="5127171" cy="1450757"/>
          </a:xfrm>
        </p:spPr>
        <p:txBody>
          <a:bodyPr>
            <a:normAutofit/>
          </a:bodyPr>
          <a:lstStyle/>
          <a:p>
            <a:r>
              <a:rPr lang="en-US">
                <a:latin typeface="Rockwell" panose="02060603020205020403" pitchFamily="18" charset="0"/>
              </a:rPr>
              <a:t>What is NLP</a:t>
            </a:r>
            <a:endParaRPr lang="en-PK" dirty="0"/>
          </a:p>
        </p:txBody>
      </p:sp>
      <p:pic>
        <p:nvPicPr>
          <p:cNvPr id="7" name="Graphic 6" descr="Robot">
            <a:extLst>
              <a:ext uri="{FF2B5EF4-FFF2-40B4-BE49-F238E27FC236}">
                <a16:creationId xmlns:a16="http://schemas.microsoft.com/office/drawing/2014/main" id="{CA263D43-52BE-D068-2258-FA1CB9BA44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2B457E-BADB-494D-914E-0E667D580D2E}"/>
              </a:ext>
            </a:extLst>
          </p:cNvPr>
          <p:cNvSpPr>
            <a:spLocks noGrp="1"/>
          </p:cNvSpPr>
          <p:nvPr>
            <p:ph idx="1"/>
          </p:nvPr>
        </p:nvSpPr>
        <p:spPr>
          <a:xfrm>
            <a:off x="6457071" y="2421504"/>
            <a:ext cx="5517884" cy="3461658"/>
          </a:xfrm>
        </p:spPr>
        <p:txBody>
          <a:bodyPr>
            <a:normAutofit/>
          </a:bodyPr>
          <a:lstStyle/>
          <a:p>
            <a:pPr marL="0" indent="0">
              <a:buNone/>
            </a:pPr>
            <a:r>
              <a:rPr lang="en-US" dirty="0"/>
              <a:t>•Branch of AI</a:t>
            </a:r>
          </a:p>
          <a:p>
            <a:pPr marL="0" indent="0">
              <a:buNone/>
            </a:pPr>
            <a:r>
              <a:rPr lang="en-US" dirty="0"/>
              <a:t>•2 Goals</a:t>
            </a:r>
          </a:p>
          <a:p>
            <a:pPr marL="457200" lvl="1" indent="0">
              <a:buNone/>
            </a:pPr>
            <a:r>
              <a:rPr lang="en-US" b="1" dirty="0"/>
              <a:t>•Science Goal: </a:t>
            </a:r>
            <a:r>
              <a:rPr lang="en-US" dirty="0"/>
              <a:t>Understand the way language operates</a:t>
            </a:r>
          </a:p>
          <a:p>
            <a:pPr marL="457200" lvl="1" indent="0">
              <a:buNone/>
            </a:pPr>
            <a:r>
              <a:rPr lang="en-US" b="1" dirty="0"/>
              <a:t>•Engineering Goal: </a:t>
            </a:r>
            <a:r>
              <a:rPr lang="en-US" dirty="0"/>
              <a:t>Build systems that analyze </a:t>
            </a:r>
          </a:p>
          <a:p>
            <a:pPr marL="457200" lvl="1" indent="0">
              <a:buNone/>
            </a:pPr>
            <a:r>
              <a:rPr lang="en-US" dirty="0"/>
              <a:t>and generate language; reduce the man machine gap</a:t>
            </a:r>
          </a:p>
          <a:p>
            <a:endParaRPr lang="en-PK" dirty="0"/>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9661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7C38D-ABF9-4DE6-A98B-F526D8ED8282}"/>
              </a:ext>
            </a:extLst>
          </p:cNvPr>
          <p:cNvSpPr>
            <a:spLocks noGrp="1"/>
          </p:cNvSpPr>
          <p:nvPr>
            <p:ph type="title"/>
          </p:nvPr>
        </p:nvSpPr>
        <p:spPr>
          <a:xfrm>
            <a:off x="4974771" y="634946"/>
            <a:ext cx="6574972" cy="1450757"/>
          </a:xfrm>
        </p:spPr>
        <p:txBody>
          <a:bodyPr>
            <a:normAutofit/>
          </a:bodyPr>
          <a:lstStyle/>
          <a:p>
            <a:r>
              <a:rPr lang="en-US" dirty="0"/>
              <a:t>Deep learning NLP Techniques</a:t>
            </a:r>
            <a:endParaRPr lang="en-PK" dirty="0"/>
          </a:p>
        </p:txBody>
      </p:sp>
      <p:pic>
        <p:nvPicPr>
          <p:cNvPr id="8" name="Graphic 6" descr="Brain">
            <a:extLst>
              <a:ext uri="{FF2B5EF4-FFF2-40B4-BE49-F238E27FC236}">
                <a16:creationId xmlns:a16="http://schemas.microsoft.com/office/drawing/2014/main" id="{80437C89-E91A-B9B7-31A5-616D870A4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000" y="1351115"/>
            <a:ext cx="3695179" cy="3695179"/>
          </a:xfrm>
          <a:prstGeom prst="rect">
            <a:avLst/>
          </a:prstGeom>
        </p:spPr>
      </p:pic>
      <p:cxnSp>
        <p:nvCxnSpPr>
          <p:cNvPr id="27" name="Straight Connector 21">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B88CAA-3622-46A9-9A64-25DFE31045BC}"/>
              </a:ext>
            </a:extLst>
          </p:cNvPr>
          <p:cNvSpPr>
            <a:spLocks noGrp="1"/>
          </p:cNvSpPr>
          <p:nvPr>
            <p:ph idx="1"/>
          </p:nvPr>
        </p:nvSpPr>
        <p:spPr>
          <a:xfrm>
            <a:off x="4973711" y="2407436"/>
            <a:ext cx="6576032" cy="3461657"/>
          </a:xfrm>
        </p:spPr>
        <p:txBody>
          <a:bodyPr>
            <a:normAutofit/>
          </a:bodyPr>
          <a:lstStyle/>
          <a:p>
            <a:pPr marL="0">
              <a:buNone/>
            </a:pPr>
            <a:r>
              <a:rPr lang="en-US" b="1" dirty="0">
                <a:latin typeface="Times New Roman" panose="02020603050405020304" pitchFamily="18" charset="0"/>
                <a:cs typeface="Times New Roman" panose="02020603050405020304" pitchFamily="18" charset="0"/>
              </a:rPr>
              <a:t>Convolutional Neural Network (CNN): </a:t>
            </a:r>
            <a:r>
              <a:rPr lang="en-US" dirty="0">
                <a:latin typeface="Times New Roman" panose="02020603050405020304" pitchFamily="18" charset="0"/>
                <a:cs typeface="Times New Roman" panose="02020603050405020304" pitchFamily="18" charset="0"/>
              </a:rPr>
              <a:t>The idea of using a CNN to classify text was first presented in the paper “Convolutional Neural Networks for Sentence Classification” by Yoon Kim. The central intuition is to see a document as an image. However, instead of pixels, the input is sentences or documents represented as a matrix of words.</a:t>
            </a:r>
            <a:endParaRPr lang="en-PK" dirty="0">
              <a:latin typeface="Times New Roman" panose="02020603050405020304" pitchFamily="18" charset="0"/>
              <a:cs typeface="Times New Roman" panose="02020603050405020304" pitchFamily="18" charset="0"/>
            </a:endParaRPr>
          </a:p>
        </p:txBody>
      </p:sp>
      <p:sp>
        <p:nvSpPr>
          <p:cNvPr id="28" name="Rectangle 23">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2520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3E2CBE-AEBE-4248-A736-390137950752}"/>
              </a:ext>
            </a:extLst>
          </p:cNvPr>
          <p:cNvPicPr>
            <a:picLocks noChangeAspect="1"/>
          </p:cNvPicPr>
          <p:nvPr/>
        </p:nvPicPr>
        <p:blipFill>
          <a:blip r:embed="rId2"/>
          <a:stretch>
            <a:fillRect/>
          </a:stretch>
        </p:blipFill>
        <p:spPr>
          <a:xfrm>
            <a:off x="1943236" y="140677"/>
            <a:ext cx="8104066" cy="4234375"/>
          </a:xfrm>
          <a:prstGeom prst="rect">
            <a:avLst/>
          </a:prstGeom>
        </p:spPr>
      </p:pic>
      <p:sp>
        <p:nvSpPr>
          <p:cNvPr id="32" name="Rectangle 31">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8BE4E"/>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D546F9-DEBE-4A79-8A67-0E9E46463688}"/>
              </a:ext>
            </a:extLst>
          </p:cNvPr>
          <p:cNvSpPr txBox="1"/>
          <p:nvPr/>
        </p:nvSpPr>
        <p:spPr>
          <a:xfrm>
            <a:off x="6064301" y="4905300"/>
            <a:ext cx="5493699" cy="1554485"/>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a:solidFill>
                  <a:srgbClr val="FFFFFF"/>
                </a:solidFill>
              </a:rPr>
              <a:t>Given a sentence, a convolutional neural network uses convolutional layers to refine representations of input words. before combining them to render a classification.</a:t>
            </a:r>
          </a:p>
        </p:txBody>
      </p:sp>
    </p:spTree>
    <p:extLst>
      <p:ext uri="{BB962C8B-B14F-4D97-AF65-F5344CB8AC3E}">
        <p14:creationId xmlns:p14="http://schemas.microsoft.com/office/powerpoint/2010/main" val="20291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2DF2AA-B42A-463F-8920-5C43C9E7B2AC}"/>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Deep learning NLP Techniques</a:t>
            </a:r>
            <a:endParaRPr lang="en-PK" sz="4400">
              <a:solidFill>
                <a:srgbClr val="FFFFFF"/>
              </a:solidFill>
            </a:endParaRPr>
          </a:p>
        </p:txBody>
      </p:sp>
      <p:sp>
        <p:nvSpPr>
          <p:cNvPr id="3" name="Content Placeholder 2">
            <a:extLst>
              <a:ext uri="{FF2B5EF4-FFF2-40B4-BE49-F238E27FC236}">
                <a16:creationId xmlns:a16="http://schemas.microsoft.com/office/drawing/2014/main" id="{970DBFF3-BB25-44D3-BB27-83330E23A35C}"/>
              </a:ext>
            </a:extLst>
          </p:cNvPr>
          <p:cNvSpPr>
            <a:spLocks noGrp="1"/>
          </p:cNvSpPr>
          <p:nvPr>
            <p:ph idx="1"/>
          </p:nvPr>
        </p:nvSpPr>
        <p:spPr>
          <a:xfrm>
            <a:off x="5231958" y="605896"/>
            <a:ext cx="5923721" cy="5646208"/>
          </a:xfrm>
        </p:spPr>
        <p:txBody>
          <a:bodyPr anchor="ctr">
            <a:normAutofit/>
          </a:bodyPr>
          <a:lstStyle/>
          <a:p>
            <a:pPr>
              <a:lnSpc>
                <a:spcPct val="100000"/>
              </a:lnSpc>
            </a:pPr>
            <a:r>
              <a:rPr lang="en-US" sz="2000" b="1" dirty="0"/>
              <a:t>Recurrent Neural Network (RNN): </a:t>
            </a:r>
            <a:r>
              <a:rPr lang="en-US" sz="2000" dirty="0"/>
              <a:t>Many techniques for text classification that use deep learning process words in close proximity using n-grams or a window (CNNs). They can see “New York” as a single instance. However, they can’t capture the context provided by a particular text sequence. They don’t learn the sequential structure of the data, where every word is dependent on the previous word or a word in the previous sentence. RNNs remember previous information using hidden states and connect it to the current task. The architectures known as Gated Recurrent Unit (GRU) and long short-term memory (LSTM) are types of RNNs designed to remember information for an extended period. Moreover, the bidirectional LSTM/GRU keeps contextual information in both directions, which is helpful in text classification. RNNs have also been used to generate mathematical proofs and translate human thoughts into words. </a:t>
            </a:r>
            <a:endParaRPr lang="en-PK" sz="2000" dirty="0"/>
          </a:p>
        </p:txBody>
      </p:sp>
    </p:spTree>
    <p:extLst>
      <p:ext uri="{BB962C8B-B14F-4D97-AF65-F5344CB8AC3E}">
        <p14:creationId xmlns:p14="http://schemas.microsoft.com/office/powerpoint/2010/main" val="1397800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34E551E-DDC9-479B-9D9F-389F5E083929}"/>
              </a:ext>
            </a:extLst>
          </p:cNvPr>
          <p:cNvPicPr>
            <a:picLocks noChangeAspect="1"/>
          </p:cNvPicPr>
          <p:nvPr/>
        </p:nvPicPr>
        <p:blipFill>
          <a:blip r:embed="rId2"/>
          <a:stretch>
            <a:fillRect/>
          </a:stretch>
        </p:blipFill>
        <p:spPr>
          <a:xfrm>
            <a:off x="2096086" y="209297"/>
            <a:ext cx="7224683" cy="4244501"/>
          </a:xfrm>
          <a:prstGeom prst="rect">
            <a:avLst/>
          </a:prstGeom>
        </p:spPr>
      </p:pic>
      <p:sp>
        <p:nvSpPr>
          <p:cNvPr id="18" name="Rectangle 17">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rgbClr val="F86C37"/>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7A8CFC-EB99-4491-BE21-34003AD51254}"/>
              </a:ext>
            </a:extLst>
          </p:cNvPr>
          <p:cNvSpPr txBox="1"/>
          <p:nvPr/>
        </p:nvSpPr>
        <p:spPr>
          <a:xfrm>
            <a:off x="6064301" y="4905300"/>
            <a:ext cx="5493699" cy="1554485"/>
          </a:xfrm>
          <a:prstGeom prst="rect">
            <a:avLst/>
          </a:prstGeom>
        </p:spPr>
        <p:txBody>
          <a:bodyPr vert="horz" lIns="0" tIns="45720" rIns="0" bIns="45720" rtlCol="0" anchor="ctr">
            <a:normAutofit/>
          </a:bodyPr>
          <a:lstStyle/>
          <a:p>
            <a:pPr>
              <a:spcAft>
                <a:spcPts val="600"/>
              </a:spcAft>
              <a:buFont typeface="Calibri" panose="020F0502020204030204" pitchFamily="34" charset="0"/>
            </a:pPr>
            <a:r>
              <a:rPr lang="en-US">
                <a:solidFill>
                  <a:srgbClr val="FFFFFF"/>
                </a:solidFill>
              </a:rPr>
              <a:t>A bidirectional recurrent neural network processes the input both forward and backward to improve the representations it produces.</a:t>
            </a:r>
          </a:p>
        </p:txBody>
      </p:sp>
    </p:spTree>
    <p:extLst>
      <p:ext uri="{BB962C8B-B14F-4D97-AF65-F5344CB8AC3E}">
        <p14:creationId xmlns:p14="http://schemas.microsoft.com/office/powerpoint/2010/main" val="1624765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90DA5-D201-4A18-BCAA-2CBB13C87EED}"/>
              </a:ext>
            </a:extLst>
          </p:cNvPr>
          <p:cNvSpPr>
            <a:spLocks noGrp="1"/>
          </p:cNvSpPr>
          <p:nvPr>
            <p:ph type="title"/>
          </p:nvPr>
        </p:nvSpPr>
        <p:spPr>
          <a:xfrm>
            <a:off x="5172074" y="286603"/>
            <a:ext cx="5983605" cy="1450757"/>
          </a:xfrm>
        </p:spPr>
        <p:txBody>
          <a:bodyPr>
            <a:normAutofit/>
          </a:bodyPr>
          <a:lstStyle/>
          <a:p>
            <a:r>
              <a:rPr lang="en-US"/>
              <a:t>Language Models</a:t>
            </a:r>
            <a:endParaRPr lang="en-PK"/>
          </a:p>
        </p:txBody>
      </p:sp>
      <p:pic>
        <p:nvPicPr>
          <p:cNvPr id="12" name="Picture 11" descr="Multi-colored push pins connected by a black wire">
            <a:extLst>
              <a:ext uri="{FF2B5EF4-FFF2-40B4-BE49-F238E27FC236}">
                <a16:creationId xmlns:a16="http://schemas.microsoft.com/office/drawing/2014/main" id="{3B3B3049-66BB-B808-53E7-17576FA01E00}"/>
              </a:ext>
            </a:extLst>
          </p:cNvPr>
          <p:cNvPicPr>
            <a:picLocks noChangeAspect="1"/>
          </p:cNvPicPr>
          <p:nvPr/>
        </p:nvPicPr>
        <p:blipFill>
          <a:blip r:embed="rId2"/>
          <a:srcRect l="5022" r="47215"/>
          <a:stretch>
            <a:fillRect/>
          </a:stretch>
        </p:blipFill>
        <p:spPr>
          <a:xfrm>
            <a:off x="20" y="10"/>
            <a:ext cx="4580077" cy="6400784"/>
          </a:xfrm>
          <a:prstGeom prst="rect">
            <a:avLst/>
          </a:prstGeom>
        </p:spPr>
      </p:pic>
      <p:cxnSp>
        <p:nvCxnSpPr>
          <p:cNvPr id="18"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BED0D5-B713-4E32-BA21-537556EF2675}"/>
              </a:ext>
            </a:extLst>
          </p:cNvPr>
          <p:cNvSpPr>
            <a:spLocks noGrp="1"/>
          </p:cNvSpPr>
          <p:nvPr>
            <p:ph idx="1"/>
          </p:nvPr>
        </p:nvSpPr>
        <p:spPr>
          <a:xfrm>
            <a:off x="5172074" y="2108201"/>
            <a:ext cx="5983606" cy="3760891"/>
          </a:xfrm>
        </p:spPr>
        <p:txBody>
          <a:bodyPr>
            <a:normAutofit/>
          </a:bodyPr>
          <a:lstStyle/>
          <a:p>
            <a:pPr marL="0" indent="0" algn="just">
              <a:lnSpc>
                <a:spcPct val="100000"/>
              </a:lnSpc>
              <a:spcAft>
                <a:spcPts val="1200"/>
              </a:spcAft>
              <a:buNone/>
            </a:pPr>
            <a:r>
              <a:rPr lang="en-US" sz="1800" dirty="0"/>
              <a:t>In very basic terms, the objective of a language model is to predict the next word when given a stream of input words. </a:t>
            </a:r>
          </a:p>
          <a:p>
            <a:pPr marL="0" indent="0" algn="just">
              <a:lnSpc>
                <a:spcPct val="100000"/>
              </a:lnSpc>
              <a:spcBef>
                <a:spcPts val="0"/>
              </a:spcBef>
              <a:buNone/>
            </a:pPr>
            <a:r>
              <a:rPr lang="en-US" sz="1800" dirty="0"/>
              <a:t>Deep learning is also used to create such language models. Deep-learning models take as input a word embedding and, at each time state, return the probability distribution of the next word as the probability for every word in the dictionary. Pre-trained language models learn the structure of a particular language by processing a large corpus, such as Wikipedia. They can then be fine-tuned for a particular task. For instance, BERT has been fine-tuned for tasks ranging from fact-checking to writing headlines. </a:t>
            </a:r>
            <a:endParaRPr lang="en-PK" sz="1800" dirty="0"/>
          </a:p>
        </p:txBody>
      </p:sp>
      <p:sp>
        <p:nvSpPr>
          <p:cNvPr id="22" name="Rectangle 19">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6851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0D45-B50B-47FC-827C-C72069302574}"/>
              </a:ext>
            </a:extLst>
          </p:cNvPr>
          <p:cNvSpPr>
            <a:spLocks noGrp="1"/>
          </p:cNvSpPr>
          <p:nvPr>
            <p:ph type="title"/>
          </p:nvPr>
        </p:nvSpPr>
        <p:spPr/>
        <p:txBody>
          <a:bodyPr/>
          <a:lstStyle/>
          <a:p>
            <a:r>
              <a:rPr lang="en-US" dirty="0"/>
              <a:t>Transformers</a:t>
            </a:r>
            <a:endParaRPr lang="en-PK" dirty="0"/>
          </a:p>
        </p:txBody>
      </p:sp>
      <p:sp>
        <p:nvSpPr>
          <p:cNvPr id="3" name="Content Placeholder 2">
            <a:extLst>
              <a:ext uri="{FF2B5EF4-FFF2-40B4-BE49-F238E27FC236}">
                <a16:creationId xmlns:a16="http://schemas.microsoft.com/office/drawing/2014/main" id="{7D8EA226-A0C6-4FBD-803C-554CEA69081A}"/>
              </a:ext>
            </a:extLst>
          </p:cNvPr>
          <p:cNvSpPr>
            <a:spLocks noGrp="1"/>
          </p:cNvSpPr>
          <p:nvPr>
            <p:ph idx="1"/>
          </p:nvPr>
        </p:nvSpPr>
        <p:spPr/>
        <p:txBody>
          <a:bodyPr/>
          <a:lstStyle/>
          <a:p>
            <a:r>
              <a:rPr lang="en-US" dirty="0"/>
              <a:t>The transformer, a model architecture first described in the 2017 paper “Attention Is All You Need” (Vaswani, </a:t>
            </a:r>
            <a:r>
              <a:rPr lang="en-US" dirty="0" err="1"/>
              <a:t>Shazeer</a:t>
            </a:r>
            <a:r>
              <a:rPr lang="en-US" dirty="0"/>
              <a:t>, Parmar, et al.), forgoes recurrence and instead relies entirely on a self-attention mechanism to draw global dependencies between input and output. Since this mechanism processes all words at once (instead of one at a time) that decreases training speed and inference cost compared to RNNs, especially since it is parallelizable. The transformer architecture has revolutionized NLP in recent years, leading to models including BLOOM, Jurassic-X, and Turing-NLG. It has also been successfully applied to a variety of different vision tasks, including making 3D images.</a:t>
            </a:r>
            <a:endParaRPr lang="en-PK" dirty="0"/>
          </a:p>
        </p:txBody>
      </p:sp>
    </p:spTree>
    <p:extLst>
      <p:ext uri="{BB962C8B-B14F-4D97-AF65-F5344CB8AC3E}">
        <p14:creationId xmlns:p14="http://schemas.microsoft.com/office/powerpoint/2010/main" val="4271797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53533B"/>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7208DD-430F-4210-9CEF-B11345F5E482}"/>
              </a:ext>
            </a:extLst>
          </p:cNvPr>
          <p:cNvSpPr txBox="1"/>
          <p:nvPr/>
        </p:nvSpPr>
        <p:spPr>
          <a:xfrm>
            <a:off x="571752" y="2799654"/>
            <a:ext cx="3005462" cy="3189665"/>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a:solidFill>
                  <a:srgbClr val="FFFFFF"/>
                </a:solidFill>
              </a:rPr>
              <a:t>The encoder-decoder transformer used for translation. Encoder on the left, decoder on the right. Note that the decoder takes in its previously generated words during generation.</a:t>
            </a:r>
          </a:p>
        </p:txBody>
      </p:sp>
      <p:pic>
        <p:nvPicPr>
          <p:cNvPr id="5" name="Picture 4">
            <a:extLst>
              <a:ext uri="{FF2B5EF4-FFF2-40B4-BE49-F238E27FC236}">
                <a16:creationId xmlns:a16="http://schemas.microsoft.com/office/drawing/2014/main" id="{625CE545-1FFE-4B01-B162-1543A54A3BB7}"/>
              </a:ext>
            </a:extLst>
          </p:cNvPr>
          <p:cNvPicPr>
            <a:picLocks noChangeAspect="1"/>
          </p:cNvPicPr>
          <p:nvPr/>
        </p:nvPicPr>
        <p:blipFill>
          <a:blip r:embed="rId2"/>
          <a:stretch>
            <a:fillRect/>
          </a:stretch>
        </p:blipFill>
        <p:spPr>
          <a:xfrm>
            <a:off x="4079631" y="1505244"/>
            <a:ext cx="7446400" cy="5222200"/>
          </a:xfrm>
          <a:prstGeom prst="rect">
            <a:avLst/>
          </a:prstGeom>
        </p:spPr>
      </p:pic>
    </p:spTree>
    <p:extLst>
      <p:ext uri="{BB962C8B-B14F-4D97-AF65-F5344CB8AC3E}">
        <p14:creationId xmlns:p14="http://schemas.microsoft.com/office/powerpoint/2010/main" val="3019473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48A47D-AA17-4B8D-A7FB-1255ACBD09F2}"/>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Tools For Natural Language Processing (NLP)</a:t>
            </a:r>
            <a:endParaRPr lang="en-PK" sz="3600" dirty="0">
              <a:solidFill>
                <a:schemeClr val="bg1"/>
              </a:solidFill>
            </a:endParaRPr>
          </a:p>
        </p:txBody>
      </p:sp>
      <p:graphicFrame>
        <p:nvGraphicFramePr>
          <p:cNvPr id="7" name="Content Placeholder 2">
            <a:extLst>
              <a:ext uri="{FF2B5EF4-FFF2-40B4-BE49-F238E27FC236}">
                <a16:creationId xmlns:a16="http://schemas.microsoft.com/office/drawing/2014/main" id="{EF5E740C-63AD-143C-9E4D-13CE999B0E5D}"/>
              </a:ext>
            </a:extLst>
          </p:cNvPr>
          <p:cNvGraphicFramePr>
            <a:graphicFrameLocks noGrp="1"/>
          </p:cNvGraphicFramePr>
          <p:nvPr>
            <p:ph idx="1"/>
            <p:extLst>
              <p:ext uri="{D42A27DB-BD31-4B8C-83A1-F6EECF244321}">
                <p14:modId xmlns:p14="http://schemas.microsoft.com/office/powerpoint/2010/main" val="33987978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462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80BA3-C460-46E4-B897-F7B1C9146FBE}"/>
              </a:ext>
            </a:extLst>
          </p:cNvPr>
          <p:cNvSpPr>
            <a:spLocks noGrp="1"/>
          </p:cNvSpPr>
          <p:nvPr>
            <p:ph type="title"/>
          </p:nvPr>
        </p:nvSpPr>
        <p:spPr>
          <a:xfrm>
            <a:off x="1097280" y="286603"/>
            <a:ext cx="10058400" cy="1450757"/>
          </a:xfrm>
        </p:spPr>
        <p:txBody>
          <a:bodyPr>
            <a:normAutofit/>
          </a:bodyPr>
          <a:lstStyle/>
          <a:p>
            <a:r>
              <a:rPr lang="en-US" dirty="0"/>
              <a:t>Python</a:t>
            </a:r>
            <a:endParaRPr lang="en-PK" dirty="0"/>
          </a:p>
        </p:txBody>
      </p:sp>
      <p:cxnSp>
        <p:nvCxnSpPr>
          <p:cNvPr id="21" name="Straight Connector 2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3B8E83-42BD-4604-A408-00D399D4CF20}"/>
              </a:ext>
            </a:extLst>
          </p:cNvPr>
          <p:cNvSpPr>
            <a:spLocks noGrp="1"/>
          </p:cNvSpPr>
          <p:nvPr>
            <p:ph idx="1"/>
          </p:nvPr>
        </p:nvSpPr>
        <p:spPr>
          <a:xfrm>
            <a:off x="1097280" y="2108201"/>
            <a:ext cx="6437367" cy="3760891"/>
          </a:xfrm>
        </p:spPr>
        <p:txBody>
          <a:bodyPr>
            <a:normAutofit/>
          </a:bodyPr>
          <a:lstStyle/>
          <a:p>
            <a:pPr>
              <a:lnSpc>
                <a:spcPct val="100000"/>
              </a:lnSpc>
            </a:pPr>
            <a:r>
              <a:rPr lang="en-US" sz="1400"/>
              <a:t>is the most-used programming language to tackle NLP tasks. Most libraries and frameworks for deep learning are written for Python. Here are a few that practitioners may find helpful:</a:t>
            </a:r>
          </a:p>
          <a:p>
            <a:pPr lvl="1">
              <a:lnSpc>
                <a:spcPct val="100000"/>
              </a:lnSpc>
            </a:pPr>
            <a:r>
              <a:rPr lang="en-US" sz="1400" b="1"/>
              <a:t>Natural Language Toolkit (NLTK) </a:t>
            </a:r>
            <a:r>
              <a:rPr lang="en-US" sz="1400"/>
              <a:t>is one of the first NLP libraries written in Python. It provides easy-to-use interfaces to corpora and lexical resources such as WordNet. It also provides a suite of text-processing libraries for classification, tagging, stemming, parsing, and semantic reasoning.</a:t>
            </a:r>
          </a:p>
          <a:p>
            <a:pPr lvl="1">
              <a:lnSpc>
                <a:spcPct val="100000"/>
              </a:lnSpc>
            </a:pPr>
            <a:r>
              <a:rPr lang="en-US" sz="1400" b="1" err="1"/>
              <a:t>spaCy</a:t>
            </a:r>
            <a:r>
              <a:rPr lang="en-US" sz="1400"/>
              <a:t> is one of the most versatile open source NLP libraries. It supports more than 66 languages. </a:t>
            </a:r>
            <a:r>
              <a:rPr lang="en-US" sz="1400" err="1"/>
              <a:t>spaCy</a:t>
            </a:r>
            <a:r>
              <a:rPr lang="en-US" sz="1400"/>
              <a:t> also provides pre-trained word vectors and implements many popular models like BERT. </a:t>
            </a:r>
            <a:r>
              <a:rPr lang="en-US" sz="1400" err="1"/>
              <a:t>spaCy</a:t>
            </a:r>
            <a:r>
              <a:rPr lang="en-US" sz="1400"/>
              <a:t> can be used for building production-ready systems for named entity recognition, part-of-speech tagging, dependency parsing, sentence segmentation, text classification, lemmatization, morphological analysis, entity linking, and so on.</a:t>
            </a:r>
            <a:endParaRPr lang="en-PK" sz="1400"/>
          </a:p>
        </p:txBody>
      </p:sp>
      <p:pic>
        <p:nvPicPr>
          <p:cNvPr id="7" name="Graphic 6" descr="Programmer">
            <a:extLst>
              <a:ext uri="{FF2B5EF4-FFF2-40B4-BE49-F238E27FC236}">
                <a16:creationId xmlns:a16="http://schemas.microsoft.com/office/drawing/2014/main" id="{541BB2EB-C80A-C91E-1606-D14F29595C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006" y="2416624"/>
            <a:ext cx="3144043" cy="3144043"/>
          </a:xfrm>
          <a:prstGeom prst="rect">
            <a:avLst/>
          </a:prstGeom>
        </p:spPr>
      </p:pic>
      <p:sp>
        <p:nvSpPr>
          <p:cNvPr id="23" name="Rectangle 22">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6416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D20DD-EF36-47DB-B1E1-C6311888D2A5}"/>
              </a:ext>
            </a:extLst>
          </p:cNvPr>
          <p:cNvSpPr>
            <a:spLocks noGrp="1"/>
          </p:cNvSpPr>
          <p:nvPr>
            <p:ph type="title"/>
          </p:nvPr>
        </p:nvSpPr>
        <p:spPr>
          <a:xfrm>
            <a:off x="6411685" y="634946"/>
            <a:ext cx="5127171" cy="1450757"/>
          </a:xfrm>
        </p:spPr>
        <p:txBody>
          <a:bodyPr>
            <a:normAutofit/>
          </a:bodyPr>
          <a:lstStyle/>
          <a:p>
            <a:r>
              <a:rPr lang="en-US" dirty="0"/>
              <a:t>R</a:t>
            </a:r>
            <a:endParaRPr lang="en-PK" dirty="0"/>
          </a:p>
        </p:txBody>
      </p:sp>
      <p:pic>
        <p:nvPicPr>
          <p:cNvPr id="17" name="Graphic 6" descr="Research">
            <a:extLst>
              <a:ext uri="{FF2B5EF4-FFF2-40B4-BE49-F238E27FC236}">
                <a16:creationId xmlns:a16="http://schemas.microsoft.com/office/drawing/2014/main" id="{C70E0A8C-39CA-D034-2ABF-B98E5D52BB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8"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64D7BC-617B-4015-864A-83E368EDD306}"/>
              </a:ext>
            </a:extLst>
          </p:cNvPr>
          <p:cNvSpPr>
            <a:spLocks noGrp="1"/>
          </p:cNvSpPr>
          <p:nvPr>
            <p:ph idx="1"/>
          </p:nvPr>
        </p:nvSpPr>
        <p:spPr>
          <a:xfrm>
            <a:off x="6411684" y="2407436"/>
            <a:ext cx="5127172" cy="3461658"/>
          </a:xfrm>
        </p:spPr>
        <p:txBody>
          <a:bodyPr>
            <a:normAutofit/>
          </a:bodyPr>
          <a:lstStyle/>
          <a:p>
            <a:pPr marL="0" indent="0">
              <a:buNone/>
            </a:pPr>
            <a:r>
              <a:rPr lang="en-US" dirty="0"/>
              <a:t>Many early NLP models were written in R, and R is still widely used by data scientists and statisticians. Libraries in R for NLP include </a:t>
            </a:r>
            <a:r>
              <a:rPr lang="en-US" dirty="0" err="1"/>
              <a:t>TidyText</a:t>
            </a:r>
            <a:r>
              <a:rPr lang="en-US" dirty="0"/>
              <a:t>, Weka, Word2Vec, </a:t>
            </a:r>
            <a:r>
              <a:rPr lang="en-US" dirty="0" err="1"/>
              <a:t>SpaCyR</a:t>
            </a:r>
            <a:r>
              <a:rPr lang="en-US" dirty="0"/>
              <a:t>, TensorFlow, and </a:t>
            </a:r>
            <a:r>
              <a:rPr lang="en-US" dirty="0" err="1"/>
              <a:t>PyTorch</a:t>
            </a:r>
            <a:r>
              <a:rPr lang="en-US" dirty="0"/>
              <a:t>.</a:t>
            </a:r>
            <a:endParaRPr lang="en-PK" dirty="0"/>
          </a:p>
        </p:txBody>
      </p:sp>
      <p:sp>
        <p:nvSpPr>
          <p:cNvPr id="19"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098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2A7F9-C475-432F-A999-7DB122E87219}"/>
              </a:ext>
            </a:extLst>
          </p:cNvPr>
          <p:cNvSpPr>
            <a:spLocks noGrp="1"/>
          </p:cNvSpPr>
          <p:nvPr>
            <p:ph type="title"/>
          </p:nvPr>
        </p:nvSpPr>
        <p:spPr>
          <a:xfrm>
            <a:off x="5172074" y="286603"/>
            <a:ext cx="5983605" cy="1450757"/>
          </a:xfrm>
        </p:spPr>
        <p:txBody>
          <a:bodyPr>
            <a:normAutofit/>
          </a:bodyPr>
          <a:lstStyle/>
          <a:p>
            <a:r>
              <a:rPr lang="en-US" sz="4200">
                <a:latin typeface="Times New Roman" panose="02020603050405020304" pitchFamily="18" charset="0"/>
                <a:cs typeface="Times New Roman" panose="02020603050405020304" pitchFamily="18" charset="0"/>
              </a:rPr>
              <a:t>What is NLP? Definitions and Applications</a:t>
            </a:r>
            <a:endParaRPr lang="en-PK" sz="4200">
              <a:latin typeface="Times New Roman" panose="02020603050405020304" pitchFamily="18" charset="0"/>
              <a:cs typeface="Times New Roman" panose="02020603050405020304" pitchFamily="18" charset="0"/>
            </a:endParaRPr>
          </a:p>
        </p:txBody>
      </p:sp>
      <p:pic>
        <p:nvPicPr>
          <p:cNvPr id="5" name="Picture 4" descr="Yellow and blue symbols">
            <a:extLst>
              <a:ext uri="{FF2B5EF4-FFF2-40B4-BE49-F238E27FC236}">
                <a16:creationId xmlns:a16="http://schemas.microsoft.com/office/drawing/2014/main" id="{B1679983-F133-1C2F-E51F-54E8C16E4FD2}"/>
              </a:ext>
            </a:extLst>
          </p:cNvPr>
          <p:cNvPicPr>
            <a:picLocks noChangeAspect="1"/>
          </p:cNvPicPr>
          <p:nvPr/>
        </p:nvPicPr>
        <p:blipFill>
          <a:blip r:embed="rId2"/>
          <a:srcRect l="23375" r="21887" b="2"/>
          <a:stretch>
            <a:fillRect/>
          </a:stretch>
        </p:blipFill>
        <p:spPr>
          <a:xfrm>
            <a:off x="20" y="10"/>
            <a:ext cx="4580077" cy="6400784"/>
          </a:xfrm>
          <a:prstGeom prst="rect">
            <a:avLst/>
          </a:prstGeom>
        </p:spPr>
      </p:pic>
      <p:cxnSp>
        <p:nvCxnSpPr>
          <p:cNvPr id="38"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AF93CD11-7268-45B7-BF71-6C4A6B06A737}"/>
              </a:ext>
            </a:extLst>
          </p:cNvPr>
          <p:cNvSpPr>
            <a:spLocks noGrp="1"/>
          </p:cNvSpPr>
          <p:nvPr>
            <p:ph idx="1"/>
          </p:nvPr>
        </p:nvSpPr>
        <p:spPr>
          <a:xfrm>
            <a:off x="5172074" y="2108201"/>
            <a:ext cx="5983606" cy="3760891"/>
          </a:xfrm>
        </p:spPr>
        <p:txBody>
          <a:bodyPr>
            <a:normAutofit/>
          </a:bodyPr>
          <a:lstStyle/>
          <a:p>
            <a:pPr>
              <a:spcAft>
                <a:spcPts val="0"/>
              </a:spcAft>
            </a:pPr>
            <a:r>
              <a:rPr lang="en-US" sz="2100" b="1">
                <a:latin typeface="Times New Roman" panose="02020603050405020304" pitchFamily="18" charset="0"/>
                <a:cs typeface="Times New Roman" panose="02020603050405020304" pitchFamily="18" charset="0"/>
              </a:rPr>
              <a:t>Definition</a:t>
            </a:r>
          </a:p>
          <a:p>
            <a:pPr>
              <a:spcBef>
                <a:spcPts val="600"/>
              </a:spcBef>
            </a:pPr>
            <a:r>
              <a:rPr lang="en-US" sz="2100">
                <a:latin typeface="Times New Roman" panose="02020603050405020304" pitchFamily="18" charset="0"/>
                <a:cs typeface="Times New Roman" panose="02020603050405020304" pitchFamily="18" charset="0"/>
              </a:rPr>
              <a:t>NLP is a branch of artificial intelligence (AI) focused on enabling computers to process and understand human language. It involves analyzing, interpreting, and generating text and speech data.</a:t>
            </a:r>
          </a:p>
          <a:p>
            <a:r>
              <a:rPr lang="en-US" sz="2100" b="1">
                <a:latin typeface="Times New Roman" panose="02020603050405020304" pitchFamily="18" charset="0"/>
                <a:cs typeface="Times New Roman" panose="02020603050405020304" pitchFamily="18" charset="0"/>
              </a:rPr>
              <a:t>Applications</a:t>
            </a:r>
          </a:p>
          <a:p>
            <a:pPr>
              <a:spcBef>
                <a:spcPts val="600"/>
              </a:spcBef>
            </a:pPr>
            <a:r>
              <a:rPr lang="en-US" sz="2100">
                <a:latin typeface="Times New Roman" panose="02020603050405020304" pitchFamily="18" charset="0"/>
                <a:cs typeface="Times New Roman" panose="02020603050405020304" pitchFamily="18" charset="0"/>
              </a:rPr>
              <a:t>NLP has a wide range of applications, including machine translation, sentiment analysis, chatbot development, text summarization, and voice assistants.</a:t>
            </a:r>
          </a:p>
          <a:p>
            <a:endParaRPr lang="en-US" sz="2100">
              <a:latin typeface="Times New Roman" panose="02020603050405020304" pitchFamily="18" charset="0"/>
              <a:cs typeface="Times New Roman" panose="02020603050405020304" pitchFamily="18" charset="0"/>
            </a:endParaRPr>
          </a:p>
          <a:p>
            <a:endParaRPr lang="en-PK" sz="2100">
              <a:latin typeface="Times New Roman" panose="02020603050405020304" pitchFamily="18" charset="0"/>
              <a:cs typeface="Times New Roman" panose="02020603050405020304" pitchFamily="18" charset="0"/>
            </a:endParaRPr>
          </a:p>
        </p:txBody>
      </p:sp>
      <p:sp>
        <p:nvSpPr>
          <p:cNvPr id="39" name="Rectangle 34">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967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1">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E084D-85F5-4C46-90F0-E954D9828684}"/>
              </a:ext>
            </a:extLst>
          </p:cNvPr>
          <p:cNvSpPr>
            <a:spLocks noGrp="1"/>
          </p:cNvSpPr>
          <p:nvPr>
            <p:ph type="title"/>
          </p:nvPr>
        </p:nvSpPr>
        <p:spPr>
          <a:xfrm>
            <a:off x="643468" y="643467"/>
            <a:ext cx="3073550" cy="5126203"/>
          </a:xfrm>
        </p:spPr>
        <p:txBody>
          <a:bodyPr anchor="ctr">
            <a:normAutofit/>
          </a:bodyPr>
          <a:lstStyle/>
          <a:p>
            <a:pPr algn="r"/>
            <a:r>
              <a:rPr lang="en-US" sz="5000"/>
              <a:t>Challenges in NLP</a:t>
            </a:r>
            <a:endParaRPr lang="en-PK" sz="5000"/>
          </a:p>
        </p:txBody>
      </p:sp>
      <p:cxnSp>
        <p:nvCxnSpPr>
          <p:cNvPr id="48" name="Straight Connector 43">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A66B8E50-20A5-4126-8F79-F8CBF98983E9}"/>
              </a:ext>
            </a:extLst>
          </p:cNvPr>
          <p:cNvSpPr>
            <a:spLocks noGrp="1"/>
          </p:cNvSpPr>
          <p:nvPr>
            <p:ph idx="1"/>
          </p:nvPr>
        </p:nvSpPr>
        <p:spPr>
          <a:xfrm>
            <a:off x="4363786" y="621697"/>
            <a:ext cx="6791894" cy="5147973"/>
          </a:xfrm>
        </p:spPr>
        <p:txBody>
          <a:bodyPr anchor="ctr">
            <a:normAutofit/>
          </a:bodyPr>
          <a:lstStyle/>
          <a:p>
            <a:pPr>
              <a:lnSpc>
                <a:spcPct val="100000"/>
              </a:lnSpc>
            </a:pPr>
            <a:r>
              <a:rPr lang="en-US" sz="2100" b="1"/>
              <a:t>Ambiguity</a:t>
            </a:r>
          </a:p>
          <a:p>
            <a:pPr>
              <a:lnSpc>
                <a:spcPct val="100000"/>
              </a:lnSpc>
              <a:spcBef>
                <a:spcPts val="0"/>
              </a:spcBef>
              <a:spcAft>
                <a:spcPts val="600"/>
              </a:spcAft>
            </a:pPr>
            <a:r>
              <a:rPr lang="en-US" sz="2100"/>
              <a:t>A word or phrase can have multiple meanings, making it difficult for computers to understand the intended interpretation.</a:t>
            </a:r>
          </a:p>
          <a:p>
            <a:pPr>
              <a:lnSpc>
                <a:spcPct val="100000"/>
              </a:lnSpc>
            </a:pPr>
            <a:r>
              <a:rPr lang="en-US" sz="2100" b="1"/>
              <a:t>Complexity</a:t>
            </a:r>
          </a:p>
          <a:p>
            <a:pPr>
              <a:lnSpc>
                <a:spcPct val="100000"/>
              </a:lnSpc>
              <a:spcBef>
                <a:spcPts val="600"/>
              </a:spcBef>
              <a:spcAft>
                <a:spcPts val="0"/>
              </a:spcAft>
            </a:pPr>
            <a:r>
              <a:rPr lang="en-US" sz="2100"/>
              <a:t>Human language is incredibly complex, with numerous rules, exceptions, and nuances that make it challenging to model.</a:t>
            </a:r>
          </a:p>
          <a:p>
            <a:pPr>
              <a:lnSpc>
                <a:spcPct val="100000"/>
              </a:lnSpc>
              <a:spcBef>
                <a:spcPts val="600"/>
              </a:spcBef>
              <a:spcAft>
                <a:spcPts val="0"/>
              </a:spcAft>
            </a:pPr>
            <a:r>
              <a:rPr lang="en-US" sz="2100" b="1"/>
              <a:t>Context </a:t>
            </a:r>
          </a:p>
          <a:p>
            <a:pPr>
              <a:lnSpc>
                <a:spcPct val="100000"/>
              </a:lnSpc>
              <a:spcBef>
                <a:spcPts val="600"/>
              </a:spcBef>
              <a:spcAft>
                <a:spcPts val="0"/>
              </a:spcAft>
            </a:pPr>
            <a:r>
              <a:rPr lang="en-US" sz="2100"/>
              <a:t>Complexity Human language is incredibly complex, with numerous rules, exceptions, and nuances that make it challenging to model. The meaning of a word or sentence often depends on the surrounding text and the situation in which it is used.</a:t>
            </a:r>
            <a:endParaRPr lang="en-PK" sz="2100"/>
          </a:p>
        </p:txBody>
      </p:sp>
      <p:sp>
        <p:nvSpPr>
          <p:cNvPr id="46" name="Rectangle 45">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246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73E8-745C-4B17-988E-7705629BB290}"/>
              </a:ext>
            </a:extLst>
          </p:cNvPr>
          <p:cNvSpPr>
            <a:spLocks noGrp="1"/>
          </p:cNvSpPr>
          <p:nvPr>
            <p:ph type="title"/>
          </p:nvPr>
        </p:nvSpPr>
        <p:spPr/>
        <p:txBody>
          <a:bodyPr/>
          <a:lstStyle/>
          <a:p>
            <a:r>
              <a:rPr lang="en-US" dirty="0"/>
              <a:t>Natural Language Processing (NLP) Working</a:t>
            </a:r>
            <a:endParaRPr lang="en-PK" dirty="0"/>
          </a:p>
        </p:txBody>
      </p:sp>
      <p:sp>
        <p:nvSpPr>
          <p:cNvPr id="3" name="Content Placeholder 2">
            <a:extLst>
              <a:ext uri="{FF2B5EF4-FFF2-40B4-BE49-F238E27FC236}">
                <a16:creationId xmlns:a16="http://schemas.microsoft.com/office/drawing/2014/main" id="{097532D2-50A4-43A1-907B-7E21CDC8B150}"/>
              </a:ext>
            </a:extLst>
          </p:cNvPr>
          <p:cNvSpPr>
            <a:spLocks noGrp="1"/>
          </p:cNvSpPr>
          <p:nvPr>
            <p:ph idx="1"/>
          </p:nvPr>
        </p:nvSpPr>
        <p:spPr>
          <a:xfrm>
            <a:off x="1158016" y="2094133"/>
            <a:ext cx="3854548" cy="3760891"/>
          </a:xfrm>
        </p:spPr>
        <p:txBody>
          <a:bodyPr>
            <a:normAutofit/>
          </a:bodyPr>
          <a:lstStyle/>
          <a:p>
            <a:r>
              <a:rPr lang="en-US" dirty="0"/>
              <a:t>Data preprocessing</a:t>
            </a:r>
          </a:p>
          <a:p>
            <a:pPr lvl="1"/>
            <a:r>
              <a:rPr lang="en-US" dirty="0"/>
              <a:t>Stemming and lemmatization</a:t>
            </a:r>
          </a:p>
          <a:p>
            <a:pPr lvl="1"/>
            <a:r>
              <a:rPr lang="en-US" dirty="0"/>
              <a:t>Sentence segmentation </a:t>
            </a:r>
          </a:p>
          <a:p>
            <a:pPr lvl="1"/>
            <a:r>
              <a:rPr lang="en-US" dirty="0"/>
              <a:t>Stop word removal</a:t>
            </a:r>
          </a:p>
          <a:p>
            <a:pPr lvl="1"/>
            <a:r>
              <a:rPr lang="en-US" dirty="0"/>
              <a:t>Tokenization</a:t>
            </a:r>
            <a:endParaRPr lang="en-PK" dirty="0"/>
          </a:p>
        </p:txBody>
      </p:sp>
      <p:sp>
        <p:nvSpPr>
          <p:cNvPr id="8" name="Content Placeholder 2">
            <a:extLst>
              <a:ext uri="{FF2B5EF4-FFF2-40B4-BE49-F238E27FC236}">
                <a16:creationId xmlns:a16="http://schemas.microsoft.com/office/drawing/2014/main" id="{E30E59D3-558D-45E9-A099-3E55A18FBB33}"/>
              </a:ext>
            </a:extLst>
          </p:cNvPr>
          <p:cNvSpPr txBox="1">
            <a:spLocks/>
          </p:cNvSpPr>
          <p:nvPr/>
        </p:nvSpPr>
        <p:spPr>
          <a:xfrm>
            <a:off x="5491202" y="2092235"/>
            <a:ext cx="3854548"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Feature extraction</a:t>
            </a:r>
          </a:p>
          <a:p>
            <a:pPr lvl="1"/>
            <a:r>
              <a:rPr lang="en-US" dirty="0"/>
              <a:t>Bag-of-Words</a:t>
            </a:r>
          </a:p>
          <a:p>
            <a:pPr lvl="1"/>
            <a:r>
              <a:rPr lang="en-US" dirty="0"/>
              <a:t>TF-IDF</a:t>
            </a:r>
          </a:p>
          <a:p>
            <a:pPr lvl="1"/>
            <a:r>
              <a:rPr lang="en-US" dirty="0"/>
              <a:t>Word2Vec</a:t>
            </a:r>
          </a:p>
          <a:p>
            <a:pPr lvl="1"/>
            <a:r>
              <a:rPr lang="en-US" dirty="0"/>
              <a:t>GLoVE</a:t>
            </a:r>
            <a:endParaRPr lang="en-PK" dirty="0"/>
          </a:p>
        </p:txBody>
      </p:sp>
      <p:sp>
        <p:nvSpPr>
          <p:cNvPr id="10" name="Content Placeholder 2">
            <a:extLst>
              <a:ext uri="{FF2B5EF4-FFF2-40B4-BE49-F238E27FC236}">
                <a16:creationId xmlns:a16="http://schemas.microsoft.com/office/drawing/2014/main" id="{73C4728C-B6A8-47C2-BC82-C4802F2FB0EB}"/>
              </a:ext>
            </a:extLst>
          </p:cNvPr>
          <p:cNvSpPr txBox="1">
            <a:spLocks/>
          </p:cNvSpPr>
          <p:nvPr/>
        </p:nvSpPr>
        <p:spPr>
          <a:xfrm>
            <a:off x="8865326" y="2047241"/>
            <a:ext cx="3854548"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Modeling</a:t>
            </a:r>
          </a:p>
          <a:p>
            <a:pPr lvl="1"/>
            <a:r>
              <a:rPr lang="en-US" dirty="0"/>
              <a:t>Machine Learning Models</a:t>
            </a:r>
          </a:p>
          <a:p>
            <a:pPr lvl="1"/>
            <a:r>
              <a:rPr lang="en-US" dirty="0"/>
              <a:t>Deep neural networks</a:t>
            </a:r>
          </a:p>
          <a:p>
            <a:pPr lvl="1"/>
            <a:r>
              <a:rPr lang="en-US" dirty="0"/>
              <a:t>Language Models</a:t>
            </a:r>
            <a:endParaRPr lang="en-PK" dirty="0"/>
          </a:p>
        </p:txBody>
      </p:sp>
      <p:cxnSp>
        <p:nvCxnSpPr>
          <p:cNvPr id="6" name="Straight Connector 5">
            <a:extLst>
              <a:ext uri="{FF2B5EF4-FFF2-40B4-BE49-F238E27FC236}">
                <a16:creationId xmlns:a16="http://schemas.microsoft.com/office/drawing/2014/main" id="{58C897C4-5FCC-4FF8-99F7-E116F270C1E4}"/>
              </a:ext>
            </a:extLst>
          </p:cNvPr>
          <p:cNvCxnSpPr/>
          <p:nvPr/>
        </p:nvCxnSpPr>
        <p:spPr>
          <a:xfrm>
            <a:off x="4934857" y="2597834"/>
            <a:ext cx="0" cy="349794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AB85ED7A-30F0-4CE3-A88D-152035805131}"/>
              </a:ext>
            </a:extLst>
          </p:cNvPr>
          <p:cNvCxnSpPr/>
          <p:nvPr/>
        </p:nvCxnSpPr>
        <p:spPr>
          <a:xfrm>
            <a:off x="8336894" y="2581422"/>
            <a:ext cx="0" cy="3497943"/>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765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FBF35-C4B2-4625-A171-49D98A29ADEB}"/>
              </a:ext>
            </a:extLst>
          </p:cNvPr>
          <p:cNvSpPr>
            <a:spLocks noGrp="1"/>
          </p:cNvSpPr>
          <p:nvPr>
            <p:ph type="title"/>
          </p:nvPr>
        </p:nvSpPr>
        <p:spPr>
          <a:xfrm>
            <a:off x="1036320" y="286603"/>
            <a:ext cx="10058400" cy="1450757"/>
          </a:xfrm>
        </p:spPr>
        <p:txBody>
          <a:bodyPr>
            <a:normAutofit/>
          </a:bodyPr>
          <a:lstStyle/>
          <a:p>
            <a:r>
              <a:rPr lang="en-US"/>
              <a:t>Data Preprocessing</a:t>
            </a:r>
            <a:endParaRPr lang="en-PK" dirty="0"/>
          </a:p>
        </p:txBody>
      </p:sp>
      <p:cxnSp>
        <p:nvCxnSpPr>
          <p:cNvPr id="17"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8" name="Graphic 6" descr="Quotes">
            <a:extLst>
              <a:ext uri="{FF2B5EF4-FFF2-40B4-BE49-F238E27FC236}">
                <a16:creationId xmlns:a16="http://schemas.microsoft.com/office/drawing/2014/main" id="{1C82F345-3518-7240-E2F9-C4507AD4AE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B078E73C-AD14-46C5-BADA-27DAA22AC8E0}"/>
              </a:ext>
            </a:extLst>
          </p:cNvPr>
          <p:cNvSpPr>
            <a:spLocks noGrp="1"/>
          </p:cNvSpPr>
          <p:nvPr>
            <p:ph idx="1"/>
          </p:nvPr>
        </p:nvSpPr>
        <p:spPr>
          <a:xfrm>
            <a:off x="4706460" y="2108201"/>
            <a:ext cx="6388260" cy="3760891"/>
          </a:xfrm>
        </p:spPr>
        <p:txBody>
          <a:bodyPr>
            <a:normAutofit/>
          </a:bodyPr>
          <a:lstStyle/>
          <a:p>
            <a:pPr>
              <a:lnSpc>
                <a:spcPct val="100000"/>
              </a:lnSpc>
            </a:pPr>
            <a:r>
              <a:rPr lang="en-US" sz="1700" dirty="0"/>
              <a:t>Before a model processes text for a specific task, the text often needs to be preprocessed to improve model performance or to turn words and characters into a format the model can understand. Data-centric AI is a growing movement that prioritizes data preprocessing. Various techniques may be used in this data preprocessing:</a:t>
            </a:r>
          </a:p>
          <a:p>
            <a:pPr lvl="1">
              <a:lnSpc>
                <a:spcPct val="100000"/>
              </a:lnSpc>
            </a:pPr>
            <a:r>
              <a:rPr lang="en-US" sz="1700" dirty="0"/>
              <a:t>Stemming and lemmatization</a:t>
            </a:r>
          </a:p>
          <a:p>
            <a:pPr lvl="1">
              <a:lnSpc>
                <a:spcPct val="100000"/>
              </a:lnSpc>
            </a:pPr>
            <a:r>
              <a:rPr lang="en-US" sz="1700" dirty="0"/>
              <a:t>Sentence segmentation </a:t>
            </a:r>
          </a:p>
          <a:p>
            <a:pPr lvl="1">
              <a:lnSpc>
                <a:spcPct val="100000"/>
              </a:lnSpc>
            </a:pPr>
            <a:r>
              <a:rPr lang="en-US" sz="1700" dirty="0"/>
              <a:t>Stop word removal</a:t>
            </a:r>
          </a:p>
          <a:p>
            <a:pPr lvl="1">
              <a:lnSpc>
                <a:spcPct val="100000"/>
              </a:lnSpc>
            </a:pPr>
            <a:r>
              <a:rPr lang="en-US" sz="1700" dirty="0"/>
              <a:t>Tokenization</a:t>
            </a:r>
            <a:endParaRPr lang="en-PK" sz="1700" dirty="0"/>
          </a:p>
          <a:p>
            <a:pPr>
              <a:lnSpc>
                <a:spcPct val="100000"/>
              </a:lnSpc>
            </a:pPr>
            <a:endParaRPr lang="en-PK" sz="1700" dirty="0"/>
          </a:p>
        </p:txBody>
      </p:sp>
      <p:sp>
        <p:nvSpPr>
          <p:cNvPr id="19"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408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9">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B5AFB-C341-4FB9-AD4A-492EAE90B43D}"/>
              </a:ext>
            </a:extLst>
          </p:cNvPr>
          <p:cNvSpPr>
            <a:spLocks noGrp="1"/>
          </p:cNvSpPr>
          <p:nvPr>
            <p:ph type="title"/>
          </p:nvPr>
        </p:nvSpPr>
        <p:spPr>
          <a:xfrm>
            <a:off x="858749" y="963997"/>
            <a:ext cx="3787457" cy="4938361"/>
          </a:xfrm>
        </p:spPr>
        <p:txBody>
          <a:bodyPr anchor="ctr">
            <a:normAutofit/>
          </a:bodyPr>
          <a:lstStyle/>
          <a:p>
            <a:pPr algn="r"/>
            <a:r>
              <a:rPr lang="en-US" sz="5000" dirty="0"/>
              <a:t>Stemming and Lemmatization</a:t>
            </a:r>
            <a:endParaRPr lang="en-PK" sz="5000" dirty="0"/>
          </a:p>
        </p:txBody>
      </p:sp>
      <p:cxnSp>
        <p:nvCxnSpPr>
          <p:cNvPr id="19"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78C4C3-9608-4E04-B8ED-1186875F7D68}"/>
              </a:ext>
            </a:extLst>
          </p:cNvPr>
          <p:cNvSpPr>
            <a:spLocks noGrp="1"/>
          </p:cNvSpPr>
          <p:nvPr>
            <p:ph idx="1"/>
          </p:nvPr>
        </p:nvSpPr>
        <p:spPr>
          <a:xfrm>
            <a:off x="5301798" y="963507"/>
            <a:ext cx="5968181" cy="4938851"/>
          </a:xfrm>
        </p:spPr>
        <p:txBody>
          <a:bodyPr anchor="ctr">
            <a:normAutofit/>
          </a:bodyPr>
          <a:lstStyle/>
          <a:p>
            <a:r>
              <a:rPr lang="en-US" dirty="0"/>
              <a:t>Stemming is an informal process of converting words to their base forms using heuristic rules. For example, “university,” “universities,” and “university’s” might all be mapped to the base </a:t>
            </a:r>
            <a:r>
              <a:rPr lang="en-US" dirty="0" err="1"/>
              <a:t>univers</a:t>
            </a:r>
            <a:r>
              <a:rPr lang="en-US" dirty="0"/>
              <a:t>. (One limitation in this approach is that “universe” may also be mapped to </a:t>
            </a:r>
            <a:r>
              <a:rPr lang="en-US" dirty="0" err="1"/>
              <a:t>univers</a:t>
            </a:r>
            <a:r>
              <a:rPr lang="en-US" dirty="0"/>
              <a:t>, even though universe and university don’t have a close semantic relationship.) Lemmatization is a more formal way to find roots by analyzing a word’s morphology using vocabulary from a dictionary. Stemming and lemmatization are provided by libraries like </a:t>
            </a:r>
            <a:r>
              <a:rPr lang="en-US" dirty="0" err="1"/>
              <a:t>spaCy</a:t>
            </a:r>
            <a:r>
              <a:rPr lang="en-US" dirty="0"/>
              <a:t> and NLTK. </a:t>
            </a:r>
            <a:endParaRPr lang="en-PK" dirty="0"/>
          </a:p>
        </p:txBody>
      </p:sp>
    </p:spTree>
    <p:extLst>
      <p:ext uri="{BB962C8B-B14F-4D97-AF65-F5344CB8AC3E}">
        <p14:creationId xmlns:p14="http://schemas.microsoft.com/office/powerpoint/2010/main" val="224475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34" name="Rectangle 7">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9">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C6D2C-F262-4271-B8DA-398F29908209}"/>
              </a:ext>
            </a:extLst>
          </p:cNvPr>
          <p:cNvSpPr>
            <a:spLocks noGrp="1"/>
          </p:cNvSpPr>
          <p:nvPr>
            <p:ph type="title"/>
          </p:nvPr>
        </p:nvSpPr>
        <p:spPr>
          <a:xfrm>
            <a:off x="858749" y="963997"/>
            <a:ext cx="3787457" cy="4938361"/>
          </a:xfrm>
        </p:spPr>
        <p:txBody>
          <a:bodyPr anchor="ctr">
            <a:normAutofit/>
          </a:bodyPr>
          <a:lstStyle/>
          <a:p>
            <a:pPr algn="r"/>
            <a:r>
              <a:rPr lang="en-US" sz="5000" dirty="0"/>
              <a:t>Sentence Segmentation</a:t>
            </a:r>
            <a:endParaRPr lang="en-PK" sz="5000" dirty="0"/>
          </a:p>
        </p:txBody>
      </p:sp>
      <p:cxnSp>
        <p:nvCxnSpPr>
          <p:cNvPr id="36"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B0701F-1534-45A2-B06A-5859B905315D}"/>
              </a:ext>
            </a:extLst>
          </p:cNvPr>
          <p:cNvSpPr>
            <a:spLocks noGrp="1"/>
          </p:cNvSpPr>
          <p:nvPr>
            <p:ph idx="1"/>
          </p:nvPr>
        </p:nvSpPr>
        <p:spPr>
          <a:xfrm>
            <a:off x="5301798" y="963507"/>
            <a:ext cx="5968181" cy="4938851"/>
          </a:xfrm>
        </p:spPr>
        <p:txBody>
          <a:bodyPr anchor="ctr">
            <a:normAutofit/>
          </a:bodyPr>
          <a:lstStyle/>
          <a:p>
            <a:pPr algn="just"/>
            <a:r>
              <a:rPr lang="en-US" dirty="0"/>
              <a:t>Sentence segmentation breaks a large piece of text into linguistically meaningful sentence units. This is obvious in languages like English, where the end of a sentence is marked by a period, but it is still not trivial. A period can be used to mark an abbreviation as well as to terminate a sentence, and in this case, the period should be part of the abbreviation token itself. The process becomes even more complex in languages, such as ancient Chinese, that don’t have a delimiter that marks the end of a sentence.</a:t>
            </a:r>
            <a:endParaRPr lang="en-PK" dirty="0"/>
          </a:p>
        </p:txBody>
      </p:sp>
    </p:spTree>
    <p:extLst>
      <p:ext uri="{BB962C8B-B14F-4D97-AF65-F5344CB8AC3E}">
        <p14:creationId xmlns:p14="http://schemas.microsoft.com/office/powerpoint/2010/main" val="428912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4A9593C-0454-43D6-9056-F7967348E08C}"/>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Stop Word Removal</a:t>
            </a:r>
            <a:endParaRPr lang="en-PK" sz="4400">
              <a:solidFill>
                <a:srgbClr val="FFFFFF"/>
              </a:solidFill>
            </a:endParaRPr>
          </a:p>
        </p:txBody>
      </p:sp>
      <p:sp>
        <p:nvSpPr>
          <p:cNvPr id="3" name="Content Placeholder 2">
            <a:extLst>
              <a:ext uri="{FF2B5EF4-FFF2-40B4-BE49-F238E27FC236}">
                <a16:creationId xmlns:a16="http://schemas.microsoft.com/office/drawing/2014/main" id="{CD0F7991-B5AF-4C08-9F25-516DD4DE83D7}"/>
              </a:ext>
            </a:extLst>
          </p:cNvPr>
          <p:cNvSpPr>
            <a:spLocks noGrp="1"/>
          </p:cNvSpPr>
          <p:nvPr>
            <p:ph idx="1"/>
          </p:nvPr>
        </p:nvSpPr>
        <p:spPr>
          <a:xfrm>
            <a:off x="5231958" y="605896"/>
            <a:ext cx="5923721" cy="5646208"/>
          </a:xfrm>
        </p:spPr>
        <p:txBody>
          <a:bodyPr anchor="ctr">
            <a:normAutofit/>
          </a:bodyPr>
          <a:lstStyle/>
          <a:p>
            <a:r>
              <a:rPr lang="en-US" sz="2400" dirty="0"/>
              <a:t>Stop word removal aims to remove the most commonly occurring words that don’t add much information to the text. For example, “the,” “a,” “an,” and so on.</a:t>
            </a:r>
            <a:endParaRPr lang="en-PK" sz="2400" dirty="0"/>
          </a:p>
        </p:txBody>
      </p:sp>
      <p:sp>
        <p:nvSpPr>
          <p:cNvPr id="12" name="Rectangle 11">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8617311"/>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354</TotalTime>
  <Words>2078</Words>
  <Application>Microsoft Office PowerPoint</Application>
  <PresentationFormat>Widescreen</PresentationFormat>
  <Paragraphs>107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Rockwell</vt:lpstr>
      <vt:lpstr>Times New Roman</vt:lpstr>
      <vt:lpstr>Tw Cen MT</vt:lpstr>
      <vt:lpstr>RetrospectVTI</vt:lpstr>
      <vt:lpstr>Introduction to  NLP</vt:lpstr>
      <vt:lpstr>What is NLP</vt:lpstr>
      <vt:lpstr>What is NLP? Definitions and Applications</vt:lpstr>
      <vt:lpstr>Challenges in NLP</vt:lpstr>
      <vt:lpstr>Natural Language Processing (NLP) Working</vt:lpstr>
      <vt:lpstr>Data Preprocessing</vt:lpstr>
      <vt:lpstr>Stemming and Lemmatization</vt:lpstr>
      <vt:lpstr>Sentence Segmentation</vt:lpstr>
      <vt:lpstr>Stop Word Removal</vt:lpstr>
      <vt:lpstr>Tokenization</vt:lpstr>
      <vt:lpstr>Feature extraction</vt:lpstr>
      <vt:lpstr>Bag-of-Words</vt:lpstr>
      <vt:lpstr>TF-IDF</vt:lpstr>
      <vt:lpstr>PowerPoint Presentation</vt:lpstr>
      <vt:lpstr>Word2Vec</vt:lpstr>
      <vt:lpstr>GLoVE</vt:lpstr>
      <vt:lpstr>Modeling</vt:lpstr>
      <vt:lpstr>Traditional Machine learning NLP techniques</vt:lpstr>
      <vt:lpstr>PowerPoint Presentation</vt:lpstr>
      <vt:lpstr>Deep learning NLP Techniques</vt:lpstr>
      <vt:lpstr>PowerPoint Presentation</vt:lpstr>
      <vt:lpstr>Deep learning NLP Techniques</vt:lpstr>
      <vt:lpstr>PowerPoint Presentation</vt:lpstr>
      <vt:lpstr>Language Models</vt:lpstr>
      <vt:lpstr>Transformers</vt:lpstr>
      <vt:lpstr>PowerPoint Presentation</vt:lpstr>
      <vt:lpstr>Tools For Natural Language Processing (NLP)</vt:lpstr>
      <vt:lpstr>Python</vt:lpstr>
      <vt:lpstr>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dc:title>
  <dc:creator>Muhammad Jahanzaib Khan</dc:creator>
  <cp:lastModifiedBy>Muhammad Jahanzaib Khan</cp:lastModifiedBy>
  <cp:revision>5</cp:revision>
  <dcterms:created xsi:type="dcterms:W3CDTF">2025-09-09T04:03:21Z</dcterms:created>
  <dcterms:modified xsi:type="dcterms:W3CDTF">2025-09-09T09:57:52Z</dcterms:modified>
</cp:coreProperties>
</file>