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>
        <p:scale>
          <a:sx n="112" d="100"/>
          <a:sy n="112" d="100"/>
        </p:scale>
        <p:origin x="-374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C512-5FAF-4138-B224-20722677E521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E719-31BC-4B28-9550-B230B8D57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/>
              <a:t>all errors should be treated equally</a:t>
            </a:r>
            <a:r>
              <a:rPr lang="en-US" dirty="0"/>
              <a:t> (no matter small or large).</a:t>
            </a:r>
          </a:p>
          <a:p>
            <a:r>
              <a:rPr lang="en-US" dirty="0"/>
              <a:t>Easy to explain → “on average, the model is off by X units.”</a:t>
            </a:r>
          </a:p>
          <a:p>
            <a:r>
              <a:rPr lang="en-US" dirty="0"/>
              <a:t>Robust against </a:t>
            </a:r>
            <a:r>
              <a:rPr lang="en-US" b="1" dirty="0"/>
              <a:t>outliers</a:t>
            </a:r>
            <a:r>
              <a:rPr lang="en-US" dirty="0"/>
              <a:t> (doesn’t overly punish big errors).</a:t>
            </a:r>
          </a:p>
          <a:p>
            <a:r>
              <a:rPr lang="en-US" dirty="0"/>
              <a:t>❌ </a:t>
            </a:r>
            <a:r>
              <a:rPr lang="en-US" b="1" dirty="0"/>
              <a:t>Not good if:</a:t>
            </a:r>
            <a:r>
              <a:rPr lang="en-US" dirty="0"/>
              <a:t> Large errors are very costly.</a:t>
            </a:r>
          </a:p>
          <a:p>
            <a:r>
              <a:rPr lang="en-US" b="1" dirty="0"/>
              <a:t>Example Use Cases:</a:t>
            </a:r>
            <a:endParaRPr lang="en-US" dirty="0"/>
          </a:p>
          <a:p>
            <a:r>
              <a:rPr lang="en-US" dirty="0"/>
              <a:t>Predicting </a:t>
            </a:r>
            <a:r>
              <a:rPr lang="en-US" b="1" dirty="0"/>
              <a:t>delivery time</a:t>
            </a:r>
            <a:r>
              <a:rPr lang="en-US" dirty="0"/>
              <a:t> (a 5 min vs 10 min error is acceptable).</a:t>
            </a:r>
          </a:p>
          <a:p>
            <a:r>
              <a:rPr lang="en-US" dirty="0"/>
              <a:t>Predicting </a:t>
            </a:r>
            <a:r>
              <a:rPr lang="en-US" b="1" dirty="0"/>
              <a:t>customer spending</a:t>
            </a:r>
            <a:r>
              <a:rPr lang="en-US" dirty="0"/>
              <a:t> where consistency matters more than punishing rare big errors.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E719-31BC-4B28-9550-B230B8D575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use:</a:t>
            </a:r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large errors should be punished more</a:t>
            </a:r>
            <a:r>
              <a:rPr lang="en-US" dirty="0"/>
              <a:t> (because squaring magnifies big errors).</a:t>
            </a:r>
          </a:p>
          <a:p>
            <a:r>
              <a:rPr lang="en-US" dirty="0"/>
              <a:t>Good for optimization (smooth function, easy for gradient descent).</a:t>
            </a:r>
          </a:p>
          <a:p>
            <a:r>
              <a:rPr lang="en-US" dirty="0"/>
              <a:t>❌ </a:t>
            </a:r>
            <a:r>
              <a:rPr lang="en-US" b="1" dirty="0"/>
              <a:t>Not good if:</a:t>
            </a:r>
            <a:r>
              <a:rPr lang="en-US" dirty="0"/>
              <a:t> You want direct interpretability in original units.</a:t>
            </a:r>
          </a:p>
          <a:p>
            <a:r>
              <a:rPr lang="en-US" b="1" dirty="0"/>
              <a:t>Example Use Cases:</a:t>
            </a:r>
            <a:endParaRPr lang="en-US" dirty="0"/>
          </a:p>
          <a:p>
            <a:r>
              <a:rPr lang="en-US" dirty="0"/>
              <a:t>Predicting </a:t>
            </a:r>
            <a:r>
              <a:rPr lang="en-US" b="1" dirty="0"/>
              <a:t>energy consumption</a:t>
            </a:r>
            <a:r>
              <a:rPr lang="en-US" dirty="0"/>
              <a:t> → one huge wrong prediction can be very costly.</a:t>
            </a:r>
          </a:p>
          <a:p>
            <a:r>
              <a:rPr lang="en-US" dirty="0"/>
              <a:t>Predicting </a:t>
            </a:r>
            <a:r>
              <a:rPr lang="en-US" b="1" dirty="0"/>
              <a:t>loan default risk</a:t>
            </a:r>
            <a:r>
              <a:rPr lang="en-US" dirty="0"/>
              <a:t> where big mistakes matter.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E719-31BC-4B28-9550-B230B8D57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use:</a:t>
            </a:r>
            <a:endParaRPr lang="en-US" dirty="0"/>
          </a:p>
          <a:p>
            <a:r>
              <a:rPr lang="en-US" dirty="0"/>
              <a:t>Same as MSE, but easier to interpret since it’s in the </a:t>
            </a:r>
            <a:r>
              <a:rPr lang="en-US" b="1" dirty="0"/>
              <a:t>same units</a:t>
            </a:r>
            <a:r>
              <a:rPr lang="en-US" dirty="0"/>
              <a:t> as the target variable.</a:t>
            </a:r>
          </a:p>
          <a:p>
            <a:r>
              <a:rPr lang="en-US" dirty="0"/>
              <a:t>A balance between penalizing large errors and keeping interpretability.</a:t>
            </a:r>
          </a:p>
          <a:p>
            <a:r>
              <a:rPr lang="en-US" b="1" dirty="0"/>
              <a:t>Example Use Cases:</a:t>
            </a:r>
            <a:endParaRPr lang="en-US" dirty="0"/>
          </a:p>
          <a:p>
            <a:r>
              <a:rPr lang="en-US" dirty="0"/>
              <a:t>Predicting </a:t>
            </a:r>
            <a:r>
              <a:rPr lang="en-US" b="1" dirty="0"/>
              <a:t>house prices</a:t>
            </a:r>
            <a:r>
              <a:rPr lang="en-US" dirty="0"/>
              <a:t> (error in same unit = dollars).</a:t>
            </a:r>
          </a:p>
          <a:p>
            <a:r>
              <a:rPr lang="en-US" dirty="0"/>
              <a:t>Predicting </a:t>
            </a:r>
            <a:r>
              <a:rPr lang="en-US" b="1" dirty="0"/>
              <a:t>temperature</a:t>
            </a:r>
            <a:r>
              <a:rPr lang="en-US" dirty="0"/>
              <a:t> (error in °C).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E719-31BC-4B28-9550-B230B8D575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When to use:</a:t>
            </a:r>
            <a:endParaRPr lang="en-US" dirty="0"/>
          </a:p>
          <a:p>
            <a:r>
              <a:rPr lang="en-US" dirty="0"/>
              <a:t>To measure </a:t>
            </a:r>
            <a:r>
              <a:rPr lang="en-US" b="1" dirty="0"/>
              <a:t>overall fit quality</a:t>
            </a:r>
            <a:r>
              <a:rPr lang="en-US" dirty="0"/>
              <a:t> → how much of the variance in data the model explains.</a:t>
            </a:r>
          </a:p>
          <a:p>
            <a:r>
              <a:rPr lang="en-US" dirty="0"/>
              <a:t>Easy to compare across models.</a:t>
            </a:r>
          </a:p>
          <a:p>
            <a:r>
              <a:rPr lang="en-US" dirty="0"/>
              <a:t>❌ </a:t>
            </a:r>
            <a:r>
              <a:rPr lang="en-US" b="1" dirty="0"/>
              <a:t>Not a direct error measure.</a:t>
            </a:r>
            <a:endParaRPr lang="en-US" dirty="0"/>
          </a:p>
          <a:p>
            <a:r>
              <a:rPr lang="en-US" dirty="0"/>
              <a:t>Can be misleading if the dataset has high variance.</a:t>
            </a:r>
          </a:p>
          <a:p>
            <a:r>
              <a:rPr lang="en-US" b="1" dirty="0"/>
              <a:t>Example Use Cases:</a:t>
            </a:r>
            <a:endParaRPr lang="en-US" dirty="0"/>
          </a:p>
          <a:p>
            <a:r>
              <a:rPr lang="en-US" dirty="0"/>
              <a:t>Explaining </a:t>
            </a:r>
            <a:r>
              <a:rPr lang="en-US" b="1" dirty="0"/>
              <a:t>model performance in reports</a:t>
            </a:r>
            <a:r>
              <a:rPr lang="en-US" dirty="0"/>
              <a:t> (e.g., “Our model explains 92% of the variance in sales data”).</a:t>
            </a:r>
          </a:p>
          <a:p>
            <a:r>
              <a:rPr lang="en-US" dirty="0"/>
              <a:t>Quick comparison of multiple regression models.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7E719-31BC-4B28-9550-B230B8D575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CCA8-17D9-A56D-4FC8-5D532C031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CB4C-0CF0-3A09-23C9-35BFF4BE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D94BF-E422-E119-8EE5-6D2DB8EE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C2B8-DDCB-8949-7A8C-9D815CA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979E-11F6-E8FB-810F-14617C58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3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C91B-1AE0-A9E3-2C34-2D57A114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4B446-489A-F84F-3416-73E55FA9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EEF3A-4DC1-B0F8-2C83-6609CE07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CCA1-0384-A548-2789-8A5BD0F8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4B63-C996-7F88-9119-0F907209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1AAD5-AA17-1B4E-124D-D651EF58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121FD-5CAF-FE6F-4D99-F52D2871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B1284-3117-D1FE-4444-88E0CFBF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752F-FC3E-2637-D1D5-55AFCE5D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1907-ED40-CAE5-E66C-8D6CD99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ABC8-35A1-AA0B-0B53-D21C198B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52375-5ADB-19E2-1751-882F57A5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95DC5-51BF-F806-E168-4BFA5106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DB8A-7989-A7F1-6665-DCDC5BF5D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68BE-F6B8-B3BC-8BF2-E78A46A1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BE06-0A87-DB63-5353-D5533A4B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37EA0-D976-8327-F517-1DC856BB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6610-A243-7449-46F5-58593E7B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D8E0-4EA7-C8D6-E2A2-8183ADC7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6263C-7C3E-836B-31D3-2BBAF48F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BDA4-04D7-8A22-4DEF-11B47F21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A57E-FB98-349A-A768-3AC257E2C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2BE1-39F4-1728-2106-D45952638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6C188-F0B2-6206-BA46-D6B1C7C4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94223-6218-905C-3C93-37E19026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09073-B36A-2738-0542-A903F1B1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21D1-E3C7-8620-D334-90306F5A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94745-D060-D3AA-2271-EE50E5036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82262-8D7A-01E4-3FBF-8B87F201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BCAE-84B9-8856-A112-A52D0AD9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1948E-B038-695B-E8EE-46E6E143F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B3F4D-55E5-4B33-27BC-FF530810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3F1FE-D2C7-7AE9-6F92-EAABB6B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206EB-CB18-C70D-8D79-0DB5860E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1BF8-4AA3-2E81-CD77-4E737F4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B34ED-3483-6CC8-C14D-2432275D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ABC01-9E23-2CB1-630A-FC305B06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6DE1F-6D05-67AD-A0B8-B6B272A6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A1EA4-648F-2298-E503-452236F4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B1FCC-C47B-4D18-7C0B-C881E847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133BC-92E4-5F66-E06E-67C7D4EE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F098-09C7-36ED-1BB4-8BA94CA2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4451-5741-7480-8BA7-9A0E151D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2A6D-A7CA-E07A-318F-20672D27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356A7-64BB-66CD-55F4-77275BB7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0A57-F303-A902-3F52-35BAF5B7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DA4EF-799D-003B-C6D4-D91C0F0C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B23-81FC-79E0-378A-4B4D3F81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CE420-87B0-48B5-3611-8AE6D1552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C9B69-7108-4B88-D8F7-939576474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87C17-89DC-891B-CCF6-AE74DE03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6415-7306-E38B-2241-2D2519E7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24B2-1F77-22CC-E0DF-79C6DDDB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5BBAC-DDDF-74E7-A4D3-37BC3DB8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5776-7395-FB69-6859-F54DFE36A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1BD4-5686-EE28-33D7-AA3180C61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BF860-304F-4EC2-A69F-19422E7F5E08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D4BD-1EA1-8FD2-A437-FC1FEFC64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FDCF-0AED-AF07-A960-1B988B37D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32BD2-88D2-410F-A315-2D6A86A9E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2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0360-63EA-6A18-3630-48EA05D21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63CB1-D97D-7CB6-587F-A4D8294CE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3B62-665E-C1FD-2040-81BB28A1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94F5C1-6954-B994-B70B-10625C449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018357"/>
              </p:ext>
            </p:extLst>
          </p:nvPr>
        </p:nvGraphicFramePr>
        <p:xfrm>
          <a:off x="838199" y="1933303"/>
          <a:ext cx="11127378" cy="4402181"/>
        </p:xfrm>
        <a:graphic>
          <a:graphicData uri="http://schemas.openxmlformats.org/drawingml/2006/table">
            <a:tbl>
              <a:tblPr/>
              <a:tblGrid>
                <a:gridCol w="3709126">
                  <a:extLst>
                    <a:ext uri="{9D8B030D-6E8A-4147-A177-3AD203B41FA5}">
                      <a16:colId xmlns:a16="http://schemas.microsoft.com/office/drawing/2014/main" val="655719288"/>
                    </a:ext>
                  </a:extLst>
                </a:gridCol>
                <a:gridCol w="3709126">
                  <a:extLst>
                    <a:ext uri="{9D8B030D-6E8A-4147-A177-3AD203B41FA5}">
                      <a16:colId xmlns:a16="http://schemas.microsoft.com/office/drawing/2014/main" val="1634683525"/>
                    </a:ext>
                  </a:extLst>
                </a:gridCol>
                <a:gridCol w="3709126">
                  <a:extLst>
                    <a:ext uri="{9D8B030D-6E8A-4147-A177-3AD203B41FA5}">
                      <a16:colId xmlns:a16="http://schemas.microsoft.com/office/drawing/2014/main" val="3648656672"/>
                    </a:ext>
                  </a:extLst>
                </a:gridCol>
              </a:tblGrid>
              <a:tr h="550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Best When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Weakness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141021"/>
                  </a:ext>
                </a:extLst>
              </a:tr>
              <a:tr h="9629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MAE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Want interpretability &amp; robustness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Treats all errors equally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702438"/>
                  </a:ext>
                </a:extLst>
              </a:tr>
              <a:tr h="9629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Big errors are costly, useful for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Hard to interpret (squared units)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95031"/>
                  </a:ext>
                </a:extLst>
              </a:tr>
              <a:tr h="9629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RMSE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Same as MSE but need interpretability in real 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Still sensitive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74520"/>
                  </a:ext>
                </a:extLst>
              </a:tr>
              <a:tr h="9629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R²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Want to measure % variance explained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an actual error 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18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12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25F-1C57-28AD-2745-06ABE71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9A5948-714A-DB6F-C3C7-685710C09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64" y="426540"/>
            <a:ext cx="11759380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8144-CAB5-B6E3-5040-D88E85E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6" y="564637"/>
            <a:ext cx="10515600" cy="1325563"/>
          </a:xfrm>
        </p:spPr>
        <p:txBody>
          <a:bodyPr/>
          <a:lstStyle/>
          <a:p>
            <a:r>
              <a:rPr lang="en-US" dirty="0"/>
              <a:t>Machine Learning: Classification vs Regression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ADA42A2-6F0C-4A67-0977-CE93A2477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5926"/>
            <a:ext cx="101518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(discrete outputs).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Email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Spam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Medical test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Y∈{C1,C2,…,Ck}Y \in \{C_1, C_2, …,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C_k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\}Y∈{C1​,C2​,…,Ck​}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045B4C01-0EE6-A5DD-27B5-5AABFCF06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060DADD-180B-F7B7-2EB3-08CB34FB5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25050"/>
            <a:ext cx="95938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(numerical outputs).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Predicting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 prices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Forecasting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Y∈RY \in \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mathbb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{R}Y∈R </a:t>
            </a:r>
          </a:p>
        </p:txBody>
      </p:sp>
    </p:spTree>
    <p:extLst>
      <p:ext uri="{BB962C8B-B14F-4D97-AF65-F5344CB8AC3E}">
        <p14:creationId xmlns:p14="http://schemas.microsoft.com/office/powerpoint/2010/main" val="36245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63A0-6AD9-E361-E9BA-2C91FE58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DFBD-3EF4-575B-1C72-597513BC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Linear Regression</a:t>
            </a:r>
            <a:endParaRPr lang="en-US" dirty="0"/>
          </a:p>
          <a:p>
            <a:r>
              <a:rPr lang="en-US" dirty="0"/>
              <a:t>Predicts continuous values with a straight-line relationship.</a:t>
            </a:r>
          </a:p>
          <a:p>
            <a:r>
              <a:rPr lang="en-US" dirty="0"/>
              <a:t>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Predicting </a:t>
            </a:r>
            <a:r>
              <a:rPr lang="en-US" b="1" dirty="0"/>
              <a:t>house price</a:t>
            </a:r>
            <a:r>
              <a:rPr lang="en-US" dirty="0"/>
              <a:t> from size.</a:t>
            </a:r>
          </a:p>
          <a:p>
            <a:pPr marL="0" indent="0">
              <a:buNone/>
            </a:pPr>
            <a:r>
              <a:rPr lang="en-US" b="1" dirty="0"/>
              <a:t>Polynomial Regression</a:t>
            </a:r>
            <a:endParaRPr lang="en-US" dirty="0"/>
          </a:p>
          <a:p>
            <a:r>
              <a:rPr lang="en-US" dirty="0"/>
              <a:t>Captures non-linear relationships by adding polynomial terms.</a:t>
            </a:r>
          </a:p>
          <a:p>
            <a:r>
              <a:rPr lang="en-US" dirty="0"/>
              <a:t>Formula:   </a:t>
            </a:r>
          </a:p>
          <a:p>
            <a:r>
              <a:rPr lang="en-US" dirty="0"/>
              <a:t>Example:  Predicting </a:t>
            </a:r>
            <a:r>
              <a:rPr lang="en-US" b="1" dirty="0"/>
              <a:t>growth rate</a:t>
            </a:r>
            <a:r>
              <a:rPr lang="en-US" dirty="0"/>
              <a:t> with curves.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DCF0F-E7DD-D0C8-7262-B948C8C7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557" y="3135604"/>
            <a:ext cx="2834886" cy="58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158DFA-1CEE-3755-C16F-CCC869D9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975" y="5032374"/>
            <a:ext cx="3787468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9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D9FC-5890-854B-66C7-457DBE9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F4DB-DF3E-7590-25A5-A269A0E2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Decision Tree Regression</a:t>
            </a:r>
            <a:endParaRPr lang="en-US" dirty="0"/>
          </a:p>
          <a:p>
            <a:r>
              <a:rPr lang="en-US" dirty="0"/>
              <a:t>Splits data into regions and fits constant values.</a:t>
            </a:r>
          </a:p>
          <a:p>
            <a:r>
              <a:rPr lang="en-US" dirty="0"/>
              <a:t>Example: Predicting </a:t>
            </a:r>
            <a:r>
              <a:rPr lang="en-US" b="1" dirty="0"/>
              <a:t>salary</a:t>
            </a:r>
            <a:r>
              <a:rPr lang="en-US" dirty="0"/>
              <a:t> based on job level.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Random Forest Regression</a:t>
            </a:r>
            <a:endParaRPr lang="en-US" dirty="0"/>
          </a:p>
          <a:p>
            <a:r>
              <a:rPr lang="en-US" dirty="0"/>
              <a:t>Ensemble of multiple decision trees.</a:t>
            </a:r>
          </a:p>
          <a:p>
            <a:r>
              <a:rPr lang="en-US" dirty="0"/>
              <a:t>Reduces overfitting, improves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9F33-5DCB-4792-505C-FAE6537B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29D8-C8BE-3912-DDC7-C51D11ED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Support Vector Regression (SVR)</a:t>
            </a:r>
            <a:endParaRPr lang="en-US" dirty="0"/>
          </a:p>
          <a:p>
            <a:r>
              <a:rPr lang="en-US" dirty="0"/>
              <a:t>Uses hyperplanes to fit data within a margin of tolerance.</a:t>
            </a:r>
          </a:p>
          <a:p>
            <a:r>
              <a:rPr lang="en-US" dirty="0"/>
              <a:t>Works well for high-dimensional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116-A619-A1BB-C19A-A09D21EF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DCB-7DA3-4F3D-E764-69AE0FF8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Mean Absolute Error (MAE)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r>
              <a:rPr lang="en-US" dirty="0"/>
              <a:t>Average absolute difference between actual and predicted values.</a:t>
            </a:r>
          </a:p>
          <a:p>
            <a:r>
              <a:rPr lang="en-US" dirty="0"/>
              <a:t>Easy to interpret, but treats all errors equally.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Actual prices = [200, 250], </a:t>
            </a:r>
          </a:p>
          <a:p>
            <a:pPr lvl="1"/>
            <a:r>
              <a:rPr lang="en-US" dirty="0"/>
              <a:t>Predicted = [210, 240] →</a:t>
            </a:r>
            <a:br>
              <a:rPr lang="en-US" dirty="0"/>
            </a:br>
            <a:r>
              <a:rPr lang="en-US" dirty="0"/>
              <a:t>MAE = (|200-210| + |250-240|) / 2 = 10.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60EAB-A4CF-EF80-C495-4E854919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638" y="2330825"/>
            <a:ext cx="3237504" cy="8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7D86-D9AA-B79D-FF51-F6AC75E5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CF18-E9AC-F684-DC22-F88ACC28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Mean Squared Error (MSE)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Penalizes larger errors more than smaller ones.</a:t>
            </a:r>
          </a:p>
          <a:p>
            <a:r>
              <a:rPr lang="en-US" dirty="0"/>
              <a:t>Useful when big mistakes are very costly.</a:t>
            </a:r>
          </a:p>
          <a:p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Same data → Errors = (−10, +10), </a:t>
            </a:r>
          </a:p>
          <a:p>
            <a:pPr marL="0" indent="0">
              <a:buNone/>
            </a:pPr>
            <a:r>
              <a:rPr lang="en-US" dirty="0"/>
              <a:t>Squared = (100, 100), </a:t>
            </a:r>
          </a:p>
          <a:p>
            <a:pPr marL="0" indent="0">
              <a:buNone/>
            </a:pPr>
            <a:r>
              <a:rPr lang="en-US" dirty="0"/>
              <a:t>MSE = 100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DACC-AE02-8E68-2291-CDB7FB9A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723" y="2466638"/>
            <a:ext cx="2331922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2627-32CE-CF11-1A4C-6E1967E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82A3-A884-4E23-CD55-6E6DE79C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Root Mean Squared Error (RMSE)</a:t>
            </a:r>
          </a:p>
          <a:p>
            <a:endParaRPr lang="en-US" dirty="0"/>
          </a:p>
          <a:p>
            <a:r>
              <a:rPr lang="en-US" dirty="0"/>
              <a:t>Same unit as the target variable.</a:t>
            </a:r>
          </a:p>
          <a:p>
            <a:r>
              <a:rPr lang="en-US" dirty="0"/>
              <a:t>Easier to interpret compared to MSE.</a:t>
            </a:r>
          </a:p>
          <a:p>
            <a:r>
              <a:rPr lang="en-US" b="1" dirty="0"/>
              <a:t>Example:</a:t>
            </a:r>
            <a:r>
              <a:rPr lang="en-US" dirty="0"/>
              <a:t> From above, RMSE = √100 = 10.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BC2EF-F6FE-4E30-6A4A-A6EEAAE31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49" y="2431626"/>
            <a:ext cx="179085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5124-F16B-679E-346F-E7C05A0B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CF896-4DC8-74FF-EC2B-BFD18FC4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R² Score (Coefficient of Determination)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dirty="0"/>
              <a:t>Measures how well model explains the variance.</a:t>
            </a:r>
          </a:p>
          <a:p>
            <a:r>
              <a:rPr lang="en-US" dirty="0"/>
              <a:t>R² = 1 → Perfect model.</a:t>
            </a:r>
          </a:p>
          <a:p>
            <a:r>
              <a:rPr lang="en-US" dirty="0"/>
              <a:t>R² = 0 → Model predicts no better than mean.</a:t>
            </a:r>
          </a:p>
          <a:p>
            <a:r>
              <a:rPr lang="en-US" b="1" dirty="0"/>
              <a:t>Example:</a:t>
            </a:r>
            <a:r>
              <a:rPr lang="en-US" dirty="0"/>
              <a:t> If variance explained = 90%, then R² = 0.9.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5E54-31E4-EC85-FC80-BE45AFC4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32" y="2373983"/>
            <a:ext cx="2484335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759</Words>
  <Application>Microsoft Office PowerPoint</Application>
  <PresentationFormat>Widescreen</PresentationFormat>
  <Paragraphs>116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Regression and Classification</vt:lpstr>
      <vt:lpstr>Machine Learning: Classification vs Regression</vt:lpstr>
      <vt:lpstr>Types of Regression</vt:lpstr>
      <vt:lpstr>Regression Model</vt:lpstr>
      <vt:lpstr>Regression Model</vt:lpstr>
      <vt:lpstr>Regression Model Accuracy</vt:lpstr>
      <vt:lpstr>Regression Model Accuracy</vt:lpstr>
      <vt:lpstr>Regression Model Accuracy</vt:lpstr>
      <vt:lpstr>Regression Model Accuracy</vt:lpstr>
      <vt:lpstr>Regression Model Accuracy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Irfan Ahmed</dc:creator>
  <cp:lastModifiedBy>Irfan Ahmed</cp:lastModifiedBy>
  <cp:revision>1</cp:revision>
  <dcterms:created xsi:type="dcterms:W3CDTF">2025-09-03T11:37:02Z</dcterms:created>
  <dcterms:modified xsi:type="dcterms:W3CDTF">2025-09-03T18:44:02Z</dcterms:modified>
</cp:coreProperties>
</file>