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webp" ContentType="image/webp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57494729" val="1226" revOS="4"/>
      <pr:smFileRevision xmlns:pr="smNativeData" xmlns="smNativeData" dt="1757494729" val="101"/>
      <pr:guideOptions xmlns:pr="smNativeData" xmlns="smNativeData" dt="175749472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4" d="100"/>
          <a:sy n="74" d="100"/>
        </p:scale>
        <p:origin x="1107" y="21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>
        <p:scale>
          <a:sx n="74" d="100"/>
          <a:sy n="74" d="100"/>
        </p:scale>
        <p:origin x="1107" y="214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3439-77DE-6DC2-9080-81977ACE66D4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03A7-E9DE-6DF5-9080-1FA04DCE664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1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1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4EA4-EADE-6DB8-9080-1CED00CE6649}" type="datetime1">
              <a:t>1/27/13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/J8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7080-CEDE-6D86-9080-38D33ECE666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3A87-C9DE-6DCC-9080-3F9974CE666A}" type="datetime1">
              <a:t>1/27/13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0D91-DFDE-6DFB-9080-29AE43CE667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77AD-E3DE-6D81-9080-15D439CE6640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3C18-56DE-6DCA-9080-A09F72CE66F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6AA4-EADE-6D9C-9080-1CC924CE6649}" type="datetime1">
              <a:t>1/27/13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6176-38DE-6D97-9080-CEC22FCE669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44F3-BDDE-6DB2-9080-4BE70ACE661E}" type="datetime1">
              <a:t>1/27/13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437D-33DE-6DB5-9080-C5E00DCE669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tLK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jdX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0I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2583-CDDE-6DD3-9080-3B866BCE666E}" type="datetime1">
              <a:t>1/27/13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iTo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1995-DBDE-6DEF-9080-2DBA57CE667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iVE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4CFF-B1DE-6DBA-9080-47EF02CE6612}" type="datetime1">
              <a:t>1/27/13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ZVo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2D30-7EDE-6DDB-9080-888E63CE66D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6379-37DE-6D95-9080-C1C02DCE6694}" type="datetime1">
              <a:t>1/27/13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4035-7BDE-6DB6-9080-8DE30ECE66D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hmix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/J8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iuX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ZVo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0EB9-F7DE-6DF8-9080-01AD40CE6654}" type="datetime1">
              <a:t>1/27/13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72B1-FFDE-6D84-9080-09D13CCE665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LC8B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1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cfLX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1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836DF-91DE-6DC0-9080-679578CE6632}" type="datetime1">
              <a:t>1/27/13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rv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rv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383B5D-13DE-6DCD-9080-E59875CE66B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3380E2A-64DE-6DF8-9080-92AD40CE66C7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3385CFC-B2DE-6DAA-9080-44FF12CE661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BsNAAAINA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t>K-Fold Cross-Validation in Machine Learning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t>Detailed Explanation with Examples</a:t>
            </a:r>
          </a:p>
          <a:p>
            <a:pPr>
              <a:defRPr lang="en-us"/>
            </a:pPr>
            <a:r>
              <a:t>Prepared by: Irfan Ahmed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Stratified K-Fold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Stratification preserves class distribution across folds.</a:t>
            </a:r>
          </a:p>
          <a:p>
            <a:pPr>
              <a:defRPr lang="en-us" sz="1800" cap="none"/>
            </a:pPr>
            <a:r>
              <a:t>Essential for imbalanced datasets.</a:t>
            </a:r>
          </a:p>
          <a:p>
            <a:pPr>
              <a:defRPr lang="en-us" sz="1800" cap="none"/>
            </a:pPr>
            <a:r>
              <a:t>Ensures fairness in evaluation.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UN8K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Leave-One-Out CV (LOOCV)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Special case: k = N (number of samples).</a:t>
            </a:r>
          </a:p>
          <a:p>
            <a:pPr>
              <a:defRPr lang="en-us" sz="1800" cap="none"/>
            </a:pPr>
            <a:r>
              <a:t>Each sample is used once as test, rest for training.</a:t>
            </a:r>
          </a:p>
          <a:p>
            <a:pPr>
              <a:defRPr lang="en-us" sz="1800" cap="none"/>
            </a:pPr>
            <a:r>
              <a:t>Pros: maximizes training data.</a:t>
            </a:r>
          </a:p>
          <a:p>
            <a:pPr>
              <a:defRPr lang="en-us" sz="1800" cap="none"/>
            </a:pPr>
            <a:r>
              <a:t>Cons: very computationally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EofK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Repeated K-Fold CV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yfV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Runs K-Fold multiple times with different random splits.</a:t>
            </a:r>
          </a:p>
          <a:p>
            <a:pPr>
              <a:defRPr lang="en-us" sz="1800" cap="none"/>
            </a:pPr>
            <a:r>
              <a:t>Helps reduce randomness in results.</a:t>
            </a:r>
          </a:p>
          <a:p>
            <a:pPr>
              <a:defRPr lang="en-us" sz="1800" cap="none"/>
            </a:pPr>
            <a:r>
              <a:t>Provides more stable performance estimates.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Comparison: Hold-Out vs K-Fold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Hold-Out: one split into train/test.</a:t>
            </a:r>
          </a:p>
          <a:p>
            <a:pPr>
              <a:defRPr lang="en-us" sz="1800" cap="none"/>
            </a:pPr>
            <a:r>
              <a:t>K-Fold: multiple splits, more reliable.</a:t>
            </a:r>
          </a:p>
          <a:p>
            <a:pPr>
              <a:defRPr lang="en-us" sz="1800" cap="none"/>
            </a:pPr>
            <a:r>
              <a:t>K-Fold better for small datasets.</a:t>
            </a:r>
          </a:p>
          <a:p>
            <a:pPr>
              <a:defRPr lang="en-us" sz="1800" cap="none"/>
            </a:pPr>
            <a:r>
              <a:t>Hold-Out is faster for large datasets.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Advantages of K-Fold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Efficient use of data (all samples used for training &amp; testing).</a:t>
            </a:r>
          </a:p>
          <a:p>
            <a:pPr>
              <a:defRPr lang="en-us" sz="1800" cap="none"/>
            </a:pPr>
            <a:r>
              <a:t>Reduces variance in model evaluation.</a:t>
            </a:r>
          </a:p>
          <a:p>
            <a:pPr>
              <a:defRPr lang="en-us" sz="1800" cap="none"/>
            </a:pPr>
            <a:r>
              <a:t>Provides robust performance estimate.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Disadvantages of K-Fold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tiv+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Computationally more expensive than single split.</a:t>
            </a:r>
          </a:p>
          <a:p>
            <a:pPr>
              <a:defRPr lang="en-us" sz="1800" cap="none"/>
            </a:pPr>
            <a:r>
              <a:t>Not always better if dataset is huge.</a:t>
            </a:r>
          </a:p>
          <a:p>
            <a:pPr>
              <a:defRPr lang="en-us" sz="1800" cap="none"/>
            </a:pPr>
            <a:r>
              <a:t>Training needs to be repeated k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K-Fold in Regression vs Classification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lang="en-us" sz="1800" cap="none"/>
            </a:pPr>
            <a:r>
              <a:t>For </a:t>
            </a:r>
            <a:r>
              <a:rPr lang="en-us" b="1" cap="none"/>
              <a:t>regression</a:t>
            </a:r>
            <a:r>
              <a:t>: use metrics like MAE, MSE, R².</a:t>
            </a:r>
          </a:p>
          <a:p>
            <a:pPr>
              <a:defRPr lang="en-us" sz="1800" cap="none"/>
            </a:pPr>
            <a:r>
              <a:t>For </a:t>
            </a:r>
            <a:r>
              <a:rPr lang="en-us" b="1" cap="none"/>
              <a:t>classification</a:t>
            </a:r>
            <a:r>
              <a:t>: use accuracy, precision, recall, F1.</a:t>
            </a:r>
          </a:p>
          <a:p>
            <a:pPr>
              <a:defRPr lang="en-us" sz="1800" cap="none"/>
            </a:pPr>
            <a:r>
              <a:rPr lang="en-us" b="1" cap="none"/>
              <a:t>Stratified</a:t>
            </a:r>
            <a:r>
              <a:t> folds recommended for classification.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zGU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Real-World Example (Classification)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zuT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oKAABwNQAA4iUAAAAAAAAmAAAACAAAAAEAAAAAAAAA"/>
              </a:ext>
            </a:extLst>
          </p:cNvSpPr>
          <p:nvPr>
            <p:ph type="body" idx="1"/>
          </p:nvPr>
        </p:nvSpPr>
        <p:spPr>
          <a:xfrm>
            <a:off x="457200" y="1631950"/>
            <a:ext cx="8229600" cy="4526280"/>
          </a:xfrm>
        </p:spPr>
        <p:txBody>
          <a:bodyPr/>
          <a:lstStyle/>
          <a:p>
            <a:pPr>
              <a:defRPr lang="en-us" sz="1800" cap="none"/>
            </a:pPr>
            <a:r>
              <a:t>Dataset: Predicting spam emails.</a:t>
            </a:r>
          </a:p>
          <a:p>
            <a:pPr>
              <a:defRPr lang="en-us" sz="1800" cap="none"/>
            </a:pPr>
            <a:r>
              <a:t>K=5 → Train on 80%, validate on 20%.</a:t>
            </a:r>
          </a:p>
          <a:p>
            <a:pPr>
              <a:defRPr lang="en-us" sz="1800" cap="none"/>
            </a:pPr>
            <a:r>
              <a:t>Cycle through all folds, compute average accuracy.</a:t>
            </a:r>
          </a:p>
          <a:p>
            <a:pPr>
              <a:defRPr lang="en-us" sz="1800" cap="none"/>
            </a:pPr>
            <a:r>
              <a:rPr lang="en-us" b="1" cap="none"/>
              <a:t>Ensures spam/ham ratio preserved using Stratified K-Fold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Real-World Example (Regression)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Nov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Dataset: House price prediction.</a:t>
            </a:r>
          </a:p>
          <a:p>
            <a:pPr>
              <a:defRPr lang="en-us" sz="1800" cap="none"/>
            </a:pPr>
            <a:r>
              <a:t>K=10 → Train on 90%, validate on 10%.</a:t>
            </a:r>
          </a:p>
          <a:p>
            <a:pPr>
              <a:defRPr lang="en-us" sz="1800" cap="none"/>
            </a:pPr>
            <a:r>
              <a:t>Cycle through all folds, compute average RMSE.</a:t>
            </a:r>
          </a:p>
          <a:p>
            <a:pPr>
              <a:defRPr lang="en-us" sz="1800" cap="none"/>
            </a:pPr>
            <a:r>
              <a:t>Provides robust error estimate.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Practical Applications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iix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Model selection: Compare algorithms.</a:t>
            </a:r>
          </a:p>
          <a:p>
            <a:pPr>
              <a:defRPr lang="en-us" sz="1800" cap="none"/>
            </a:pPr>
            <a:r>
              <a:t>Hyperparameter tuning: Used in GridSearchCV.</a:t>
            </a:r>
          </a:p>
          <a:p>
            <a:pPr>
              <a:defRPr lang="en-us" sz="1800" cap="none"/>
            </a:pPr>
            <a:r>
              <a:t>Benchmarking: Fair comparison across models.</a:t>
            </a:r>
          </a:p>
          <a:p>
            <a:pPr>
              <a:defRPr lang="en-us" sz="1800" cap="none"/>
            </a:pPr>
            <a:r>
              <a:t>Widely used in competitions and research.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t>1. Introduction</a:t>
            </a:r>
          </a:p>
          <a:p>
            <a:pPr>
              <a:defRPr lang="en-us"/>
            </a:pPr>
            <a:r>
              <a:t>2. Why Cross-Validation?</a:t>
            </a:r>
          </a:p>
          <a:p>
            <a:pPr>
              <a:defRPr lang="en-us"/>
            </a:pPr>
            <a:r>
              <a:t>3. K-Fold Process</a:t>
            </a:r>
          </a:p>
          <a:p>
            <a:pPr>
              <a:defRPr lang="en-us"/>
            </a:pPr>
            <a:r>
              <a:t>4. Math &amp; Example</a:t>
            </a:r>
          </a:p>
          <a:p>
            <a:pPr>
              <a:defRPr lang="en-us"/>
            </a:pPr>
            <a:r>
              <a:t>5. Variations</a:t>
            </a:r>
          </a:p>
          <a:p>
            <a:pPr>
              <a:defRPr lang="en-us"/>
            </a:pPr>
            <a:r>
              <a:t>6. Pros &amp; Cons</a:t>
            </a:r>
          </a:p>
          <a:p>
            <a:pPr>
              <a:defRPr lang="en-us"/>
            </a:pPr>
            <a:r>
              <a:t>7. Applications</a:t>
            </a:r>
          </a:p>
          <a:p>
            <a:pPr>
              <a:defRPr lang="en-us"/>
            </a:pPr>
            <a:r>
              <a:t>8.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b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Conclusion / Key Takeaways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tMt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K-Fold CV improves model evaluation reliability.</a:t>
            </a:r>
          </a:p>
          <a:p>
            <a:pPr>
              <a:defRPr lang="en-us" sz="1800" cap="none"/>
            </a:pPr>
            <a:r>
              <a:t>Choice of k affects bias-variance trade-off.</a:t>
            </a:r>
          </a:p>
          <a:p>
            <a:pPr>
              <a:defRPr lang="en-us" sz="1800" cap="none"/>
            </a:pPr>
            <a:r>
              <a:t>Stratified &amp; repeated versions handle special cases.</a:t>
            </a:r>
          </a:p>
          <a:p>
            <a:pPr>
              <a:defRPr lang="en-us" sz="1800" cap="none"/>
            </a:pPr>
            <a:r>
              <a:t>Essential tool in machine learning pipeline.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Introduction to Model Evaluation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Machine learning models need evaluation beyond training accuracy.</a:t>
            </a:r>
          </a:p>
          <a:p>
            <a:pPr>
              <a:defRPr lang="en-us" sz="1800" cap="none"/>
            </a:pPr>
            <a:r>
              <a:t>A simple train/test split may give biased results.</a:t>
            </a:r>
          </a:p>
          <a:p>
            <a:pPr>
              <a:defRPr lang="en-us" sz="1800" cap="none"/>
            </a:pPr>
            <a:r>
              <a:t>Cross-validation helps estimate generalization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Cross-Validation Concept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Cross-validation is a resampling technique.</a:t>
            </a:r>
          </a:p>
          <a:p>
            <a:pPr>
              <a:defRPr lang="en-us" sz="1800" cap="none"/>
            </a:pPr>
            <a:r>
              <a:t>It partitions data into multiple subsets for training and validation.</a:t>
            </a:r>
          </a:p>
          <a:p>
            <a:pPr>
              <a:defRPr lang="en-us" sz="1800" cap="none"/>
            </a:pPr>
            <a:r>
              <a:t>Goal: Ensure model performs well on unseen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What is K-Fold CV?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K-Fold CV divides dataset into k equal parts (folds).</a:t>
            </a:r>
          </a:p>
          <a:p>
            <a:pPr>
              <a:defRPr lang="en-us" sz="1800" cap="none"/>
            </a:pPr>
            <a:r>
              <a:t>Model is trained on k-1 folds and validated on the remaining fold.</a:t>
            </a:r>
          </a:p>
          <a:p>
            <a:pPr>
              <a:defRPr lang="en-us" sz="1800" cap="none"/>
            </a:pPr>
            <a:r>
              <a:t>This process is repeated k times to cover all folds.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/XVo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K-Fold Workflow (Step by Step)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1. Split dataset into k folds.</a:t>
            </a:r>
          </a:p>
          <a:p>
            <a:pPr>
              <a:defRPr lang="en-us" sz="1800" cap="none"/>
            </a:pPr>
            <a:r>
              <a:t>2. Train model on k-1 folds.</a:t>
            </a:r>
          </a:p>
          <a:p>
            <a:pPr>
              <a:defRPr lang="en-us" sz="1800" cap="none"/>
            </a:pPr>
            <a:r>
              <a:t>3. Validate on the remaining fold.</a:t>
            </a:r>
          </a:p>
          <a:p>
            <a:pPr>
              <a:defRPr lang="en-us" sz="1800" cap="none"/>
            </a:pPr>
            <a:r>
              <a:t>4. Repeat for each fold.</a:t>
            </a:r>
          </a:p>
          <a:p>
            <a:pPr>
              <a:defRPr lang="en-us" sz="1800" cap="none"/>
            </a:pPr>
            <a:r>
              <a:t>5. Average the results for final performance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Mathematical Explanation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Performance = (1/k) * Σ (score_i for i=1 to k).</a:t>
            </a:r>
          </a:p>
          <a:p>
            <a:pPr>
              <a:defRPr lang="en-us" sz="1800" cap="none"/>
            </a:pPr>
            <a:r>
              <a:t>Each score_i is accuracy, precision, recall, R², etc.</a:t>
            </a:r>
          </a:p>
          <a:p>
            <a:pPr>
              <a:defRPr lang="en-us" sz="1800" cap="none"/>
            </a:pPr>
            <a:r>
              <a:t>Reduces variance compared to single train/test split.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Visual Diagram of K-Fold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Example: k=5 → dataset split into 5 folds.</a:t>
            </a:r>
          </a:p>
          <a:p>
            <a:pPr>
              <a:defRPr lang="en-us" sz="1800" cap="none"/>
            </a:pPr>
            <a:r>
              <a:t>Each fold serves once as validation.</a:t>
            </a:r>
          </a:p>
          <a:p>
            <a:pPr>
              <a:defRPr lang="en-us" sz="1800" cap="none"/>
            </a:pPr>
            <a:r>
              <a:t>Ensures every data point is used for testing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1Sfi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Choice of k (Value Selection)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yT3Ba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1800" cap="none"/>
            </a:pPr>
            <a:r>
              <a:t>Common choices: k=5 or k=10.</a:t>
            </a:r>
          </a:p>
          <a:p>
            <a:pPr>
              <a:defRPr lang="en-us" sz="1800" cap="none"/>
            </a:pPr>
            <a:r>
              <a:t>Small k (like 2): fast but high bias.</a:t>
            </a:r>
          </a:p>
          <a:p>
            <a:pPr>
              <a:defRPr lang="en-us" sz="1800" cap="none"/>
            </a:pPr>
            <a:r>
              <a:t>Large k (like N): low bias but high computation.</a:t>
            </a:r>
          </a:p>
          <a:p>
            <a:pPr>
              <a:defRPr lang="en-us" sz="1800" cap="none"/>
            </a:pPr>
            <a:r>
              <a:t>Trade-off needed depending on dataset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olumi</cp:lastModifiedBy>
  <cp:revision>0</cp:revision>
  <dcterms:created xsi:type="dcterms:W3CDTF">2013-01-27T09:14:16Z</dcterms:created>
  <dcterms:modified xsi:type="dcterms:W3CDTF">2025-09-10T08:58:49Z</dcterms:modified>
</cp:coreProperties>
</file>