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2.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sldIdLst>
    <p:sldId id="256" r:id="rId2"/>
    <p:sldId id="258" r:id="rId3"/>
    <p:sldId id="257" r:id="rId4"/>
    <p:sldId id="260" r:id="rId5"/>
    <p:sldId id="261" r:id="rId6"/>
    <p:sldId id="262" r:id="rId7"/>
    <p:sldId id="263" r:id="rId8"/>
    <p:sldId id="264" r:id="rId9"/>
    <p:sldId id="265" r:id="rId10"/>
    <p:sldId id="266" r:id="rId11"/>
    <p:sldId id="259" r:id="rId12"/>
    <p:sldId id="267" r:id="rId13"/>
    <p:sldId id="269" r:id="rId14"/>
    <p:sldId id="268"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11/20/2017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8841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‹Nº›</a:t>
            </a:fld>
            <a:endParaRPr lang="en-US" dirty="0"/>
          </a:p>
        </p:txBody>
      </p:sp>
    </p:spTree>
    <p:extLst>
      <p:ext uri="{BB962C8B-B14F-4D97-AF65-F5344CB8AC3E}">
        <p14:creationId xmlns:p14="http://schemas.microsoft.com/office/powerpoint/2010/main" val="2146813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‹Nº›</a:t>
            </a:fld>
            <a:endParaRPr lang="en-US" dirty="0"/>
          </a:p>
        </p:txBody>
      </p:sp>
    </p:spTree>
    <p:extLst>
      <p:ext uri="{BB962C8B-B14F-4D97-AF65-F5344CB8AC3E}">
        <p14:creationId xmlns:p14="http://schemas.microsoft.com/office/powerpoint/2010/main" val="711516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‹Nº›</a:t>
            </a:fld>
            <a:endParaRPr lang="en-US" dirty="0"/>
          </a:p>
        </p:txBody>
      </p:sp>
    </p:spTree>
    <p:extLst>
      <p:ext uri="{BB962C8B-B14F-4D97-AF65-F5344CB8AC3E}">
        <p14:creationId xmlns:p14="http://schemas.microsoft.com/office/powerpoint/2010/main" val="4018402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7DE6118-2437-4B30-8E3C-4D2BE6020583}" type="datetimeFigureOut">
              <a:rPr lang="en-US" smtClean="0"/>
              <a:pPr/>
              <a:t>11/20/2017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1850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11/20/2017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‹Nº›</a:t>
            </a:fld>
            <a:endParaRPr lang="en-US" dirty="0"/>
          </a:p>
        </p:txBody>
      </p:sp>
    </p:spTree>
    <p:extLst>
      <p:ext uri="{BB962C8B-B14F-4D97-AF65-F5344CB8AC3E}">
        <p14:creationId xmlns:p14="http://schemas.microsoft.com/office/powerpoint/2010/main" val="3036777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11/20/2017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‹Nº›</a:t>
            </a:fld>
            <a:endParaRPr lang="en-US" dirty="0"/>
          </a:p>
        </p:txBody>
      </p:sp>
    </p:spTree>
    <p:extLst>
      <p:ext uri="{BB962C8B-B14F-4D97-AF65-F5344CB8AC3E}">
        <p14:creationId xmlns:p14="http://schemas.microsoft.com/office/powerpoint/2010/main" val="660110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11/20/2017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‹Nº›</a:t>
            </a:fld>
            <a:endParaRPr lang="en-US" dirty="0"/>
          </a:p>
        </p:txBody>
      </p:sp>
    </p:spTree>
    <p:extLst>
      <p:ext uri="{BB962C8B-B14F-4D97-AF65-F5344CB8AC3E}">
        <p14:creationId xmlns:p14="http://schemas.microsoft.com/office/powerpoint/2010/main" val="569762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7DE6118-2437-4B30-8E3C-4D2BE6020583}" type="datetimeFigureOut">
              <a:rPr lang="en-US" smtClean="0"/>
              <a:t>11/20/2017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‹Nº›</a:t>
            </a:fld>
            <a:endParaRPr lang="en-US" dirty="0"/>
          </a:p>
        </p:txBody>
      </p:sp>
    </p:spTree>
    <p:extLst>
      <p:ext uri="{BB962C8B-B14F-4D97-AF65-F5344CB8AC3E}">
        <p14:creationId xmlns:p14="http://schemas.microsoft.com/office/powerpoint/2010/main" val="2717571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7DE6118-2437-4B30-8E3C-4D2BE6020583}" type="datetimeFigureOut">
              <a:rPr lang="en-US" smtClean="0"/>
              <a:pPr/>
              <a:t>11/20/2017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9E57DC2-970A-4B3E-BB1C-7A09969E49DF}" type="slidenum">
              <a:rPr lang="en-US" smtClean="0"/>
              <a:pPr/>
              <a:t>‹Nº›</a:t>
            </a:fld>
            <a:endParaRPr lang="en-US" dirty="0"/>
          </a:p>
        </p:txBody>
      </p:sp>
    </p:spTree>
    <p:extLst>
      <p:ext uri="{BB962C8B-B14F-4D97-AF65-F5344CB8AC3E}">
        <p14:creationId xmlns:p14="http://schemas.microsoft.com/office/powerpoint/2010/main" val="1607586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7DE6118-2437-4B30-8E3C-4D2BE6020583}" type="datetimeFigureOut">
              <a:rPr lang="en-US" smtClean="0"/>
              <a:pPr/>
              <a:t>11/20/2017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‹Nº›</a:t>
            </a:fld>
            <a:endParaRPr lang="en-US" dirty="0"/>
          </a:p>
        </p:txBody>
      </p:sp>
    </p:spTree>
    <p:extLst>
      <p:ext uri="{BB962C8B-B14F-4D97-AF65-F5344CB8AC3E}">
        <p14:creationId xmlns:p14="http://schemas.microsoft.com/office/powerpoint/2010/main" val="3954008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7DE6118-2437-4B30-8E3C-4D2BE6020583}" type="datetimeFigureOut">
              <a:rPr lang="en-US" smtClean="0"/>
              <a:pPr/>
              <a:t>11/20/2017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9E57DC2-970A-4B3E-BB1C-7A09969E49DF}" type="slidenum">
              <a:rPr lang="en-US" smtClean="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288902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0"/>
            <a:ext cx="10058400" cy="2291152"/>
          </a:xfrm>
        </p:spPr>
        <p:txBody>
          <a:bodyPr/>
          <a:lstStyle/>
          <a:p>
            <a:r>
              <a:rPr lang="es-AR" dirty="0" smtClean="0"/>
              <a:t>Analizador de Espectros GSP-9330</a:t>
            </a:r>
            <a:endParaRPr lang="es-AR"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8919" y="1291634"/>
            <a:ext cx="7623081" cy="5021705"/>
          </a:xfrm>
          <a:prstGeom prst="rect">
            <a:avLst/>
          </a:prstGeom>
        </p:spPr>
      </p:pic>
    </p:spTree>
    <p:extLst>
      <p:ext uri="{BB962C8B-B14F-4D97-AF65-F5344CB8AC3E}">
        <p14:creationId xmlns:p14="http://schemas.microsoft.com/office/powerpoint/2010/main" val="34167886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Análisis y procesamiento gráfico</a:t>
            </a:r>
            <a:endParaRPr lang="es-AR" dirty="0"/>
          </a:p>
        </p:txBody>
      </p:sp>
      <p:sp>
        <p:nvSpPr>
          <p:cNvPr id="3" name="Marcador de contenido 2"/>
          <p:cNvSpPr>
            <a:spLocks noGrp="1"/>
          </p:cNvSpPr>
          <p:nvPr>
            <p:ph idx="1"/>
          </p:nvPr>
        </p:nvSpPr>
        <p:spPr>
          <a:xfrm>
            <a:off x="1097280" y="1845734"/>
            <a:ext cx="6027420" cy="4326466"/>
          </a:xfrm>
        </p:spPr>
        <p:txBody>
          <a:bodyPr>
            <a:normAutofit/>
          </a:bodyPr>
          <a:lstStyle/>
          <a:p>
            <a:pPr>
              <a:buFont typeface="Wingdings" panose="05000000000000000000" pitchFamily="2" charset="2"/>
              <a:buChar char="§"/>
            </a:pPr>
            <a:r>
              <a:rPr lang="es-AR" dirty="0"/>
              <a:t>El modo topográfico usa tonos de colores para mostrar la probabilidad de distribución de aparición de la señal. Esta función permite al usuario entender directamente el proceso de variación de la señal respecto a cambios del tiempo. Esto es beneficioso para observar señales de interferencia electromagnética. </a:t>
            </a:r>
            <a:endParaRPr lang="es-AR" dirty="0" smtClean="0"/>
          </a:p>
          <a:p>
            <a:pPr>
              <a:buFont typeface="Wingdings" panose="05000000000000000000" pitchFamily="2" charset="2"/>
              <a:buChar char="§"/>
            </a:pPr>
            <a:r>
              <a:rPr lang="es-AR" dirty="0" smtClean="0"/>
              <a:t>El </a:t>
            </a:r>
            <a:r>
              <a:rPr lang="es-AR" dirty="0"/>
              <a:t>usuario puede usar dos marcadores para encontrar la relación potencia- frecuencia y el porcentaje del mismo. El modo de ventana partida permite realizar 2 observaciones en paralelo, conveniente para monitorear dos </a:t>
            </a:r>
            <a:r>
              <a:rPr lang="es-AR" dirty="0" smtClean="0"/>
              <a:t>anchos </a:t>
            </a:r>
            <a:r>
              <a:rPr lang="es-AR" dirty="0"/>
              <a:t>de banda distintos de una señal</a:t>
            </a:r>
            <a:r>
              <a:rPr lang="es-AR" dirty="0" smtClean="0"/>
              <a:t>.</a:t>
            </a:r>
            <a:endParaRPr lang="es-AR"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1493" y="1845734"/>
            <a:ext cx="4887007" cy="4201111"/>
          </a:xfrm>
          <a:prstGeom prst="rect">
            <a:avLst/>
          </a:prstGeom>
        </p:spPr>
      </p:pic>
    </p:spTree>
    <p:extLst>
      <p:ext uri="{BB962C8B-B14F-4D97-AF65-F5344CB8AC3E}">
        <p14:creationId xmlns:p14="http://schemas.microsoft.com/office/powerpoint/2010/main" val="29420516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Comparación con la competencia</a:t>
            </a:r>
            <a:endParaRPr lang="es-AR" dirty="0"/>
          </a:p>
        </p:txBody>
      </p:sp>
      <p:sp>
        <p:nvSpPr>
          <p:cNvPr id="3" name="Marcador de contenido 2"/>
          <p:cNvSpPr>
            <a:spLocks noGrp="1"/>
          </p:cNvSpPr>
          <p:nvPr>
            <p:ph idx="1"/>
          </p:nvPr>
        </p:nvSpPr>
        <p:spPr>
          <a:xfrm>
            <a:off x="57146" y="1737360"/>
            <a:ext cx="4568832" cy="4599940"/>
          </a:xfrm>
        </p:spPr>
        <p:txBody>
          <a:bodyPr>
            <a:normAutofit fontScale="92500" lnSpcReduction="10000"/>
          </a:bodyPr>
          <a:lstStyle/>
          <a:p>
            <a:pPr>
              <a:buFont typeface="Wingdings" panose="05000000000000000000" pitchFamily="2" charset="2"/>
              <a:buChar char="§"/>
            </a:pPr>
            <a:r>
              <a:rPr lang="es-AR" dirty="0"/>
              <a:t>Las señales portadores en el área de telecomunicación pueden encontrar señales distorsionadas debido a la inter-modulación de canales adyacentes mientras transmiten señales moduladas por un canal de comunicación. </a:t>
            </a:r>
            <a:endParaRPr lang="es-AR" dirty="0" smtClean="0"/>
          </a:p>
          <a:p>
            <a:pPr>
              <a:buFont typeface="Wingdings" panose="05000000000000000000" pitchFamily="2" charset="2"/>
              <a:buChar char="§"/>
            </a:pPr>
            <a:r>
              <a:rPr lang="es-AR" dirty="0" smtClean="0"/>
              <a:t>Si </a:t>
            </a:r>
            <a:r>
              <a:rPr lang="es-AR" dirty="0"/>
              <a:t>las señales distorsionada son muy grandes, la calidad de los canales adyacentes se verá afectada. Las mediciones del APCR (</a:t>
            </a:r>
            <a:r>
              <a:rPr lang="es-AR" dirty="0" err="1"/>
              <a:t>Adjacent</a:t>
            </a:r>
            <a:r>
              <a:rPr lang="es-AR" dirty="0"/>
              <a:t> </a:t>
            </a:r>
            <a:r>
              <a:rPr lang="es-AR" dirty="0" err="1"/>
              <a:t>channel</a:t>
            </a:r>
            <a:r>
              <a:rPr lang="es-AR" dirty="0"/>
              <a:t> </a:t>
            </a:r>
            <a:r>
              <a:rPr lang="es-AR" dirty="0" err="1"/>
              <a:t>power</a:t>
            </a:r>
            <a:r>
              <a:rPr lang="es-AR" dirty="0"/>
              <a:t> ratio) permiten encontrar el origen de la interferencia. </a:t>
            </a:r>
            <a:endParaRPr lang="es-AR" dirty="0" smtClean="0"/>
          </a:p>
          <a:p>
            <a:pPr>
              <a:buFont typeface="Wingdings" panose="05000000000000000000" pitchFamily="2" charset="2"/>
              <a:buChar char="§"/>
            </a:pPr>
            <a:r>
              <a:rPr lang="es-AR" dirty="0" smtClean="0"/>
              <a:t>Al </a:t>
            </a:r>
            <a:r>
              <a:rPr lang="es-AR" dirty="0"/>
              <a:t>medir el OBW(</a:t>
            </a:r>
            <a:r>
              <a:rPr lang="es-AR" dirty="0" err="1"/>
              <a:t>Occupied</a:t>
            </a:r>
            <a:r>
              <a:rPr lang="es-AR" dirty="0"/>
              <a:t> </a:t>
            </a:r>
            <a:r>
              <a:rPr lang="es-AR" dirty="0" err="1"/>
              <a:t>Bandwidth</a:t>
            </a:r>
            <a:r>
              <a:rPr lang="es-AR" dirty="0"/>
              <a:t>), medido en porcentaje, se puede mostrar y medir al mismo tiempo la potencia del canal</a:t>
            </a:r>
            <a:r>
              <a:rPr lang="es-AR" dirty="0" smtClean="0"/>
              <a:t>.</a:t>
            </a:r>
          </a:p>
          <a:p>
            <a:pPr>
              <a:buFont typeface="Wingdings" panose="05000000000000000000" pitchFamily="2" charset="2"/>
              <a:buChar char="§"/>
            </a:pPr>
            <a:r>
              <a:rPr lang="es-AR" dirty="0" smtClean="0"/>
              <a:t> </a:t>
            </a:r>
            <a:r>
              <a:rPr lang="es-AR" dirty="0"/>
              <a:t>Al medir el OBW se muestra cual es el ancho de banda sobre el que se realiza la medición.</a:t>
            </a:r>
            <a:endParaRPr lang="es-AR"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3805" y="2330757"/>
            <a:ext cx="3334173" cy="3003243"/>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7805" y="2318057"/>
            <a:ext cx="3334173" cy="3031066"/>
          </a:xfrm>
          <a:prstGeom prst="rect">
            <a:avLst/>
          </a:prstGeom>
        </p:spPr>
      </p:pic>
    </p:spTree>
    <p:extLst>
      <p:ext uri="{BB962C8B-B14F-4D97-AF65-F5344CB8AC3E}">
        <p14:creationId xmlns:p14="http://schemas.microsoft.com/office/powerpoint/2010/main" val="2721069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Modo armónico</a:t>
            </a:r>
            <a:endParaRPr lang="es-AR" dirty="0"/>
          </a:p>
        </p:txBody>
      </p:sp>
      <p:sp>
        <p:nvSpPr>
          <p:cNvPr id="3" name="Marcador de contenido 2"/>
          <p:cNvSpPr>
            <a:spLocks noGrp="1"/>
          </p:cNvSpPr>
          <p:nvPr>
            <p:ph idx="1"/>
          </p:nvPr>
        </p:nvSpPr>
        <p:spPr>
          <a:xfrm>
            <a:off x="1097280" y="1845734"/>
            <a:ext cx="5684520" cy="4023360"/>
          </a:xfrm>
        </p:spPr>
        <p:txBody>
          <a:bodyPr/>
          <a:lstStyle/>
          <a:p>
            <a:pPr>
              <a:buFont typeface="Wingdings" panose="05000000000000000000" pitchFamily="2" charset="2"/>
              <a:buChar char="§"/>
            </a:pPr>
            <a:r>
              <a:rPr lang="es-AR" dirty="0"/>
              <a:t>El modo armónico puede medir la amplitud de la frecuencia fundamental y hasta el 10mo armónico de una señal. Con esta función se puede medir la amplitud en </a:t>
            </a:r>
            <a:r>
              <a:rPr lang="es-AR" dirty="0" err="1"/>
              <a:t>dBc</a:t>
            </a:r>
            <a:r>
              <a:rPr lang="es-AR" dirty="0"/>
              <a:t>, que es la relación entre los armónicos y la frecuencia fundamental. </a:t>
            </a:r>
            <a:endParaRPr lang="es-AR" dirty="0" smtClean="0"/>
          </a:p>
          <a:p>
            <a:pPr>
              <a:buFont typeface="Wingdings" panose="05000000000000000000" pitchFamily="2" charset="2"/>
              <a:buChar char="§"/>
            </a:pPr>
            <a:r>
              <a:rPr lang="es-AR" dirty="0" smtClean="0"/>
              <a:t>Utilizando </a:t>
            </a:r>
            <a:r>
              <a:rPr lang="es-AR" dirty="0"/>
              <a:t>el RBW adecuado con esta función puede calcularse el índice THD de una señal.</a:t>
            </a:r>
            <a:endParaRPr lang="es-AR"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3707" y="1845734"/>
            <a:ext cx="4734586" cy="4334480"/>
          </a:xfrm>
          <a:prstGeom prst="rect">
            <a:avLst/>
          </a:prstGeom>
        </p:spPr>
      </p:pic>
    </p:spTree>
    <p:extLst>
      <p:ext uri="{BB962C8B-B14F-4D97-AF65-F5344CB8AC3E}">
        <p14:creationId xmlns:p14="http://schemas.microsoft.com/office/powerpoint/2010/main" val="17347457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Función Línea límite</a:t>
            </a:r>
            <a:endParaRPr lang="es-AR" dirty="0"/>
          </a:p>
        </p:txBody>
      </p:sp>
      <p:sp>
        <p:nvSpPr>
          <p:cNvPr id="3" name="Marcador de contenido 2"/>
          <p:cNvSpPr>
            <a:spLocks noGrp="1"/>
          </p:cNvSpPr>
          <p:nvPr>
            <p:ph idx="1"/>
          </p:nvPr>
        </p:nvSpPr>
        <p:spPr>
          <a:xfrm>
            <a:off x="1097280" y="1845734"/>
            <a:ext cx="5049520" cy="4023360"/>
          </a:xfrm>
        </p:spPr>
        <p:txBody>
          <a:bodyPr/>
          <a:lstStyle/>
          <a:p>
            <a:pPr>
              <a:buFont typeface="Wingdings" panose="05000000000000000000" pitchFamily="2" charset="2"/>
              <a:buChar char="§"/>
            </a:pPr>
            <a:r>
              <a:rPr lang="es-AR" dirty="0"/>
              <a:t>Esta función basada en los criterios para aceptar una test, puede ser usado para determinar si el instrumento bajo prueba es aceptado o rechazado. </a:t>
            </a:r>
            <a:endParaRPr lang="es-AR" dirty="0" smtClean="0"/>
          </a:p>
          <a:p>
            <a:pPr>
              <a:buFont typeface="Wingdings" panose="05000000000000000000" pitchFamily="2" charset="2"/>
              <a:buChar char="§"/>
            </a:pPr>
            <a:r>
              <a:rPr lang="es-AR" dirty="0" smtClean="0"/>
              <a:t>Los </a:t>
            </a:r>
            <a:r>
              <a:rPr lang="es-AR" dirty="0"/>
              <a:t>resultados pueden ser mostrados en la pantalla LCD, y si se conecta un altavoz en la parte trasera del instrumento, sonará una señal de alarma.</a:t>
            </a:r>
            <a:endParaRPr lang="es-AR"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9907" y="1845734"/>
            <a:ext cx="4734586" cy="4324954"/>
          </a:xfrm>
          <a:prstGeom prst="rect">
            <a:avLst/>
          </a:prstGeom>
        </p:spPr>
      </p:pic>
    </p:spTree>
    <p:extLst>
      <p:ext uri="{BB962C8B-B14F-4D97-AF65-F5344CB8AC3E}">
        <p14:creationId xmlns:p14="http://schemas.microsoft.com/office/powerpoint/2010/main" val="32909611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Encendido del instrumento</a:t>
            </a:r>
            <a:endParaRPr lang="es-AR" dirty="0"/>
          </a:p>
        </p:txBody>
      </p:sp>
      <p:sp>
        <p:nvSpPr>
          <p:cNvPr id="3" name="Marcador de contenido 2"/>
          <p:cNvSpPr>
            <a:spLocks noGrp="1"/>
          </p:cNvSpPr>
          <p:nvPr>
            <p:ph idx="1"/>
          </p:nvPr>
        </p:nvSpPr>
        <p:spPr/>
        <p:txBody>
          <a:bodyPr>
            <a:normAutofit lnSpcReduction="10000"/>
          </a:bodyPr>
          <a:lstStyle/>
          <a:p>
            <a:pPr>
              <a:buFont typeface="Wingdings" panose="05000000000000000000" pitchFamily="2" charset="2"/>
              <a:buChar char="§"/>
            </a:pPr>
            <a:r>
              <a:rPr lang="es-AR" b="1" dirty="0"/>
              <a:t>Tiempo de Set-up</a:t>
            </a:r>
            <a:endParaRPr lang="es-AR" dirty="0"/>
          </a:p>
          <a:p>
            <a:r>
              <a:rPr lang="es-AR" dirty="0"/>
              <a:t>El dispositivo usa el patentado diseño de disipación eficiente del calor con control de temperatura. Luego de que se prende el instrumento, el instrumento mantiene una temperatura interna estable para poder proveer mediciones de amplitud y de frecuencia con una estabilidad en frecuencia de 0.025 ppm.</a:t>
            </a:r>
            <a:endParaRPr lang="es-AR" dirty="0"/>
          </a:p>
          <a:p>
            <a:pPr>
              <a:buFont typeface="Wingdings" panose="05000000000000000000" pitchFamily="2" charset="2"/>
              <a:buChar char="§"/>
            </a:pPr>
            <a:r>
              <a:rPr lang="es-AR" b="1" dirty="0"/>
              <a:t>Wake-Up-</a:t>
            </a:r>
            <a:r>
              <a:rPr lang="es-AR" b="1" dirty="0" err="1"/>
              <a:t>clock</a:t>
            </a:r>
            <a:endParaRPr lang="es-AR" dirty="0"/>
          </a:p>
          <a:p>
            <a:r>
              <a:rPr lang="es-AR" dirty="0"/>
              <a:t>El usuario puede configurar un reloj de encendido automático para cada </a:t>
            </a:r>
            <a:r>
              <a:rPr lang="es-AR" dirty="0" smtClean="0"/>
              <a:t>día </a:t>
            </a:r>
            <a:r>
              <a:rPr lang="es-AR" dirty="0"/>
              <a:t>de la semana. De esta manera el dispositivo estará encendido y con las condiciones de encendido estabilizadas para el uso. Esto es relevante al medir en ambientes de bajas temperaturas donde el tiempo de set-up es relevante.</a:t>
            </a:r>
            <a:endParaRPr lang="es-AR" dirty="0"/>
          </a:p>
          <a:p>
            <a:r>
              <a:rPr lang="es-AR" dirty="0"/>
              <a:t/>
            </a:r>
            <a:br>
              <a:rPr lang="es-AR" dirty="0"/>
            </a:br>
            <a:endParaRPr lang="es-AR" dirty="0"/>
          </a:p>
        </p:txBody>
      </p:sp>
    </p:spTree>
    <p:extLst>
      <p:ext uri="{BB962C8B-B14F-4D97-AF65-F5344CB8AC3E}">
        <p14:creationId xmlns:p14="http://schemas.microsoft.com/office/powerpoint/2010/main" val="33055453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Interfaz </a:t>
            </a:r>
            <a:r>
              <a:rPr lang="es-AR" dirty="0" err="1" smtClean="0"/>
              <a:t>User-Friendly</a:t>
            </a:r>
            <a:endParaRPr lang="es-AR" dirty="0"/>
          </a:p>
        </p:txBody>
      </p:sp>
      <p:sp>
        <p:nvSpPr>
          <p:cNvPr id="3" name="Marcador de contenido 2"/>
          <p:cNvSpPr>
            <a:spLocks noGrp="1"/>
          </p:cNvSpPr>
          <p:nvPr>
            <p:ph idx="1"/>
          </p:nvPr>
        </p:nvSpPr>
        <p:spPr>
          <a:xfrm>
            <a:off x="284480" y="1824568"/>
            <a:ext cx="4325620" cy="4440766"/>
          </a:xfrm>
        </p:spPr>
        <p:txBody>
          <a:bodyPr/>
          <a:lstStyle/>
          <a:p>
            <a:pPr>
              <a:buFont typeface="Wingdings" panose="05000000000000000000" pitchFamily="2" charset="2"/>
              <a:buChar char="§"/>
            </a:pPr>
            <a:r>
              <a:rPr lang="es-AR" dirty="0" smtClean="0"/>
              <a:t>El instrumento tiene iconos </a:t>
            </a:r>
            <a:r>
              <a:rPr lang="es-AR" dirty="0"/>
              <a:t>claros y </a:t>
            </a:r>
            <a:r>
              <a:rPr lang="es-AR" dirty="0" smtClean="0"/>
              <a:t>visuales, que permiten </a:t>
            </a:r>
            <a:r>
              <a:rPr lang="es-AR" dirty="0"/>
              <a:t>ver la interfaz del instrumento</a:t>
            </a:r>
            <a:r>
              <a:rPr lang="es-AR" dirty="0" smtClean="0"/>
              <a:t>.</a:t>
            </a:r>
          </a:p>
          <a:p>
            <a:pPr>
              <a:buFont typeface="Wingdings" panose="05000000000000000000" pitchFamily="2" charset="2"/>
              <a:buChar char="§"/>
            </a:pPr>
            <a:r>
              <a:rPr lang="es-AR" dirty="0" smtClean="0"/>
              <a:t> </a:t>
            </a:r>
            <a:r>
              <a:rPr lang="es-AR" dirty="0"/>
              <a:t>Además el instrumento tiene la función </a:t>
            </a:r>
            <a:r>
              <a:rPr lang="es-AR" dirty="0" err="1"/>
              <a:t>Help</a:t>
            </a:r>
            <a:r>
              <a:rPr lang="es-AR" dirty="0"/>
              <a:t>, que permite entender algunos modos de funcionamiento del dispositivo, y parámetros que este llega a medir (OBW</a:t>
            </a:r>
            <a:r>
              <a:rPr lang="es-AR" dirty="0" smtClean="0"/>
              <a:t>, potencia </a:t>
            </a:r>
            <a:r>
              <a:rPr lang="es-AR" dirty="0"/>
              <a:t>de canal) con imágenes y explicaciones claras, evitando tener que ir a leer el manual de </a:t>
            </a:r>
            <a:r>
              <a:rPr lang="es-AR" dirty="0" smtClean="0"/>
              <a:t>usuario.</a:t>
            </a:r>
            <a:r>
              <a:rPr lang="es-AR" dirty="0"/>
              <a:t/>
            </a:r>
            <a:br>
              <a:rPr lang="es-AR" dirty="0"/>
            </a:br>
            <a:endParaRPr lang="es-AR"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3600" y="2015068"/>
            <a:ext cx="7400630" cy="2789766"/>
          </a:xfrm>
          <a:prstGeom prst="rect">
            <a:avLst/>
          </a:prstGeom>
        </p:spPr>
      </p:pic>
    </p:spTree>
    <p:extLst>
      <p:ext uri="{BB962C8B-B14F-4D97-AF65-F5344CB8AC3E}">
        <p14:creationId xmlns:p14="http://schemas.microsoft.com/office/powerpoint/2010/main" val="18796635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Conectividad</a:t>
            </a:r>
            <a:endParaRPr lang="es-AR" dirty="0"/>
          </a:p>
        </p:txBody>
      </p:sp>
      <p:sp>
        <p:nvSpPr>
          <p:cNvPr id="3" name="Marcador de contenido 2"/>
          <p:cNvSpPr>
            <a:spLocks noGrp="1"/>
          </p:cNvSpPr>
          <p:nvPr>
            <p:ph idx="1"/>
          </p:nvPr>
        </p:nvSpPr>
        <p:spPr>
          <a:xfrm>
            <a:off x="1097279" y="1845734"/>
            <a:ext cx="4522031" cy="4377266"/>
          </a:xfrm>
        </p:spPr>
        <p:txBody>
          <a:bodyPr>
            <a:normAutofit/>
          </a:bodyPr>
          <a:lstStyle/>
          <a:p>
            <a:pPr>
              <a:buFont typeface="Arial" panose="020B0604020202020204" pitchFamily="34" charset="0"/>
              <a:buChar char="•"/>
            </a:pPr>
            <a:r>
              <a:rPr lang="en-US" dirty="0" smtClean="0"/>
              <a:t>El instrumento </a:t>
            </a:r>
            <a:r>
              <a:rPr lang="en-US" dirty="0" err="1" smtClean="0"/>
              <a:t>permite</a:t>
            </a:r>
            <a:r>
              <a:rPr lang="en-US" dirty="0" smtClean="0"/>
              <a:t> </a:t>
            </a:r>
            <a:r>
              <a:rPr lang="en-US" dirty="0" err="1" smtClean="0"/>
              <a:t>conectarse</a:t>
            </a:r>
            <a:r>
              <a:rPr lang="en-US" dirty="0" smtClean="0"/>
              <a:t> a </a:t>
            </a:r>
            <a:r>
              <a:rPr lang="en-US" dirty="0" err="1" smtClean="0"/>
              <a:t>tarves</a:t>
            </a:r>
            <a:r>
              <a:rPr lang="en-US" dirty="0" smtClean="0"/>
              <a:t> de entradas USB, LAN, RS-232 y GPIB. </a:t>
            </a:r>
            <a:r>
              <a:rPr lang="en-US" dirty="0" err="1" smtClean="0"/>
              <a:t>Esta</a:t>
            </a:r>
            <a:r>
              <a:rPr lang="en-US" dirty="0" smtClean="0"/>
              <a:t> </a:t>
            </a:r>
            <a:r>
              <a:rPr lang="en-US" dirty="0" err="1" smtClean="0"/>
              <a:t>es</a:t>
            </a:r>
            <a:r>
              <a:rPr lang="en-US" dirty="0" smtClean="0"/>
              <a:t> compatible con programas compatibles con la norma IEEE488.2.</a:t>
            </a:r>
          </a:p>
          <a:p>
            <a:pPr>
              <a:buFont typeface="Arial" panose="020B0604020202020204" pitchFamily="34" charset="0"/>
              <a:buChar char="•"/>
            </a:pPr>
            <a:r>
              <a:rPr lang="en-US" dirty="0" err="1" smtClean="0"/>
              <a:t>Además</a:t>
            </a:r>
            <a:r>
              <a:rPr lang="en-US" dirty="0" smtClean="0"/>
              <a:t> </a:t>
            </a:r>
            <a:r>
              <a:rPr lang="en-US" dirty="0" err="1" smtClean="0"/>
              <a:t>permite</a:t>
            </a:r>
            <a:r>
              <a:rPr lang="en-US" dirty="0" smtClean="0"/>
              <a:t> </a:t>
            </a:r>
            <a:r>
              <a:rPr lang="en-US" dirty="0" err="1" smtClean="0"/>
              <a:t>almacenar</a:t>
            </a:r>
            <a:r>
              <a:rPr lang="en-US" dirty="0" smtClean="0"/>
              <a:t> las </a:t>
            </a:r>
            <a:r>
              <a:rPr lang="en-US" dirty="0" err="1" smtClean="0"/>
              <a:t>mediciones</a:t>
            </a:r>
            <a:r>
              <a:rPr lang="en-US" dirty="0" smtClean="0"/>
              <a:t> y/o </a:t>
            </a:r>
            <a:r>
              <a:rPr lang="en-US" dirty="0" err="1" smtClean="0"/>
              <a:t>información</a:t>
            </a:r>
            <a:r>
              <a:rPr lang="en-US" dirty="0" smtClean="0"/>
              <a:t> </a:t>
            </a:r>
            <a:r>
              <a:rPr lang="en-US" dirty="0" err="1" smtClean="0"/>
              <a:t>en</a:t>
            </a:r>
            <a:r>
              <a:rPr lang="en-US" dirty="0" smtClean="0"/>
              <a:t> </a:t>
            </a:r>
            <a:r>
              <a:rPr lang="en-US" dirty="0" err="1" smtClean="0"/>
              <a:t>dispositivos</a:t>
            </a:r>
            <a:r>
              <a:rPr lang="en-US" dirty="0" smtClean="0"/>
              <a:t> USB y micro SD.</a:t>
            </a:r>
          </a:p>
          <a:p>
            <a:pPr>
              <a:buFont typeface="Arial" panose="020B0604020202020204" pitchFamily="34" charset="0"/>
              <a:buChar char="•"/>
            </a:pPr>
            <a:r>
              <a:rPr lang="en-US" dirty="0" smtClean="0"/>
              <a:t>Tiene </a:t>
            </a:r>
            <a:r>
              <a:rPr lang="en-US" dirty="0" err="1" smtClean="0"/>
              <a:t>salida</a:t>
            </a:r>
            <a:r>
              <a:rPr lang="en-US" dirty="0" smtClean="0"/>
              <a:t> DVI con </a:t>
            </a:r>
            <a:r>
              <a:rPr lang="en-US" dirty="0" err="1" smtClean="0"/>
              <a:t>resolución</a:t>
            </a:r>
            <a:r>
              <a:rPr lang="en-US" dirty="0"/>
              <a:t> </a:t>
            </a:r>
            <a:r>
              <a:rPr lang="en-US" dirty="0" smtClean="0"/>
              <a:t>800x600.</a:t>
            </a:r>
            <a:endParaRPr lang="es-AR"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311" y="1845734"/>
            <a:ext cx="6287377" cy="3820058"/>
          </a:xfrm>
          <a:prstGeom prst="rect">
            <a:avLst/>
          </a:prstGeom>
        </p:spPr>
      </p:pic>
    </p:spTree>
    <p:extLst>
      <p:ext uri="{BB962C8B-B14F-4D97-AF65-F5344CB8AC3E}">
        <p14:creationId xmlns:p14="http://schemas.microsoft.com/office/powerpoint/2010/main" val="38985292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Usos posibles y/o recomendados</a:t>
            </a:r>
            <a:endParaRPr lang="es-AR" dirty="0"/>
          </a:p>
        </p:txBody>
      </p:sp>
      <p:sp>
        <p:nvSpPr>
          <p:cNvPr id="3" name="Marcador de contenido 2"/>
          <p:cNvSpPr>
            <a:spLocks noGrp="1"/>
          </p:cNvSpPr>
          <p:nvPr>
            <p:ph idx="1"/>
          </p:nvPr>
        </p:nvSpPr>
        <p:spPr>
          <a:xfrm>
            <a:off x="1097280" y="1845734"/>
            <a:ext cx="10058400" cy="4023360"/>
          </a:xfrm>
        </p:spPr>
        <p:txBody>
          <a:bodyPr/>
          <a:lstStyle/>
          <a:p>
            <a:pPr fontAlgn="base">
              <a:buFont typeface="Wingdings" panose="05000000000000000000" pitchFamily="2" charset="2"/>
              <a:buChar char="§"/>
            </a:pPr>
            <a:r>
              <a:rPr lang="es-AR" dirty="0"/>
              <a:t>Análisis y chequeo rápido de características </a:t>
            </a:r>
            <a:r>
              <a:rPr lang="es-AR" dirty="0" smtClean="0"/>
              <a:t>espectrales de una señal</a:t>
            </a:r>
            <a:endParaRPr lang="es-AR" dirty="0"/>
          </a:p>
          <a:p>
            <a:pPr fontAlgn="base">
              <a:buFont typeface="Wingdings" panose="05000000000000000000" pitchFamily="2" charset="2"/>
              <a:buChar char="§"/>
            </a:pPr>
            <a:r>
              <a:rPr lang="es-AR" dirty="0" smtClean="0"/>
              <a:t>Análisis de interferencia electromagnética veloz previo al ensayo de EMC.</a:t>
            </a:r>
            <a:endParaRPr lang="es-AR" dirty="0"/>
          </a:p>
          <a:p>
            <a:pPr fontAlgn="base">
              <a:buFont typeface="Wingdings" panose="05000000000000000000" pitchFamily="2" charset="2"/>
              <a:buChar char="§"/>
            </a:pPr>
            <a:r>
              <a:rPr lang="es-AR" dirty="0" smtClean="0"/>
              <a:t>Analizar </a:t>
            </a:r>
            <a:r>
              <a:rPr lang="es-AR" dirty="0"/>
              <a:t>características de señales ASK,FSK,AM y FM</a:t>
            </a:r>
          </a:p>
          <a:p>
            <a:pPr fontAlgn="base">
              <a:buFont typeface="Wingdings" panose="05000000000000000000" pitchFamily="2" charset="2"/>
              <a:buChar char="§"/>
            </a:pPr>
            <a:r>
              <a:rPr lang="es-AR" dirty="0" smtClean="0"/>
              <a:t>Sistemas </a:t>
            </a:r>
            <a:r>
              <a:rPr lang="es-AR" dirty="0"/>
              <a:t>de prueba que requieren un instrumento compacto</a:t>
            </a:r>
          </a:p>
          <a:p>
            <a:pPr fontAlgn="base">
              <a:buFont typeface="Wingdings" panose="05000000000000000000" pitchFamily="2" charset="2"/>
              <a:buChar char="§"/>
            </a:pPr>
            <a:r>
              <a:rPr lang="es-AR" dirty="0"/>
              <a:t>Medir la respuesta en frecuencia de un cable, </a:t>
            </a:r>
            <a:r>
              <a:rPr lang="es-AR" dirty="0" smtClean="0"/>
              <a:t>atenuador, </a:t>
            </a:r>
            <a:r>
              <a:rPr lang="es-AR" dirty="0"/>
              <a:t>filtro o </a:t>
            </a:r>
            <a:r>
              <a:rPr lang="es-AR" dirty="0" smtClean="0"/>
              <a:t>amplificador.</a:t>
            </a:r>
            <a:endParaRPr lang="es-AR" dirty="0"/>
          </a:p>
          <a:p>
            <a:endParaRPr lang="es-AR" dirty="0"/>
          </a:p>
        </p:txBody>
      </p:sp>
    </p:spTree>
    <p:extLst>
      <p:ext uri="{BB962C8B-B14F-4D97-AF65-F5344CB8AC3E}">
        <p14:creationId xmlns:p14="http://schemas.microsoft.com/office/powerpoint/2010/main" val="9209656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Características generales</a:t>
            </a:r>
            <a:endParaRPr lang="es-AR" dirty="0"/>
          </a:p>
        </p:txBody>
      </p:sp>
      <p:sp>
        <p:nvSpPr>
          <p:cNvPr id="3" name="Marcador de contenido 2"/>
          <p:cNvSpPr>
            <a:spLocks noGrp="1"/>
          </p:cNvSpPr>
          <p:nvPr>
            <p:ph idx="1"/>
          </p:nvPr>
        </p:nvSpPr>
        <p:spPr/>
        <p:txBody>
          <a:bodyPr/>
          <a:lstStyle/>
          <a:p>
            <a:pPr fontAlgn="base">
              <a:buFont typeface="Wingdings" panose="05000000000000000000" pitchFamily="2" charset="2"/>
              <a:buChar char="§"/>
            </a:pPr>
            <a:r>
              <a:rPr lang="es-AR" dirty="0"/>
              <a:t>Rango de frecuencias </a:t>
            </a:r>
            <a:r>
              <a:rPr lang="es-AR" dirty="0" smtClean="0"/>
              <a:t> de 9kHz </a:t>
            </a:r>
            <a:r>
              <a:rPr lang="es-AR" dirty="0"/>
              <a:t>a 3.25kHz</a:t>
            </a:r>
          </a:p>
          <a:p>
            <a:pPr fontAlgn="base">
              <a:buFont typeface="Wingdings" panose="05000000000000000000" pitchFamily="2" charset="2"/>
              <a:buChar char="§"/>
            </a:pPr>
            <a:r>
              <a:rPr lang="es-AR" dirty="0"/>
              <a:t>Estabilidad en frecuencia de </a:t>
            </a:r>
            <a:r>
              <a:rPr lang="es-AR" dirty="0" smtClean="0"/>
              <a:t>0.025ppm, con </a:t>
            </a:r>
            <a:r>
              <a:rPr lang="es-AR" dirty="0"/>
              <a:t>envejecimiento anual de 1 ppm</a:t>
            </a:r>
          </a:p>
          <a:p>
            <a:pPr fontAlgn="base">
              <a:buFont typeface="Wingdings" panose="05000000000000000000" pitchFamily="2" charset="2"/>
              <a:buChar char="§"/>
            </a:pPr>
            <a:r>
              <a:rPr lang="es-AR" dirty="0"/>
              <a:t>RBW entre 1Hz a </a:t>
            </a:r>
            <a:r>
              <a:rPr lang="es-AR" dirty="0" smtClean="0"/>
              <a:t>1MHz,Filtro EMI:200Hz,9kHz,120kHz,1MHz (6dB)</a:t>
            </a:r>
            <a:endParaRPr lang="es-AR" dirty="0"/>
          </a:p>
          <a:p>
            <a:pPr fontAlgn="base">
              <a:buFont typeface="Wingdings" panose="05000000000000000000" pitchFamily="2" charset="2"/>
              <a:buChar char="§"/>
            </a:pPr>
            <a:r>
              <a:rPr lang="es-AR" dirty="0"/>
              <a:t>Tiempo de barrido más rápido </a:t>
            </a:r>
            <a:r>
              <a:rPr lang="es-AR" dirty="0" smtClean="0"/>
              <a:t> de 204us</a:t>
            </a:r>
            <a:endParaRPr lang="es-AR" dirty="0"/>
          </a:p>
          <a:p>
            <a:pPr fontAlgn="base">
              <a:buFont typeface="Wingdings" panose="05000000000000000000" pitchFamily="2" charset="2"/>
              <a:buChar char="§"/>
            </a:pPr>
            <a:r>
              <a:rPr lang="es-AR" dirty="0"/>
              <a:t>Sensibilidad de -149dBm</a:t>
            </a:r>
          </a:p>
          <a:p>
            <a:pPr fontAlgn="base">
              <a:buFont typeface="Wingdings" panose="05000000000000000000" pitchFamily="2" charset="2"/>
              <a:buChar char="§"/>
            </a:pPr>
            <a:r>
              <a:rPr lang="es-AR" dirty="0" smtClean="0"/>
              <a:t>Pre amplificador</a:t>
            </a:r>
            <a:r>
              <a:rPr lang="es-AR" dirty="0"/>
              <a:t>, atenuador </a:t>
            </a:r>
            <a:r>
              <a:rPr lang="es-AR" dirty="0" smtClean="0"/>
              <a:t>de hasta </a:t>
            </a:r>
            <a:r>
              <a:rPr lang="es-AR" dirty="0"/>
              <a:t>50dB</a:t>
            </a:r>
          </a:p>
          <a:p>
            <a:pPr fontAlgn="base">
              <a:buFont typeface="Wingdings" panose="05000000000000000000" pitchFamily="2" charset="2"/>
              <a:buChar char="§"/>
            </a:pPr>
            <a:r>
              <a:rPr lang="es-AR" dirty="0" smtClean="0"/>
              <a:t>Procesamiento gráfico de señales en dominio del tiempo y frecuencia</a:t>
            </a:r>
          </a:p>
          <a:p>
            <a:pPr fontAlgn="base">
              <a:buFont typeface="Wingdings" panose="05000000000000000000" pitchFamily="2" charset="2"/>
              <a:buChar char="§"/>
            </a:pPr>
            <a:r>
              <a:rPr lang="es-AR" dirty="0" smtClean="0"/>
              <a:t>Permite realizar ensayos de compatibilidad electromagnética</a:t>
            </a:r>
            <a:endParaRPr lang="es-AR" dirty="0"/>
          </a:p>
          <a:p>
            <a:pPr fontAlgn="base">
              <a:buFont typeface="Wingdings" panose="05000000000000000000" pitchFamily="2" charset="2"/>
              <a:buChar char="§"/>
            </a:pPr>
            <a:r>
              <a:rPr lang="es-AR" dirty="0" smtClean="0"/>
              <a:t>Análisis de 2FSK y </a:t>
            </a:r>
            <a:r>
              <a:rPr lang="es-AR" dirty="0"/>
              <a:t>demodulación y análisis AM/FM/ASK/FSK</a:t>
            </a:r>
          </a:p>
          <a:p>
            <a:endParaRPr lang="es-AR" dirty="0"/>
          </a:p>
        </p:txBody>
      </p:sp>
    </p:spTree>
    <p:extLst>
      <p:ext uri="{BB962C8B-B14F-4D97-AF65-F5344CB8AC3E}">
        <p14:creationId xmlns:p14="http://schemas.microsoft.com/office/powerpoint/2010/main" val="5538278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Tiempo de barrido rápido</a:t>
            </a:r>
            <a:endParaRPr lang="es-AR" dirty="0"/>
          </a:p>
        </p:txBody>
      </p:sp>
      <p:sp>
        <p:nvSpPr>
          <p:cNvPr id="3" name="Marcador de contenido 2"/>
          <p:cNvSpPr>
            <a:spLocks noGrp="1"/>
          </p:cNvSpPr>
          <p:nvPr>
            <p:ph idx="1"/>
          </p:nvPr>
        </p:nvSpPr>
        <p:spPr>
          <a:xfrm>
            <a:off x="1097280" y="1845734"/>
            <a:ext cx="5290641" cy="4023360"/>
          </a:xfrm>
        </p:spPr>
        <p:txBody>
          <a:bodyPr/>
          <a:lstStyle/>
          <a:p>
            <a:r>
              <a:rPr lang="es-AR" dirty="0"/>
              <a:t>El tiempo de barrido es una característica muy importante en un analizador de espectros. El GSP-9330 provee un tiempo de barrido de hasta 204 </a:t>
            </a:r>
            <a:r>
              <a:rPr lang="es-AR" dirty="0" err="1"/>
              <a:t>us</a:t>
            </a:r>
            <a:r>
              <a:rPr lang="es-AR" dirty="0"/>
              <a:t>, permitiendo analizar señales rápidas o transitorias por ejemplo señales moduladas en frecuencia/amplitud, señales de Bluetooth, señales con salto de frecuencia o señales de interferencia en la banda ISM</a:t>
            </a:r>
            <a:endParaRPr lang="es-AR"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9680" y="1845734"/>
            <a:ext cx="4216000" cy="4328426"/>
          </a:xfrm>
          <a:prstGeom prst="rect">
            <a:avLst/>
          </a:prstGeom>
        </p:spPr>
      </p:pic>
    </p:spTree>
    <p:extLst>
      <p:ext uri="{BB962C8B-B14F-4D97-AF65-F5344CB8AC3E}">
        <p14:creationId xmlns:p14="http://schemas.microsoft.com/office/powerpoint/2010/main" val="20364349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Análisis de señales 2FSK</a:t>
            </a:r>
            <a:endParaRPr lang="es-AR" dirty="0"/>
          </a:p>
        </p:txBody>
      </p:sp>
      <p:sp>
        <p:nvSpPr>
          <p:cNvPr id="3" name="Marcador de contenido 2"/>
          <p:cNvSpPr>
            <a:spLocks noGrp="1"/>
          </p:cNvSpPr>
          <p:nvPr>
            <p:ph idx="1"/>
          </p:nvPr>
        </p:nvSpPr>
        <p:spPr>
          <a:xfrm>
            <a:off x="1097279" y="1845734"/>
            <a:ext cx="5677007" cy="4439156"/>
          </a:xfrm>
        </p:spPr>
        <p:txBody>
          <a:bodyPr>
            <a:normAutofit/>
          </a:bodyPr>
          <a:lstStyle/>
          <a:p>
            <a:pPr>
              <a:buFont typeface="Wingdings" panose="05000000000000000000" pitchFamily="2" charset="2"/>
              <a:buChar char="§"/>
            </a:pPr>
            <a:r>
              <a:rPr lang="es-AR" dirty="0"/>
              <a:t>La modulación 2FSK es ampliamente usada debido en el área de la radiofrecuencia debido a su diseño de bajo costo y bajo consumo eléctrico. La modulación 2FSK es usada en la actualidad en dispositivos electrónicos de consumición masiva, en la electrónica del </a:t>
            </a:r>
            <a:r>
              <a:rPr lang="es-AR" dirty="0" smtClean="0"/>
              <a:t>automóvil </a:t>
            </a:r>
            <a:r>
              <a:rPr lang="es-AR" dirty="0"/>
              <a:t>y en dispositivos de control industriales</a:t>
            </a:r>
            <a:r>
              <a:rPr lang="es-AR" dirty="0" smtClean="0"/>
              <a:t>.</a:t>
            </a:r>
          </a:p>
          <a:p>
            <a:pPr>
              <a:buFont typeface="Wingdings" panose="05000000000000000000" pitchFamily="2" charset="2"/>
              <a:buChar char="§"/>
            </a:pPr>
            <a:r>
              <a:rPr lang="es-AR" dirty="0" smtClean="0"/>
              <a:t> </a:t>
            </a:r>
            <a:r>
              <a:rPr lang="es-AR" dirty="0"/>
              <a:t>El GSP9330 permite medir parámetros de estas señales como: potencia de la portadora, desvió de frecuencia FSK, frecuencia de portadora, y </a:t>
            </a:r>
            <a:r>
              <a:rPr lang="es-AR" dirty="0" smtClean="0"/>
              <a:t>offset </a:t>
            </a:r>
            <a:r>
              <a:rPr lang="es-AR" dirty="0"/>
              <a:t>en la frecuencia de la portadora. El usuario tiene la posibilidad de </a:t>
            </a:r>
            <a:r>
              <a:rPr lang="es-AR" dirty="0" smtClean="0"/>
              <a:t>fijar </a:t>
            </a:r>
            <a:r>
              <a:rPr lang="es-AR" dirty="0"/>
              <a:t>el criterio a tener en cuenta respecto al offset en la portadora y/o desvió en la frecuencia para realizar pruebas de resultado rápido</a:t>
            </a:r>
            <a:r>
              <a:rPr lang="es-AR" dirty="0" smtClean="0"/>
              <a:t>.</a:t>
            </a:r>
            <a:endParaRPr lang="es-AR"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4193" y="1845734"/>
            <a:ext cx="4820323" cy="4324954"/>
          </a:xfrm>
          <a:prstGeom prst="rect">
            <a:avLst/>
          </a:prstGeom>
        </p:spPr>
      </p:pic>
    </p:spTree>
    <p:extLst>
      <p:ext uri="{BB962C8B-B14F-4D97-AF65-F5344CB8AC3E}">
        <p14:creationId xmlns:p14="http://schemas.microsoft.com/office/powerpoint/2010/main" val="11291648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Análisis de señales FSK y ASK</a:t>
            </a:r>
            <a:endParaRPr lang="es-AR" dirty="0"/>
          </a:p>
        </p:txBody>
      </p:sp>
      <p:sp>
        <p:nvSpPr>
          <p:cNvPr id="3" name="Marcador de contenido 2"/>
          <p:cNvSpPr>
            <a:spLocks noGrp="1"/>
          </p:cNvSpPr>
          <p:nvPr>
            <p:ph idx="1"/>
          </p:nvPr>
        </p:nvSpPr>
        <p:spPr>
          <a:xfrm>
            <a:off x="118485" y="1845734"/>
            <a:ext cx="4444644" cy="4400520"/>
          </a:xfrm>
        </p:spPr>
        <p:txBody>
          <a:bodyPr>
            <a:normAutofit fontScale="92500" lnSpcReduction="20000"/>
          </a:bodyPr>
          <a:lstStyle/>
          <a:p>
            <a:pPr>
              <a:buFont typeface="Wingdings" panose="05000000000000000000" pitchFamily="2" charset="2"/>
              <a:buChar char="§"/>
            </a:pPr>
            <a:r>
              <a:rPr lang="es-AR" dirty="0"/>
              <a:t>Los sistemas de comunicación ópticos y de radiofrecuencia suelen usar modulación digital de amplitud (ASK). Algunos sistemas de paginación, </a:t>
            </a:r>
            <a:r>
              <a:rPr lang="es-AR" dirty="0" smtClean="0"/>
              <a:t>conexión </a:t>
            </a:r>
            <a:r>
              <a:rPr lang="es-AR" dirty="0"/>
              <a:t>de teléfono </a:t>
            </a:r>
            <a:r>
              <a:rPr lang="es-AR" dirty="0" smtClean="0"/>
              <a:t>inalámbrico </a:t>
            </a:r>
            <a:r>
              <a:rPr lang="es-AR" dirty="0"/>
              <a:t>y en el área de la radiofrecuencia también usan señal de modulación por desplazamiento de frecuencia (FSK).</a:t>
            </a:r>
            <a:endParaRPr lang="es-AR" dirty="0"/>
          </a:p>
          <a:p>
            <a:pPr>
              <a:buFont typeface="Wingdings" panose="05000000000000000000" pitchFamily="2" charset="2"/>
              <a:buChar char="§"/>
            </a:pPr>
            <a:r>
              <a:rPr lang="es-AR" dirty="0"/>
              <a:t>El análisis de estas </a:t>
            </a:r>
            <a:r>
              <a:rPr lang="es-AR" dirty="0" smtClean="0"/>
              <a:t>señales </a:t>
            </a:r>
            <a:r>
              <a:rPr lang="es-AR" dirty="0"/>
              <a:t>que brinda el GSP9330 incluye medir el índice de modulación AM, desvió en frecuencia, potencia de la portadora, offset en la frecuencia de la portadora, y forma de onda. El usuario puede configurar un índice de modulación, o desvío en frecuencia o potencia y/o offset de la portadora para realizar pruebas de rechazo/admisión</a:t>
            </a:r>
            <a:r>
              <a:rPr lang="es-AR" dirty="0" smtClean="0"/>
              <a:t>.</a:t>
            </a:r>
            <a:r>
              <a:rPr lang="es-AR" dirty="0"/>
              <a:t/>
            </a:r>
            <a:br>
              <a:rPr lang="es-AR" dirty="0"/>
            </a:br>
            <a:endParaRPr lang="es-AR"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8735" y="2077552"/>
            <a:ext cx="7628872" cy="3743697"/>
          </a:xfrm>
          <a:prstGeom prst="rect">
            <a:avLst/>
          </a:prstGeom>
        </p:spPr>
      </p:pic>
    </p:spTree>
    <p:extLst>
      <p:ext uri="{BB962C8B-B14F-4D97-AF65-F5344CB8AC3E}">
        <p14:creationId xmlns:p14="http://schemas.microsoft.com/office/powerpoint/2010/main" val="38126729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Señales AM/FM</a:t>
            </a:r>
            <a:endParaRPr lang="es-AR" dirty="0"/>
          </a:p>
        </p:txBody>
      </p:sp>
      <p:sp>
        <p:nvSpPr>
          <p:cNvPr id="3" name="Marcador de contenido 2"/>
          <p:cNvSpPr>
            <a:spLocks noGrp="1"/>
          </p:cNvSpPr>
          <p:nvPr>
            <p:ph idx="1"/>
          </p:nvPr>
        </p:nvSpPr>
        <p:spPr>
          <a:xfrm>
            <a:off x="144244" y="1754294"/>
            <a:ext cx="4379793" cy="4594991"/>
          </a:xfrm>
        </p:spPr>
        <p:txBody>
          <a:bodyPr>
            <a:normAutofit fontScale="92500" lnSpcReduction="10000"/>
          </a:bodyPr>
          <a:lstStyle/>
          <a:p>
            <a:pPr>
              <a:buFont typeface="Wingdings" panose="05000000000000000000" pitchFamily="2" charset="2"/>
              <a:buChar char="§"/>
            </a:pPr>
            <a:r>
              <a:rPr lang="es-AR" dirty="0"/>
              <a:t>En el caso de querer medir señales AM/FM, el dispositivo permite medir el índice de modulación, desvío en frecuencia, tasa de baudios, potencia y/o offset en frecuencia de la portadora y el SINAD (</a:t>
            </a:r>
            <a:r>
              <a:rPr lang="es-AR" dirty="0" err="1"/>
              <a:t>Signal</a:t>
            </a:r>
            <a:r>
              <a:rPr lang="es-AR" dirty="0"/>
              <a:t>-to-</a:t>
            </a:r>
            <a:r>
              <a:rPr lang="es-AR" dirty="0" err="1"/>
              <a:t>noise</a:t>
            </a:r>
            <a:r>
              <a:rPr lang="es-AR" dirty="0"/>
              <a:t> and </a:t>
            </a:r>
            <a:r>
              <a:rPr lang="es-AR" dirty="0" err="1"/>
              <a:t>distortion</a:t>
            </a:r>
            <a:r>
              <a:rPr lang="es-AR" dirty="0"/>
              <a:t> ratio).</a:t>
            </a:r>
            <a:endParaRPr lang="es-AR" dirty="0"/>
          </a:p>
          <a:p>
            <a:pPr>
              <a:buFont typeface="Wingdings" panose="05000000000000000000" pitchFamily="2" charset="2"/>
              <a:buChar char="§"/>
            </a:pPr>
            <a:r>
              <a:rPr lang="es-AR" dirty="0"/>
              <a:t>Como en los casos previos el usuario puede configurar los criterios en el índice de modulación, desvío en frecuencia y potencia y/o desvío en frecuencia de la portadora para realizar ensayos de resultado rápido</a:t>
            </a:r>
            <a:r>
              <a:rPr lang="es-AR" dirty="0" smtClean="0"/>
              <a:t>.</a:t>
            </a:r>
          </a:p>
          <a:p>
            <a:pPr>
              <a:buFont typeface="Wingdings" panose="05000000000000000000" pitchFamily="2" charset="2"/>
              <a:buChar char="§"/>
            </a:pPr>
            <a:r>
              <a:rPr lang="es-AR" dirty="0" smtClean="0"/>
              <a:t>El </a:t>
            </a:r>
            <a:r>
              <a:rPr lang="es-AR" dirty="0"/>
              <a:t>dispositivo también tiene una función de demodulación AM/FM que permite conectarse y escuchar señales </a:t>
            </a:r>
            <a:r>
              <a:rPr lang="es-AR" dirty="0" err="1" smtClean="0"/>
              <a:t>demoduladas</a:t>
            </a:r>
            <a:r>
              <a:rPr lang="es-AR" dirty="0" smtClean="0"/>
              <a:t>.</a:t>
            </a:r>
            <a:endParaRPr lang="es-AR"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037" y="1845734"/>
            <a:ext cx="7602627" cy="3730818"/>
          </a:xfrm>
          <a:prstGeom prst="rect">
            <a:avLst/>
          </a:prstGeom>
        </p:spPr>
      </p:pic>
    </p:spTree>
    <p:extLst>
      <p:ext uri="{BB962C8B-B14F-4D97-AF65-F5344CB8AC3E}">
        <p14:creationId xmlns:p14="http://schemas.microsoft.com/office/powerpoint/2010/main" val="1591059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Prueba de Compatibilidad electromagnética</a:t>
            </a:r>
            <a:endParaRPr lang="es-AR" dirty="0"/>
          </a:p>
        </p:txBody>
      </p:sp>
      <p:sp>
        <p:nvSpPr>
          <p:cNvPr id="3" name="Marcador de contenido 2"/>
          <p:cNvSpPr>
            <a:spLocks noGrp="1"/>
          </p:cNvSpPr>
          <p:nvPr>
            <p:ph idx="1"/>
          </p:nvPr>
        </p:nvSpPr>
        <p:spPr>
          <a:xfrm>
            <a:off x="206062" y="1845734"/>
            <a:ext cx="5473521" cy="4439156"/>
          </a:xfrm>
        </p:spPr>
        <p:txBody>
          <a:bodyPr>
            <a:normAutofit lnSpcReduction="10000"/>
          </a:bodyPr>
          <a:lstStyle/>
          <a:p>
            <a:pPr>
              <a:buFont typeface="Wingdings" panose="05000000000000000000" pitchFamily="2" charset="2"/>
              <a:buChar char="§"/>
            </a:pPr>
            <a:r>
              <a:rPr lang="es-AR" dirty="0"/>
              <a:t>El dispositivo tiene un filtro dedicado a interferencia electromagnética  </a:t>
            </a:r>
            <a:r>
              <a:rPr lang="es-AR" dirty="0" smtClean="0"/>
              <a:t> con ancho 200/9k/120k/1M (6dB), </a:t>
            </a:r>
            <a:r>
              <a:rPr lang="es-AR" dirty="0"/>
              <a:t>un amplificador de 20dB de bajo ruido y un </a:t>
            </a:r>
            <a:r>
              <a:rPr lang="es-AR" dirty="0" err="1"/>
              <a:t>Quasi-Peak</a:t>
            </a:r>
            <a:r>
              <a:rPr lang="es-AR" dirty="0"/>
              <a:t>/</a:t>
            </a:r>
            <a:r>
              <a:rPr lang="es-AR" dirty="0" err="1"/>
              <a:t>Average</a:t>
            </a:r>
            <a:r>
              <a:rPr lang="es-AR" dirty="0"/>
              <a:t> </a:t>
            </a:r>
            <a:r>
              <a:rPr lang="es-AR" dirty="0" err="1"/>
              <a:t>detect</a:t>
            </a:r>
            <a:r>
              <a:rPr lang="es-AR" dirty="0"/>
              <a:t>, para conducir ensayos de radiación y conducción luego de conectar el set de puntas especificadas GKT-008. </a:t>
            </a:r>
            <a:endParaRPr lang="es-AR" dirty="0" smtClean="0"/>
          </a:p>
          <a:p>
            <a:pPr>
              <a:buFont typeface="Wingdings" panose="05000000000000000000" pitchFamily="2" charset="2"/>
              <a:buChar char="§"/>
            </a:pPr>
            <a:r>
              <a:rPr lang="es-AR" dirty="0" smtClean="0"/>
              <a:t>Esta </a:t>
            </a:r>
            <a:r>
              <a:rPr lang="es-AR" dirty="0"/>
              <a:t>función en conjunto con estas puntas permite un ensayo casi completo que permite simplificar las mediciones complejas y simular campos lejanos de 3m/10m sin tener que ir a un laboratorio especial. Esto puede ahorrar tiempo de </a:t>
            </a:r>
            <a:r>
              <a:rPr lang="es-AR" dirty="0" err="1"/>
              <a:t>debuggeo</a:t>
            </a:r>
            <a:r>
              <a:rPr lang="es-AR" dirty="0"/>
              <a:t> y el dinero gastado en ir reiteradas veces a laboratorios especializados</a:t>
            </a:r>
            <a:r>
              <a:rPr lang="es-AR" dirty="0" smtClean="0"/>
              <a:t>.</a:t>
            </a:r>
          </a:p>
          <a:p>
            <a:pPr>
              <a:buFont typeface="Wingdings" panose="05000000000000000000" pitchFamily="2" charset="2"/>
              <a:buChar char="§"/>
            </a:pPr>
            <a:r>
              <a:rPr lang="es-AR" dirty="0" smtClean="0"/>
              <a:t>El instrumento avisa por pantalla en caso de que se hayan cumplido los requisitos de la prueba o no.</a:t>
            </a:r>
            <a:endParaRPr lang="es-AR"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9785" y="1737360"/>
            <a:ext cx="4277322" cy="4363059"/>
          </a:xfrm>
          <a:prstGeom prst="rect">
            <a:avLst/>
          </a:prstGeom>
        </p:spPr>
      </p:pic>
    </p:spTree>
    <p:extLst>
      <p:ext uri="{BB962C8B-B14F-4D97-AF65-F5344CB8AC3E}">
        <p14:creationId xmlns:p14="http://schemas.microsoft.com/office/powerpoint/2010/main" val="21929907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Análisis y procesamiento gráfico</a:t>
            </a:r>
            <a:endParaRPr lang="es-AR" dirty="0"/>
          </a:p>
        </p:txBody>
      </p:sp>
      <p:sp>
        <p:nvSpPr>
          <p:cNvPr id="3" name="Marcador de contenido 2"/>
          <p:cNvSpPr>
            <a:spLocks noGrp="1"/>
          </p:cNvSpPr>
          <p:nvPr>
            <p:ph idx="1"/>
          </p:nvPr>
        </p:nvSpPr>
        <p:spPr>
          <a:xfrm>
            <a:off x="0" y="1845733"/>
            <a:ext cx="6096000" cy="4452035"/>
          </a:xfrm>
        </p:spPr>
        <p:txBody>
          <a:bodyPr>
            <a:normAutofit/>
          </a:bodyPr>
          <a:lstStyle/>
          <a:p>
            <a:pPr>
              <a:buFont typeface="Wingdings" panose="05000000000000000000" pitchFamily="2" charset="2"/>
              <a:buChar char="§"/>
            </a:pPr>
            <a:r>
              <a:rPr lang="es-AR" dirty="0"/>
              <a:t>El </a:t>
            </a:r>
            <a:r>
              <a:rPr lang="es-AR" dirty="0" smtClean="0"/>
              <a:t>instrumento </a:t>
            </a:r>
            <a:r>
              <a:rPr lang="es-AR" dirty="0"/>
              <a:t>puede mostrar simultáneamente potencia, frecuencia y tiempo. Variaciones en potencia y frecuencia respecto del tiempo también pueden ser vistas, en particular señales que aparecen intermitentemente. </a:t>
            </a:r>
            <a:endParaRPr lang="es-AR" dirty="0" smtClean="0"/>
          </a:p>
          <a:p>
            <a:pPr>
              <a:buFont typeface="Wingdings" panose="05000000000000000000" pitchFamily="2" charset="2"/>
              <a:buChar char="§"/>
            </a:pPr>
            <a:r>
              <a:rPr lang="es-AR" dirty="0" smtClean="0"/>
              <a:t>El </a:t>
            </a:r>
            <a:r>
              <a:rPr lang="es-AR" dirty="0"/>
              <a:t>usuario puede ver la estabilidad de una señal en función del tiempo o identificar interferencia en un sistema de comunicación. El usuario puede usar dos marcadores para identificar la relación potencia a frecuencia y tiempo</a:t>
            </a:r>
            <a:r>
              <a:rPr lang="es-AR" dirty="0" smtClean="0"/>
              <a:t>.</a:t>
            </a:r>
            <a:endParaRPr lang="es-AR"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4884" y="2023589"/>
            <a:ext cx="4810796" cy="4096322"/>
          </a:xfrm>
          <a:prstGeom prst="rect">
            <a:avLst/>
          </a:prstGeom>
        </p:spPr>
      </p:pic>
    </p:spTree>
    <p:extLst>
      <p:ext uri="{BB962C8B-B14F-4D97-AF65-F5344CB8AC3E}">
        <p14:creationId xmlns:p14="http://schemas.microsoft.com/office/powerpoint/2010/main" val="242490664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95</TotalTime>
  <Words>1165</Words>
  <Application>Microsoft Office PowerPoint</Application>
  <PresentationFormat>Panorámica</PresentationFormat>
  <Paragraphs>63</Paragraphs>
  <Slides>16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Calibri</vt:lpstr>
      <vt:lpstr>Calibri Light</vt:lpstr>
      <vt:lpstr>Wingdings</vt:lpstr>
      <vt:lpstr>Retrospección</vt:lpstr>
      <vt:lpstr>Analizador de Espectros GSP-9330</vt:lpstr>
      <vt:lpstr>Usos posibles y/o recomendados</vt:lpstr>
      <vt:lpstr>Características generales</vt:lpstr>
      <vt:lpstr>Tiempo de barrido rápido</vt:lpstr>
      <vt:lpstr>Análisis de señales 2FSK</vt:lpstr>
      <vt:lpstr>Análisis de señales FSK y ASK</vt:lpstr>
      <vt:lpstr>Señales AM/FM</vt:lpstr>
      <vt:lpstr>Prueba de Compatibilidad electromagnética</vt:lpstr>
      <vt:lpstr>Análisis y procesamiento gráfico</vt:lpstr>
      <vt:lpstr>Análisis y procesamiento gráfico</vt:lpstr>
      <vt:lpstr>Comparación con la competencia</vt:lpstr>
      <vt:lpstr>Modo armónico</vt:lpstr>
      <vt:lpstr>Función Línea límite</vt:lpstr>
      <vt:lpstr>Encendido del instrumento</vt:lpstr>
      <vt:lpstr>Interfaz User-Friendly</vt:lpstr>
      <vt:lpstr>Conectividad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Analizador de Espectros GSP-9330</dc:title>
  <dc:creator>MARIA LAURA DAGOSTINO</dc:creator>
  <cp:lastModifiedBy>MARIA LAURA DAGOSTINO</cp:lastModifiedBy>
  <cp:revision>8</cp:revision>
  <dcterms:created xsi:type="dcterms:W3CDTF">2017-11-20T20:37:20Z</dcterms:created>
  <dcterms:modified xsi:type="dcterms:W3CDTF">2017-11-20T22:12:49Z</dcterms:modified>
</cp:coreProperties>
</file>