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5E4D97-0DB5-4E7C-8DB9-7BFA40B88CB6}">
  <a:tblStyle styleId="{345E4D97-0DB5-4E7C-8DB9-7BFA40B88C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7f16602c9_3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7f16602c9_3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7f16602c9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7f16602c9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7f16602c9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7f16602c9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f16602c9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f16602c9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7f16602c9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7f16602c9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7f16602c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7f16602c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7f16602c9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7f16602c9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7f16602c9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7f16602c9_3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7f16602c9_3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7f16602c9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7f16602c9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7f16602c9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f16602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f16602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f16602c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f16602c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f16602c9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f16602c9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f16602c9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f16602c9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f16602c9_3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f16602c9_3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7f16602c9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7f16602c9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7f16602c9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7f16602c9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tKMKFXF-_YY" TargetMode="External"/><Relationship Id="rId4"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rotWithShape="1">
          <a:blip r:embed="rId3">
            <a:alphaModFix/>
          </a:blip>
          <a:srcRect b="27351" l="0" r="0" t="29919"/>
          <a:stretch/>
        </p:blipFill>
        <p:spPr>
          <a:xfrm>
            <a:off x="359375" y="1559937"/>
            <a:ext cx="8425251" cy="188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Especificaciones </a:t>
            </a:r>
            <a:r>
              <a:rPr lang="es"/>
              <a:t>Técnicas</a:t>
            </a:r>
            <a:endParaRPr/>
          </a:p>
        </p:txBody>
      </p:sp>
      <p:sp>
        <p:nvSpPr>
          <p:cNvPr id="194" name="Google Shape;194;p22"/>
          <p:cNvSpPr txBox="1"/>
          <p:nvPr>
            <p:ph idx="1" type="body"/>
          </p:nvPr>
        </p:nvSpPr>
        <p:spPr>
          <a:xfrm>
            <a:off x="771625" y="1568000"/>
            <a:ext cx="7505700" cy="284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Resolution: 1Hz</a:t>
            </a:r>
            <a:endParaRPr sz="1400"/>
          </a:p>
          <a:p>
            <a:pPr indent="-317500" lvl="0" marL="457200" rtl="0" algn="l">
              <a:spcBef>
                <a:spcPts val="0"/>
              </a:spcBef>
              <a:spcAft>
                <a:spcPts val="0"/>
              </a:spcAft>
              <a:buSzPts val="1400"/>
              <a:buChar char="●"/>
            </a:pPr>
            <a:r>
              <a:rPr lang="es" sz="1400"/>
              <a:t>Reference </a:t>
            </a:r>
            <a:r>
              <a:rPr lang="es" sz="1400"/>
              <a:t>frequency</a:t>
            </a:r>
            <a:r>
              <a:rPr lang="es" sz="1400"/>
              <a:t>: 10 MHz</a:t>
            </a:r>
            <a:endParaRPr sz="1400"/>
          </a:p>
          <a:p>
            <a:pPr indent="-317500" lvl="0" marL="457200" rtl="0" algn="l">
              <a:spcBef>
                <a:spcPts val="0"/>
              </a:spcBef>
              <a:spcAft>
                <a:spcPts val="0"/>
              </a:spcAft>
              <a:buSzPts val="1400"/>
              <a:buChar char="●"/>
            </a:pPr>
            <a:r>
              <a:rPr lang="es" sz="1400"/>
              <a:t>Aging rate: 1 ppm (standard)</a:t>
            </a:r>
            <a:endParaRPr sz="1400"/>
          </a:p>
          <a:p>
            <a:pPr indent="-317500" lvl="0" marL="457200" rtl="0" algn="l">
              <a:spcBef>
                <a:spcPts val="0"/>
              </a:spcBef>
              <a:spcAft>
                <a:spcPts val="0"/>
              </a:spcAft>
              <a:buSzPts val="1400"/>
              <a:buChar char="●"/>
            </a:pPr>
            <a:r>
              <a:rPr lang="es" sz="1400"/>
              <a:t>Marker resolution: (frequency span)/(number of sweep point − 1)</a:t>
            </a:r>
            <a:endParaRPr sz="1400"/>
          </a:p>
          <a:p>
            <a:pPr indent="-317500" lvl="0" marL="457200" rtl="0" algn="l">
              <a:spcBef>
                <a:spcPts val="0"/>
              </a:spcBef>
              <a:spcAft>
                <a:spcPts val="0"/>
              </a:spcAft>
              <a:buSzPts val="1400"/>
              <a:buChar char="●"/>
            </a:pPr>
            <a:r>
              <a:rPr lang="es" sz="1400"/>
              <a:t>Span: 0Hz (zero span), 50Hz to 7GHz</a:t>
            </a:r>
            <a:endParaRPr sz="1400"/>
          </a:p>
          <a:p>
            <a:pPr indent="-317500" lvl="0" marL="457200" rtl="0" algn="l">
              <a:spcBef>
                <a:spcPts val="0"/>
              </a:spcBef>
              <a:spcAft>
                <a:spcPts val="0"/>
              </a:spcAft>
              <a:buSzPts val="1400"/>
              <a:buChar char="●"/>
            </a:pPr>
            <a:r>
              <a:rPr lang="es" sz="1400"/>
              <a:t>Sweep time (Span&gt;100 Hz): 2ms to 1000s</a:t>
            </a:r>
            <a:endParaRPr sz="1400"/>
          </a:p>
          <a:p>
            <a:pPr indent="-317500" lvl="0" marL="457200" rtl="0" algn="l">
              <a:spcBef>
                <a:spcPts val="0"/>
              </a:spcBef>
              <a:spcAft>
                <a:spcPts val="0"/>
              </a:spcAft>
              <a:buSzPts val="1400"/>
              <a:buChar char="●"/>
            </a:pPr>
            <a:r>
              <a:rPr lang="es" sz="1400"/>
              <a:t>Sweep time (Span=0): 600ns to 1000s</a:t>
            </a:r>
            <a:endParaRPr sz="1400"/>
          </a:p>
          <a:p>
            <a:pPr indent="-317500" lvl="0" marL="457200" rtl="0" algn="l">
              <a:spcBef>
                <a:spcPts val="0"/>
              </a:spcBef>
              <a:spcAft>
                <a:spcPts val="0"/>
              </a:spcAft>
              <a:buSzPts val="1400"/>
              <a:buChar char="●"/>
            </a:pPr>
            <a:r>
              <a:rPr lang="es" sz="1400"/>
              <a:t>Maximum VDC: 50V</a:t>
            </a:r>
            <a:endParaRPr sz="1400"/>
          </a:p>
          <a:p>
            <a:pPr indent="-317500" lvl="0" marL="457200" rtl="0" algn="l">
              <a:spcBef>
                <a:spcPts val="0"/>
              </a:spcBef>
              <a:spcAft>
                <a:spcPts val="0"/>
              </a:spcAft>
              <a:buSzPts val="1400"/>
              <a:buChar char="●"/>
            </a:pPr>
            <a:r>
              <a:rPr lang="es" sz="1400"/>
              <a:t>Input attenuator range: 0 to 50 dB, in 1 dB steps</a:t>
            </a:r>
            <a:endParaRPr sz="1400"/>
          </a:p>
        </p:txBody>
      </p:sp>
      <p:pic>
        <p:nvPicPr>
          <p:cNvPr id="195" name="Google Shape;195;p22"/>
          <p:cNvPicPr preferRelativeResize="0"/>
          <p:nvPr/>
        </p:nvPicPr>
        <p:blipFill>
          <a:blip r:embed="rId3">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6224474" y="3769849"/>
            <a:ext cx="2570450" cy="1023475"/>
          </a:xfrm>
          <a:prstGeom prst="rect">
            <a:avLst/>
          </a:prstGeom>
          <a:noFill/>
          <a:ln>
            <a:noFill/>
          </a:ln>
        </p:spPr>
      </p:pic>
      <p:sp>
        <p:nvSpPr>
          <p:cNvPr id="201" name="Google Shape;201;p23"/>
          <p:cNvSpPr txBox="1"/>
          <p:nvPr>
            <p:ph type="title"/>
          </p:nvPr>
        </p:nvSpPr>
        <p:spPr>
          <a:xfrm>
            <a:off x="677100" y="665200"/>
            <a:ext cx="76479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Especificaciones BW, RBW, y piso de Ruido</a:t>
            </a:r>
            <a:endParaRPr/>
          </a:p>
        </p:txBody>
      </p:sp>
      <p:sp>
        <p:nvSpPr>
          <p:cNvPr id="202" name="Google Shape;202;p23"/>
          <p:cNvSpPr txBox="1"/>
          <p:nvPr>
            <p:ph idx="1" type="body"/>
          </p:nvPr>
        </p:nvSpPr>
        <p:spPr>
          <a:xfrm>
            <a:off x="3025000" y="1446275"/>
            <a:ext cx="53625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Nunito"/>
                <a:ea typeface="Nunito"/>
                <a:cs typeface="Nunito"/>
                <a:sym typeface="Nunito"/>
              </a:rPr>
              <a:t>El modelo N9322C cuenta con un ancho de banda superior a la de su </a:t>
            </a:r>
            <a:r>
              <a:rPr lang="es" sz="1400">
                <a:latin typeface="Nunito"/>
                <a:ea typeface="Nunito"/>
                <a:cs typeface="Nunito"/>
                <a:sym typeface="Nunito"/>
              </a:rPr>
              <a:t>competencia</a:t>
            </a:r>
            <a:r>
              <a:rPr lang="es" sz="1400">
                <a:latin typeface="Nunito"/>
                <a:ea typeface="Nunito"/>
                <a:cs typeface="Nunito"/>
                <a:sym typeface="Nunito"/>
              </a:rPr>
              <a:t> con unos </a:t>
            </a:r>
            <a:r>
              <a:rPr b="1" lang="es" sz="1400">
                <a:latin typeface="Nunito"/>
                <a:ea typeface="Nunito"/>
                <a:cs typeface="Nunito"/>
                <a:sym typeface="Nunito"/>
              </a:rPr>
              <a:t>7 GHz</a:t>
            </a:r>
            <a:r>
              <a:rPr lang="es" sz="1400">
                <a:latin typeface="Nunito"/>
                <a:ea typeface="Nunito"/>
                <a:cs typeface="Nunito"/>
                <a:sym typeface="Nunito"/>
              </a:rPr>
              <a:t> de BW. </a:t>
            </a:r>
            <a:endParaRPr sz="1400">
              <a:latin typeface="Nunito"/>
              <a:ea typeface="Nunito"/>
              <a:cs typeface="Nunito"/>
              <a:sym typeface="Nunito"/>
            </a:endParaRPr>
          </a:p>
          <a:p>
            <a:pPr indent="0" lvl="0" marL="0" rtl="0" algn="l">
              <a:spcBef>
                <a:spcPts val="1600"/>
              </a:spcBef>
              <a:spcAft>
                <a:spcPts val="0"/>
              </a:spcAft>
              <a:buNone/>
            </a:pPr>
            <a:r>
              <a:rPr lang="es" sz="1400">
                <a:latin typeface="Nunito"/>
                <a:ea typeface="Nunito"/>
                <a:cs typeface="Nunito"/>
                <a:sym typeface="Nunito"/>
              </a:rPr>
              <a:t>Su RBW de 10 Hz le </a:t>
            </a:r>
            <a:r>
              <a:rPr lang="es" sz="1400">
                <a:latin typeface="Nunito"/>
                <a:ea typeface="Nunito"/>
                <a:cs typeface="Nunito"/>
                <a:sym typeface="Nunito"/>
              </a:rPr>
              <a:t>permitirá</a:t>
            </a:r>
            <a:r>
              <a:rPr lang="es" sz="1400">
                <a:latin typeface="Nunito"/>
                <a:ea typeface="Nunito"/>
                <a:cs typeface="Nunito"/>
                <a:sym typeface="Nunito"/>
              </a:rPr>
              <a:t> tomar mediciones con muy alta precisión.</a:t>
            </a:r>
            <a:endParaRPr sz="1400">
              <a:latin typeface="Nunito"/>
              <a:ea typeface="Nunito"/>
              <a:cs typeface="Nunito"/>
              <a:sym typeface="Nunito"/>
            </a:endParaRPr>
          </a:p>
          <a:p>
            <a:pPr indent="0" lvl="0" marL="0" rtl="0" algn="l">
              <a:spcBef>
                <a:spcPts val="1600"/>
              </a:spcBef>
              <a:spcAft>
                <a:spcPts val="0"/>
              </a:spcAft>
              <a:buNone/>
            </a:pPr>
            <a:r>
              <a:rPr lang="es" sz="1400">
                <a:latin typeface="Nunito"/>
                <a:ea typeface="Nunito"/>
                <a:cs typeface="Nunito"/>
                <a:sym typeface="Nunito"/>
              </a:rPr>
              <a:t>Su bajo piso de ruido garantiza la </a:t>
            </a:r>
            <a:r>
              <a:rPr lang="es" sz="1400">
                <a:latin typeface="Nunito"/>
                <a:ea typeface="Nunito"/>
                <a:cs typeface="Nunito"/>
                <a:sym typeface="Nunito"/>
              </a:rPr>
              <a:t>mínima</a:t>
            </a:r>
            <a:r>
              <a:rPr lang="es" sz="1400">
                <a:latin typeface="Nunito"/>
                <a:ea typeface="Nunito"/>
                <a:cs typeface="Nunito"/>
                <a:sym typeface="Nunito"/>
              </a:rPr>
              <a:t> interferencia al trabajar con señales de baja potencia.</a:t>
            </a:r>
            <a:endParaRPr sz="1400">
              <a:latin typeface="Nunito"/>
              <a:ea typeface="Nunito"/>
              <a:cs typeface="Nunito"/>
              <a:sym typeface="Nunito"/>
            </a:endParaRPr>
          </a:p>
          <a:p>
            <a:pPr indent="0" lvl="0" marL="0" rtl="0" algn="l">
              <a:spcBef>
                <a:spcPts val="1600"/>
              </a:spcBef>
              <a:spcAft>
                <a:spcPts val="0"/>
              </a:spcAft>
              <a:buNone/>
            </a:pPr>
            <a:r>
              <a:rPr lang="es" sz="1400">
                <a:latin typeface="Nunito"/>
                <a:ea typeface="Nunito"/>
                <a:cs typeface="Nunito"/>
                <a:sym typeface="Nunito"/>
              </a:rPr>
              <a:t>Mide señales desde los 9 KHz y los 7 GHz.</a:t>
            </a:r>
            <a:endParaRPr sz="1400">
              <a:latin typeface="Nunito"/>
              <a:ea typeface="Nunito"/>
              <a:cs typeface="Nunito"/>
              <a:sym typeface="Nunito"/>
            </a:endParaRPr>
          </a:p>
          <a:p>
            <a:pPr indent="0" lvl="0" marL="0" rtl="0" algn="l">
              <a:spcBef>
                <a:spcPts val="1600"/>
              </a:spcBef>
              <a:spcAft>
                <a:spcPts val="0"/>
              </a:spcAft>
              <a:buNone/>
            </a:pPr>
            <a:r>
              <a:t/>
            </a:r>
            <a:endParaRPr sz="1400">
              <a:latin typeface="Nunito"/>
              <a:ea typeface="Nunito"/>
              <a:cs typeface="Nunito"/>
              <a:sym typeface="Nunito"/>
            </a:endParaRPr>
          </a:p>
          <a:p>
            <a:pPr indent="0" lvl="0" marL="0" rtl="0" algn="l">
              <a:spcBef>
                <a:spcPts val="1600"/>
              </a:spcBef>
              <a:spcAft>
                <a:spcPts val="1600"/>
              </a:spcAft>
              <a:buNone/>
            </a:pPr>
            <a:r>
              <a:t/>
            </a:r>
            <a:endParaRPr sz="1400">
              <a:latin typeface="Nunito"/>
              <a:ea typeface="Nunito"/>
              <a:cs typeface="Nunito"/>
              <a:sym typeface="Nunito"/>
            </a:endParaRPr>
          </a:p>
        </p:txBody>
      </p:sp>
      <p:pic>
        <p:nvPicPr>
          <p:cNvPr id="203" name="Google Shape;203;p23"/>
          <p:cNvPicPr preferRelativeResize="0"/>
          <p:nvPr/>
        </p:nvPicPr>
        <p:blipFill>
          <a:blip r:embed="rId4">
            <a:alphaModFix/>
          </a:blip>
          <a:stretch>
            <a:fillRect/>
          </a:stretch>
        </p:blipFill>
        <p:spPr>
          <a:xfrm>
            <a:off x="819138" y="1598713"/>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33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Accesorios</a:t>
            </a:r>
            <a:endParaRPr/>
          </a:p>
          <a:p>
            <a:pPr indent="0" lvl="0" marL="0" rtl="0" algn="l">
              <a:spcBef>
                <a:spcPts val="0"/>
              </a:spcBef>
              <a:spcAft>
                <a:spcPts val="0"/>
              </a:spcAft>
              <a:buNone/>
            </a:pPr>
            <a:r>
              <a:t/>
            </a:r>
            <a:endParaRPr/>
          </a:p>
        </p:txBody>
      </p:sp>
      <p:sp>
        <p:nvSpPr>
          <p:cNvPr id="209" name="Google Shape;209;p24"/>
          <p:cNvSpPr txBox="1"/>
          <p:nvPr>
            <p:ph idx="1" type="body"/>
          </p:nvPr>
        </p:nvSpPr>
        <p:spPr>
          <a:xfrm>
            <a:off x="819150" y="863300"/>
            <a:ext cx="7505700" cy="2965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Channel Scanner:</a:t>
            </a:r>
            <a:endParaRPr sz="1400">
              <a:latin typeface="Nunito"/>
              <a:ea typeface="Nunito"/>
              <a:cs typeface="Nunito"/>
              <a:sym typeface="Nunito"/>
            </a:endParaRPr>
          </a:p>
          <a:p>
            <a:pPr indent="0" lvl="0" marL="0" rtl="0" algn="l">
              <a:lnSpc>
                <a:spcPct val="150000"/>
              </a:lnSpc>
              <a:spcBef>
                <a:spcPts val="0"/>
              </a:spcBef>
              <a:spcAft>
                <a:spcPts val="0"/>
              </a:spcAft>
              <a:buNone/>
            </a:pPr>
            <a:r>
              <a:rPr lang="es" sz="1400">
                <a:latin typeface="Nunito"/>
                <a:ea typeface="Nunito"/>
                <a:cs typeface="Nunito"/>
                <a:sym typeface="Nunito"/>
              </a:rPr>
              <a:t>Permite la </a:t>
            </a:r>
            <a:r>
              <a:rPr lang="es" sz="1400">
                <a:latin typeface="Nunito"/>
                <a:ea typeface="Nunito"/>
                <a:cs typeface="Nunito"/>
                <a:sym typeface="Nunito"/>
              </a:rPr>
              <a:t>realización</a:t>
            </a:r>
            <a:r>
              <a:rPr lang="es" sz="1400">
                <a:latin typeface="Nunito"/>
                <a:ea typeface="Nunito"/>
                <a:cs typeface="Nunito"/>
                <a:sym typeface="Nunito"/>
              </a:rPr>
              <a:t> de mediciones de hasta 20 canales en paralelo, en donde cada uno puede tener su propia frecuencia y ancho de banda particular.</a:t>
            </a:r>
            <a:endParaRPr sz="14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Spectrogram Monitor:</a:t>
            </a:r>
            <a:endParaRPr sz="1400">
              <a:latin typeface="Nunito"/>
              <a:ea typeface="Nunito"/>
              <a:cs typeface="Nunito"/>
              <a:sym typeface="Nunito"/>
            </a:endParaRPr>
          </a:p>
          <a:p>
            <a:pPr indent="0" lvl="0" marL="0" rtl="0" algn="l">
              <a:lnSpc>
                <a:spcPct val="150000"/>
              </a:lnSpc>
              <a:spcBef>
                <a:spcPts val="0"/>
              </a:spcBef>
              <a:spcAft>
                <a:spcPts val="0"/>
              </a:spcAft>
              <a:buNone/>
            </a:pPr>
            <a:r>
              <a:rPr lang="es" sz="1400">
                <a:latin typeface="Nunito"/>
                <a:ea typeface="Nunito"/>
                <a:cs typeface="Nunito"/>
                <a:sym typeface="Nunito"/>
              </a:rPr>
              <a:t>Permite realizar las mediciones de un </a:t>
            </a:r>
            <a:r>
              <a:rPr lang="es" sz="1400">
                <a:latin typeface="Nunito"/>
                <a:ea typeface="Nunito"/>
                <a:cs typeface="Nunito"/>
                <a:sym typeface="Nunito"/>
              </a:rPr>
              <a:t>espectrograma en el cual se puede observar en 3 dimensiones del mismo; la frecuencia, la amplitud y el tiempo.</a:t>
            </a:r>
            <a:endParaRPr sz="14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Task Planner:</a:t>
            </a:r>
            <a:endParaRPr sz="1400">
              <a:latin typeface="Nunito"/>
              <a:ea typeface="Nunito"/>
              <a:cs typeface="Nunito"/>
              <a:sym typeface="Nunito"/>
            </a:endParaRPr>
          </a:p>
          <a:p>
            <a:pPr indent="0" lvl="0" marL="0" rtl="0" algn="l">
              <a:lnSpc>
                <a:spcPct val="150000"/>
              </a:lnSpc>
              <a:spcBef>
                <a:spcPts val="0"/>
              </a:spcBef>
              <a:spcAft>
                <a:spcPts val="0"/>
              </a:spcAft>
              <a:buNone/>
            </a:pPr>
            <a:r>
              <a:rPr lang="es" sz="1400">
                <a:latin typeface="Nunito"/>
                <a:ea typeface="Nunito"/>
                <a:cs typeface="Nunito"/>
                <a:sym typeface="Nunito"/>
              </a:rPr>
              <a:t>Permite la definición de “tareas” para la realización de pruebas automáticas, las cuales van a almacenar los datos obtenidos y va a generar un reporte sobre el mismo.</a:t>
            </a:r>
            <a:endParaRPr sz="1400">
              <a:latin typeface="Nunito"/>
              <a:ea typeface="Nunito"/>
              <a:cs typeface="Nunito"/>
              <a:sym typeface="Nunito"/>
            </a:endParaRPr>
          </a:p>
        </p:txBody>
      </p:sp>
      <p:pic>
        <p:nvPicPr>
          <p:cNvPr id="210" name="Google Shape;210;p24"/>
          <p:cNvPicPr preferRelativeResize="0"/>
          <p:nvPr/>
        </p:nvPicPr>
        <p:blipFill>
          <a:blip r:embed="rId3">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Garantía y </a:t>
            </a:r>
            <a:r>
              <a:rPr lang="es"/>
              <a:t>Postventa</a:t>
            </a:r>
            <a:endParaRPr/>
          </a:p>
        </p:txBody>
      </p:sp>
      <p:sp>
        <p:nvSpPr>
          <p:cNvPr id="216" name="Google Shape;21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En Keysight ofrecemos una garantía de hasta 3 años sobre nuestros equipos.</a:t>
            </a:r>
            <a:endParaRPr sz="1400"/>
          </a:p>
          <a:p>
            <a:pPr indent="0" lvl="0" marL="0" rtl="0" algn="l">
              <a:spcBef>
                <a:spcPts val="1600"/>
              </a:spcBef>
              <a:spcAft>
                <a:spcPts val="0"/>
              </a:spcAft>
              <a:buNone/>
            </a:pPr>
            <a:r>
              <a:rPr lang="es" sz="1400"/>
              <a:t>Este instrumento tiene una tasa de envejecimiento de 0.1 ppm </a:t>
            </a:r>
            <a:r>
              <a:rPr lang="es" sz="1400">
                <a:solidFill>
                  <a:srgbClr val="333333"/>
                </a:solidFill>
                <a:highlight>
                  <a:schemeClr val="dk1"/>
                </a:highlight>
              </a:rPr>
              <a:t>anual, que reduce la variación de frecuencia para obtener medidas más precisas. </a:t>
            </a:r>
            <a:endParaRPr sz="1400"/>
          </a:p>
          <a:p>
            <a:pPr indent="0" lvl="0" marL="0" rtl="0" algn="l">
              <a:spcBef>
                <a:spcPts val="1600"/>
              </a:spcBef>
              <a:spcAft>
                <a:spcPts val="0"/>
              </a:spcAft>
              <a:buNone/>
            </a:pPr>
            <a:r>
              <a:rPr lang="es" sz="1400"/>
              <a:t>Además para garantizar que su nuevo analizador de espectros Keysight se mantenga en su punto </a:t>
            </a:r>
            <a:r>
              <a:rPr lang="es" sz="1400"/>
              <a:t>óptimo</a:t>
            </a:r>
            <a:r>
              <a:rPr lang="es" sz="1400"/>
              <a:t> recomendamos </a:t>
            </a:r>
            <a:r>
              <a:rPr lang="es" sz="1400"/>
              <a:t>realizar</a:t>
            </a:r>
            <a:r>
              <a:rPr lang="es" sz="1400"/>
              <a:t> su correspondiente calibración anual.</a:t>
            </a:r>
            <a:endParaRPr sz="1400"/>
          </a:p>
          <a:p>
            <a:pPr indent="0" lvl="0" marL="0" rtl="0" algn="l">
              <a:spcBef>
                <a:spcPts val="1600"/>
              </a:spcBef>
              <a:spcAft>
                <a:spcPts val="0"/>
              </a:spcAft>
              <a:buNone/>
            </a:pPr>
            <a:r>
              <a:t/>
            </a:r>
            <a:endParaRPr sz="1400">
              <a:solidFill>
                <a:srgbClr val="333333"/>
              </a:solidFill>
              <a:highlight>
                <a:srgbClr val="FFFFFF"/>
              </a:highlight>
            </a:endParaRPr>
          </a:p>
          <a:p>
            <a:pPr indent="0" lvl="0" marL="0" rtl="0" algn="l">
              <a:spcBef>
                <a:spcPts val="1600"/>
              </a:spcBef>
              <a:spcAft>
                <a:spcPts val="1600"/>
              </a:spcAft>
              <a:buNone/>
            </a:pPr>
            <a:r>
              <a:t/>
            </a:r>
            <a:endParaRPr sz="1400"/>
          </a:p>
        </p:txBody>
      </p:sp>
      <p:pic>
        <p:nvPicPr>
          <p:cNvPr id="217" name="Google Shape;217;p25"/>
          <p:cNvPicPr preferRelativeResize="0"/>
          <p:nvPr/>
        </p:nvPicPr>
        <p:blipFill>
          <a:blip r:embed="rId3">
            <a:alphaModFix/>
          </a:blip>
          <a:stretch>
            <a:fillRect/>
          </a:stretch>
        </p:blipFill>
        <p:spPr>
          <a:xfrm>
            <a:off x="6224474" y="3769849"/>
            <a:ext cx="2570450" cy="1023475"/>
          </a:xfrm>
          <a:prstGeom prst="rect">
            <a:avLst/>
          </a:prstGeom>
          <a:noFill/>
          <a:ln>
            <a:noFill/>
          </a:ln>
        </p:spPr>
      </p:pic>
      <p:pic>
        <p:nvPicPr>
          <p:cNvPr id="218" name="Google Shape;218;p25"/>
          <p:cNvPicPr preferRelativeResize="0"/>
          <p:nvPr/>
        </p:nvPicPr>
        <p:blipFill>
          <a:blip r:embed="rId4">
            <a:alphaModFix/>
          </a:blip>
          <a:stretch>
            <a:fillRect/>
          </a:stretch>
        </p:blipFill>
        <p:spPr>
          <a:xfrm>
            <a:off x="5664725" y="248924"/>
            <a:ext cx="3130200" cy="174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graphicFrame>
        <p:nvGraphicFramePr>
          <p:cNvPr id="223" name="Google Shape;223;p26"/>
          <p:cNvGraphicFramePr/>
          <p:nvPr/>
        </p:nvGraphicFramePr>
        <p:xfrm>
          <a:off x="402550" y="1261875"/>
          <a:ext cx="3000000" cy="3000000"/>
        </p:xfrm>
        <a:graphic>
          <a:graphicData uri="http://schemas.openxmlformats.org/drawingml/2006/table">
            <a:tbl>
              <a:tblPr>
                <a:noFill/>
                <a:tableStyleId>{345E4D97-0DB5-4E7C-8DB9-7BFA40B88CB6}</a:tableStyleId>
              </a:tblPr>
              <a:tblGrid>
                <a:gridCol w="2084725"/>
                <a:gridCol w="2231100"/>
                <a:gridCol w="1938350"/>
                <a:gridCol w="2084725"/>
              </a:tblGrid>
              <a:tr h="381000">
                <a:tc>
                  <a:txBody>
                    <a:bodyPr>
                      <a:noAutofit/>
                    </a:bodyPr>
                    <a:lstStyle/>
                    <a:p>
                      <a:pPr indent="0" lvl="0" marL="0" rtl="0" algn="l">
                        <a:spcBef>
                          <a:spcPts val="0"/>
                        </a:spcBef>
                        <a:spcAft>
                          <a:spcPts val="0"/>
                        </a:spcAft>
                        <a:buNone/>
                      </a:pPr>
                      <a:r>
                        <a:rPr lang="es"/>
                        <a:t>Features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CCCCC"/>
                    </a:solidFill>
                  </a:tcPr>
                </a:tc>
                <a:tc>
                  <a:txBody>
                    <a:bodyPr>
                      <a:noAutofit/>
                    </a:bodyPr>
                    <a:lstStyle/>
                    <a:p>
                      <a:pPr indent="0" lvl="0" marL="0" rtl="0" algn="l">
                        <a:spcBef>
                          <a:spcPts val="0"/>
                        </a:spcBef>
                        <a:spcAft>
                          <a:spcPts val="0"/>
                        </a:spcAft>
                        <a:buNone/>
                      </a:pPr>
                      <a:r>
                        <a:rPr lang="es"/>
                        <a:t>Keysight / N9332C</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s"/>
                        <a:t>Instek / GSP 9330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s"/>
                        <a:t>Tektronix / RSA306</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r>
              <a:tr h="381000">
                <a:tc>
                  <a:txBody>
                    <a:bodyPr>
                      <a:noAutofit/>
                    </a:bodyPr>
                    <a:lstStyle/>
                    <a:p>
                      <a:pPr indent="0" lvl="0" marL="0" rtl="0" algn="l">
                        <a:spcBef>
                          <a:spcPts val="0"/>
                        </a:spcBef>
                        <a:spcAft>
                          <a:spcPts val="0"/>
                        </a:spcAft>
                        <a:buNone/>
                      </a:pPr>
                      <a:r>
                        <a:rPr lang="es"/>
                        <a:t>Frequency</a:t>
                      </a:r>
                      <a:r>
                        <a:rPr lang="es"/>
                        <a:t> Range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s"/>
                        <a:t>9KHz to 7GHz</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9KHz - 3.25GHz</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9KHz to 6.2GHz</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s"/>
                        <a:t>DNAL</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s"/>
                        <a:t>-152dBm </a:t>
                      </a:r>
                      <a:endParaRPr/>
                    </a:p>
                    <a:p>
                      <a:pPr indent="0" lvl="0" marL="0" rtl="0" algn="l">
                        <a:spcBef>
                          <a:spcPts val="0"/>
                        </a:spcBef>
                        <a:spcAft>
                          <a:spcPts val="0"/>
                        </a:spcAft>
                        <a:buNone/>
                      </a:pPr>
                      <a:r>
                        <a:rPr lang="es"/>
                        <a:t>(9KHz-7GHz)</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-130dBm (100KHz-3.25GHz)</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-153bBm (100kHz-6.2GHz)</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s"/>
                        <a:t>Overall Amplitude Accuracy</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s"/>
                        <a:t>± </a:t>
                      </a:r>
                      <a:r>
                        <a:rPr lang="es"/>
                        <a:t>0.6dB</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 0.5dB</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0.8dB - 1dB</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s"/>
                        <a:t>Price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lang="es"/>
                        <a:t>US$11,980 - </a:t>
                      </a:r>
                      <a:r>
                        <a:rPr lang="es"/>
                        <a:t>US$</a:t>
                      </a:r>
                      <a:r>
                        <a:rPr lang="es"/>
                        <a:t>12,953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US$</a:t>
                      </a:r>
                      <a:r>
                        <a:rPr lang="es" sz="1350">
                          <a:highlight>
                            <a:srgbClr val="FFFFFF"/>
                          </a:highlight>
                        </a:rPr>
                        <a:t>6,063.75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US$3,490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224" name="Google Shape;224;p26"/>
          <p:cNvPicPr preferRelativeResize="0"/>
          <p:nvPr/>
        </p:nvPicPr>
        <p:blipFill>
          <a:blip r:embed="rId3">
            <a:alphaModFix/>
          </a:blip>
          <a:stretch>
            <a:fillRect/>
          </a:stretch>
        </p:blipFill>
        <p:spPr>
          <a:xfrm>
            <a:off x="6224474" y="3769849"/>
            <a:ext cx="2570450" cy="1023475"/>
          </a:xfrm>
          <a:prstGeom prst="rect">
            <a:avLst/>
          </a:prstGeom>
          <a:noFill/>
          <a:ln>
            <a:noFill/>
          </a:ln>
        </p:spPr>
      </p:pic>
      <p:sp>
        <p:nvSpPr>
          <p:cNvPr id="225" name="Google Shape;225;p26"/>
          <p:cNvSpPr txBox="1"/>
          <p:nvPr>
            <p:ph type="title"/>
          </p:nvPr>
        </p:nvSpPr>
        <p:spPr>
          <a:xfrm>
            <a:off x="1007325" y="458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Comparación contra Competencias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27"/>
          <p:cNvPicPr preferRelativeResize="0"/>
          <p:nvPr/>
        </p:nvPicPr>
        <p:blipFill>
          <a:blip r:embed="rId3">
            <a:alphaModFix/>
          </a:blip>
          <a:stretch>
            <a:fillRect/>
          </a:stretch>
        </p:blipFill>
        <p:spPr>
          <a:xfrm>
            <a:off x="492863" y="703576"/>
            <a:ext cx="8158276" cy="3418324"/>
          </a:xfrm>
          <a:prstGeom prst="rect">
            <a:avLst/>
          </a:prstGeom>
          <a:noFill/>
          <a:ln>
            <a:noFill/>
          </a:ln>
        </p:spPr>
      </p:pic>
      <p:pic>
        <p:nvPicPr>
          <p:cNvPr id="233" name="Google Shape;233;p27"/>
          <p:cNvPicPr preferRelativeResize="0"/>
          <p:nvPr/>
        </p:nvPicPr>
        <p:blipFill>
          <a:blip r:embed="rId4">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idx="1" type="body"/>
          </p:nvPr>
        </p:nvSpPr>
        <p:spPr>
          <a:xfrm>
            <a:off x="688475" y="845575"/>
            <a:ext cx="7505700" cy="172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Mitad de precio</a:t>
            </a:r>
            <a:r>
              <a:rPr lang="es" sz="1400">
                <a:latin typeface="Nunito"/>
                <a:ea typeface="Nunito"/>
                <a:cs typeface="Nunito"/>
                <a:sym typeface="Nunito"/>
              </a:rPr>
              <a:t>:</a:t>
            </a:r>
            <a:endParaRPr sz="14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Menor Bandwidth</a:t>
            </a:r>
            <a:endParaRPr sz="14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Menor tamaño y portable</a:t>
            </a:r>
            <a:endParaRPr sz="14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es" sz="1400">
                <a:latin typeface="Nunito"/>
                <a:ea typeface="Nunito"/>
                <a:cs typeface="Nunito"/>
                <a:sym typeface="Nunito"/>
              </a:rPr>
              <a:t>Mediciones de menor calidad</a:t>
            </a:r>
            <a:endParaRPr sz="1400">
              <a:latin typeface="Nunito"/>
              <a:ea typeface="Nunito"/>
              <a:cs typeface="Nunito"/>
              <a:sym typeface="Nunito"/>
            </a:endParaRPr>
          </a:p>
        </p:txBody>
      </p:sp>
      <p:pic>
        <p:nvPicPr>
          <p:cNvPr id="239" name="Google Shape;239;p28"/>
          <p:cNvPicPr preferRelativeResize="0"/>
          <p:nvPr/>
        </p:nvPicPr>
        <p:blipFill>
          <a:blip r:embed="rId3">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6" name="Google Shape;246;p29"/>
          <p:cNvPicPr preferRelativeResize="0"/>
          <p:nvPr/>
        </p:nvPicPr>
        <p:blipFill rotWithShape="1">
          <a:blip r:embed="rId3">
            <a:alphaModFix/>
          </a:blip>
          <a:srcRect b="23706" l="2334" r="0" t="11113"/>
          <a:stretch/>
        </p:blipFill>
        <p:spPr>
          <a:xfrm>
            <a:off x="265950" y="902550"/>
            <a:ext cx="8612101" cy="2448000"/>
          </a:xfrm>
          <a:prstGeom prst="rect">
            <a:avLst/>
          </a:prstGeom>
          <a:noFill/>
          <a:ln>
            <a:noFill/>
          </a:ln>
        </p:spPr>
      </p:pic>
      <p:sp>
        <p:nvSpPr>
          <p:cNvPr id="247" name="Google Shape;247;p29"/>
          <p:cNvSpPr txBox="1"/>
          <p:nvPr/>
        </p:nvSpPr>
        <p:spPr>
          <a:xfrm>
            <a:off x="3670550" y="296875"/>
            <a:ext cx="1449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50">
                <a:highlight>
                  <a:srgbClr val="FFFFFF"/>
                </a:highlight>
                <a:latin typeface="Verdana"/>
                <a:ea typeface="Verdana"/>
                <a:cs typeface="Verdana"/>
                <a:sym typeface="Verdana"/>
              </a:rPr>
              <a:t>GSP-9330</a:t>
            </a:r>
            <a:endParaRPr/>
          </a:p>
        </p:txBody>
      </p:sp>
      <p:pic>
        <p:nvPicPr>
          <p:cNvPr id="248" name="Google Shape;248;p29"/>
          <p:cNvPicPr preferRelativeResize="0"/>
          <p:nvPr/>
        </p:nvPicPr>
        <p:blipFill>
          <a:blip r:embed="rId4">
            <a:alphaModFix/>
          </a:blip>
          <a:stretch>
            <a:fillRect/>
          </a:stretch>
        </p:blipFill>
        <p:spPr>
          <a:xfrm>
            <a:off x="6307599" y="3809624"/>
            <a:ext cx="2570450" cy="102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5" name="Google Shape;255;p30"/>
          <p:cNvPicPr preferRelativeResize="0"/>
          <p:nvPr/>
        </p:nvPicPr>
        <p:blipFill>
          <a:blip r:embed="rId3">
            <a:alphaModFix/>
          </a:blip>
          <a:stretch>
            <a:fillRect/>
          </a:stretch>
        </p:blipFill>
        <p:spPr>
          <a:xfrm>
            <a:off x="409575" y="1016600"/>
            <a:ext cx="8324850" cy="2896582"/>
          </a:xfrm>
          <a:prstGeom prst="rect">
            <a:avLst/>
          </a:prstGeom>
          <a:noFill/>
          <a:ln>
            <a:noFill/>
          </a:ln>
        </p:spPr>
      </p:pic>
      <p:pic>
        <p:nvPicPr>
          <p:cNvPr id="256" name="Google Shape;256;p30"/>
          <p:cNvPicPr preferRelativeResize="0"/>
          <p:nvPr/>
        </p:nvPicPr>
        <p:blipFill>
          <a:blip r:embed="rId4">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4"/>
          <p:cNvPicPr preferRelativeResize="0"/>
          <p:nvPr/>
        </p:nvPicPr>
        <p:blipFill>
          <a:blip r:embed="rId3">
            <a:alphaModFix/>
          </a:blip>
          <a:stretch>
            <a:fillRect/>
          </a:stretch>
        </p:blipFill>
        <p:spPr>
          <a:xfrm>
            <a:off x="228925" y="702657"/>
            <a:ext cx="4458075" cy="3343550"/>
          </a:xfrm>
          <a:prstGeom prst="rect">
            <a:avLst/>
          </a:prstGeom>
          <a:noFill/>
          <a:ln>
            <a:noFill/>
          </a:ln>
        </p:spPr>
      </p:pic>
      <p:pic>
        <p:nvPicPr>
          <p:cNvPr id="134" name="Google Shape;134;p14"/>
          <p:cNvPicPr preferRelativeResize="0"/>
          <p:nvPr/>
        </p:nvPicPr>
        <p:blipFill>
          <a:blip r:embed="rId4">
            <a:alphaModFix/>
          </a:blip>
          <a:stretch>
            <a:fillRect/>
          </a:stretch>
        </p:blipFill>
        <p:spPr>
          <a:xfrm>
            <a:off x="6224474" y="3769849"/>
            <a:ext cx="2570450" cy="1023475"/>
          </a:xfrm>
          <a:prstGeom prst="rect">
            <a:avLst/>
          </a:prstGeom>
          <a:noFill/>
          <a:ln>
            <a:noFill/>
          </a:ln>
        </p:spPr>
      </p:pic>
      <p:sp>
        <p:nvSpPr>
          <p:cNvPr id="135" name="Google Shape;135;p14"/>
          <p:cNvSpPr txBox="1"/>
          <p:nvPr/>
        </p:nvSpPr>
        <p:spPr>
          <a:xfrm>
            <a:off x="4299050" y="874425"/>
            <a:ext cx="47613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Nunito"/>
                <a:ea typeface="Nunito"/>
                <a:cs typeface="Nunito"/>
                <a:sym typeface="Nunito"/>
              </a:rPr>
              <a:t>Basic Spectrum Analyser N9322C</a:t>
            </a:r>
            <a:endParaRPr sz="3000">
              <a:solidFill>
                <a:schemeClr val="lt1"/>
              </a:solidFill>
              <a:latin typeface="Nunito"/>
              <a:ea typeface="Nunito"/>
              <a:cs typeface="Nunito"/>
              <a:sym typeface="Nunito"/>
            </a:endParaRPr>
          </a:p>
          <a:p>
            <a:pPr indent="0" lvl="0" marL="0" rtl="0" algn="ctr">
              <a:spcBef>
                <a:spcPts val="0"/>
              </a:spcBef>
              <a:spcAft>
                <a:spcPts val="0"/>
              </a:spcAft>
              <a:buNone/>
            </a:pPr>
            <a:r>
              <a:t/>
            </a:r>
            <a:endParaRPr sz="3000">
              <a:solidFill>
                <a:schemeClr val="lt1"/>
              </a:solidFill>
              <a:latin typeface="Nunito"/>
              <a:ea typeface="Nunito"/>
              <a:cs typeface="Nunito"/>
              <a:sym typeface="Nunito"/>
            </a:endParaRPr>
          </a:p>
          <a:p>
            <a:pPr indent="0" lvl="0" marL="0" rtl="0" algn="ctr">
              <a:spcBef>
                <a:spcPts val="0"/>
              </a:spcBef>
              <a:spcAft>
                <a:spcPts val="0"/>
              </a:spcAft>
              <a:buNone/>
            </a:pPr>
            <a:r>
              <a:rPr lang="es" sz="3000">
                <a:solidFill>
                  <a:schemeClr val="lt1"/>
                </a:solidFill>
                <a:latin typeface="Nunito"/>
                <a:ea typeface="Nunito"/>
                <a:cs typeface="Nunito"/>
                <a:sym typeface="Nunito"/>
              </a:rPr>
              <a:t>General Purpose </a:t>
            </a:r>
            <a:endParaRPr sz="3000">
              <a:solidFill>
                <a:schemeClr val="lt1"/>
              </a:solidFill>
              <a:latin typeface="Nunito"/>
              <a:ea typeface="Nunito"/>
              <a:cs typeface="Nunito"/>
              <a:sym typeface="Nunito"/>
            </a:endParaRPr>
          </a:p>
          <a:p>
            <a:pPr indent="0" lvl="0" marL="0" rtl="0" algn="ctr">
              <a:spcBef>
                <a:spcPts val="0"/>
              </a:spcBef>
              <a:spcAft>
                <a:spcPts val="0"/>
              </a:spcAft>
              <a:buNone/>
            </a:pPr>
            <a:r>
              <a:rPr lang="es" sz="3000">
                <a:solidFill>
                  <a:schemeClr val="lt1"/>
                </a:solidFill>
                <a:latin typeface="Nunito"/>
                <a:ea typeface="Nunito"/>
                <a:cs typeface="Nunito"/>
                <a:sym typeface="Nunito"/>
              </a:rPr>
              <a:t>Spectrum Analyzer</a:t>
            </a:r>
            <a:endParaRPr sz="3000">
              <a:solidFill>
                <a:schemeClr val="lt1"/>
              </a:solidFill>
              <a:latin typeface="Nunito"/>
              <a:ea typeface="Nunito"/>
              <a:cs typeface="Nunito"/>
              <a:sym typeface="Nunito"/>
            </a:endParaRPr>
          </a:p>
          <a:p>
            <a:pPr indent="0" lvl="0" marL="0" rtl="0" algn="ctr">
              <a:spcBef>
                <a:spcPts val="0"/>
              </a:spcBef>
              <a:spcAft>
                <a:spcPts val="0"/>
              </a:spcAft>
              <a:buNone/>
            </a:pPr>
            <a:r>
              <a:t/>
            </a:r>
            <a:endParaRPr sz="30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869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¿Por qué elegir el BSA NC9322C?</a:t>
            </a:r>
            <a:endParaRPr/>
          </a:p>
        </p:txBody>
      </p:sp>
      <p:sp>
        <p:nvSpPr>
          <p:cNvPr id="141" name="Google Shape;141;p15"/>
          <p:cNvSpPr txBox="1"/>
          <p:nvPr/>
        </p:nvSpPr>
        <p:spPr>
          <a:xfrm>
            <a:off x="819150" y="1330425"/>
            <a:ext cx="7293900" cy="34629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Calibri"/>
              <a:buChar char="🌟"/>
            </a:pPr>
            <a:r>
              <a:rPr b="1" lang="es" sz="1800">
                <a:latin typeface="Calibri"/>
                <a:ea typeface="Calibri"/>
                <a:cs typeface="Calibri"/>
                <a:sym typeface="Calibri"/>
              </a:rPr>
              <a:t>Volumen reducido </a:t>
            </a:r>
            <a:r>
              <a:rPr b="1" lang="es" sz="1800">
                <a:latin typeface="Calibri"/>
                <a:ea typeface="Calibri"/>
                <a:cs typeface="Calibri"/>
                <a:sym typeface="Calibri"/>
              </a:rPr>
              <a:t>132.5 x 320 x 400(mm).</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s" sz="1800">
                <a:latin typeface="Calibri"/>
                <a:ea typeface="Calibri"/>
                <a:cs typeface="Calibri"/>
                <a:sym typeface="Calibri"/>
              </a:rPr>
              <a:t>Conectividad GPIB, USB y LAN. Suite de mediciones incluida.</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s" sz="1800">
                <a:latin typeface="Calibri"/>
                <a:ea typeface="Calibri"/>
                <a:cs typeface="Calibri"/>
                <a:sym typeface="Calibri"/>
              </a:rPr>
              <a:t>Personalizable. 7 Botones configurables.</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s" sz="1800">
                <a:latin typeface="Calibri"/>
                <a:ea typeface="Calibri"/>
                <a:cs typeface="Calibri"/>
                <a:sym typeface="Calibri"/>
              </a:rPr>
              <a:t>Gran BW de 7 GHz.</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s" sz="1800">
                <a:latin typeface="Calibri"/>
                <a:ea typeface="Calibri"/>
                <a:cs typeface="Calibri"/>
                <a:sym typeface="Calibri"/>
              </a:rPr>
              <a:t>RBW </a:t>
            </a:r>
            <a:r>
              <a:rPr b="1" lang="es" sz="1800">
                <a:latin typeface="Calibri"/>
                <a:ea typeface="Calibri"/>
                <a:cs typeface="Calibri"/>
                <a:sym typeface="Calibri"/>
              </a:rPr>
              <a:t>mínimo</a:t>
            </a:r>
            <a:r>
              <a:rPr b="1" lang="es" sz="1800">
                <a:latin typeface="Calibri"/>
                <a:ea typeface="Calibri"/>
                <a:cs typeface="Calibri"/>
                <a:sym typeface="Calibri"/>
              </a:rPr>
              <a:t> de 10 Hz.</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s" sz="1800">
                <a:latin typeface="Calibri"/>
                <a:ea typeface="Calibri"/>
                <a:cs typeface="Calibri"/>
                <a:sym typeface="Calibri"/>
              </a:rPr>
              <a:t>Piso de ruido a -162 dBm.</a:t>
            </a:r>
            <a:endParaRPr b="1" sz="1800">
              <a:latin typeface="Calibri"/>
              <a:ea typeface="Calibri"/>
              <a:cs typeface="Calibri"/>
              <a:sym typeface="Calibri"/>
            </a:endParaRPr>
          </a:p>
          <a:p>
            <a:pPr indent="0" lvl="0" marL="457200" rtl="0" algn="l">
              <a:lnSpc>
                <a:spcPct val="200000"/>
              </a:lnSpc>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a:p>
        </p:txBody>
      </p:sp>
      <p:pic>
        <p:nvPicPr>
          <p:cNvPr id="142" name="Google Shape;142;p15"/>
          <p:cNvPicPr preferRelativeResize="0"/>
          <p:nvPr/>
        </p:nvPicPr>
        <p:blipFill>
          <a:blip r:embed="rId3">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6"/>
          <p:cNvPicPr preferRelativeResize="0"/>
          <p:nvPr/>
        </p:nvPicPr>
        <p:blipFill>
          <a:blip r:embed="rId3">
            <a:alphaModFix/>
          </a:blip>
          <a:stretch>
            <a:fillRect/>
          </a:stretch>
        </p:blipFill>
        <p:spPr>
          <a:xfrm>
            <a:off x="3484425" y="835500"/>
            <a:ext cx="4629975" cy="3472475"/>
          </a:xfrm>
          <a:prstGeom prst="rect">
            <a:avLst/>
          </a:prstGeom>
          <a:noFill/>
          <a:ln>
            <a:noFill/>
          </a:ln>
        </p:spPr>
      </p:pic>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Ideal para el </a:t>
            </a:r>
            <a:r>
              <a:rPr lang="es"/>
              <a:t>laboratorio</a:t>
            </a:r>
            <a:endParaRPr/>
          </a:p>
        </p:txBody>
      </p:sp>
      <p:sp>
        <p:nvSpPr>
          <p:cNvPr id="149" name="Google Shape;149;p16"/>
          <p:cNvSpPr txBox="1"/>
          <p:nvPr>
            <p:ph idx="1" type="body"/>
          </p:nvPr>
        </p:nvSpPr>
        <p:spPr>
          <a:xfrm>
            <a:off x="510300" y="1669975"/>
            <a:ext cx="2879100" cy="28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Nunito"/>
                <a:ea typeface="Nunito"/>
                <a:cs typeface="Nunito"/>
                <a:sym typeface="Nunito"/>
              </a:rPr>
              <a:t>Sus pequeñas dimensiones lo hacen muy </a:t>
            </a:r>
            <a:r>
              <a:rPr lang="es" sz="1400">
                <a:latin typeface="Nunito"/>
                <a:ea typeface="Nunito"/>
                <a:cs typeface="Nunito"/>
                <a:sym typeface="Nunito"/>
              </a:rPr>
              <a:t>versátil</a:t>
            </a:r>
            <a:r>
              <a:rPr lang="es" sz="1400">
                <a:latin typeface="Nunito"/>
                <a:ea typeface="Nunito"/>
                <a:cs typeface="Nunito"/>
                <a:sym typeface="Nunito"/>
              </a:rPr>
              <a:t> para encajar en casi cualquier lugar. </a:t>
            </a:r>
            <a:endParaRPr sz="1400">
              <a:latin typeface="Nunito"/>
              <a:ea typeface="Nunito"/>
              <a:cs typeface="Nunito"/>
              <a:sym typeface="Nunito"/>
            </a:endParaRPr>
          </a:p>
          <a:p>
            <a:pPr indent="0" lvl="0" marL="0" rtl="0" algn="l">
              <a:spcBef>
                <a:spcPts val="1600"/>
              </a:spcBef>
              <a:spcAft>
                <a:spcPts val="1600"/>
              </a:spcAft>
              <a:buNone/>
            </a:pPr>
            <a:r>
              <a:rPr lang="es" sz="1400">
                <a:latin typeface="Nunito"/>
                <a:ea typeface="Nunito"/>
                <a:cs typeface="Nunito"/>
                <a:sym typeface="Nunito"/>
              </a:rPr>
              <a:t>La </a:t>
            </a:r>
            <a:r>
              <a:rPr lang="es" sz="1400">
                <a:latin typeface="Nunito"/>
                <a:ea typeface="Nunito"/>
                <a:cs typeface="Nunito"/>
                <a:sym typeface="Nunito"/>
              </a:rPr>
              <a:t>conectividad</a:t>
            </a:r>
            <a:r>
              <a:rPr lang="es" sz="1400">
                <a:latin typeface="Nunito"/>
                <a:ea typeface="Nunito"/>
                <a:cs typeface="Nunito"/>
                <a:sym typeface="Nunito"/>
              </a:rPr>
              <a:t> GPIB y el BSA PC Software simplifican la tarea de tomar mediciones mediante conexión USB.</a:t>
            </a:r>
            <a:endParaRPr sz="1400">
              <a:latin typeface="Nunito"/>
              <a:ea typeface="Nunito"/>
              <a:cs typeface="Nunito"/>
              <a:sym typeface="Nunito"/>
            </a:endParaRPr>
          </a:p>
        </p:txBody>
      </p:sp>
      <p:pic>
        <p:nvPicPr>
          <p:cNvPr id="150" name="Google Shape;150;p16"/>
          <p:cNvPicPr preferRelativeResize="0"/>
          <p:nvPr/>
        </p:nvPicPr>
        <p:blipFill>
          <a:blip r:embed="rId4">
            <a:alphaModFix/>
          </a:blip>
          <a:stretch>
            <a:fillRect/>
          </a:stretch>
        </p:blipFill>
        <p:spPr>
          <a:xfrm>
            <a:off x="6224474" y="3769849"/>
            <a:ext cx="2570450" cy="102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608025"/>
            <a:ext cx="75057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Facilidad de uso</a:t>
            </a:r>
            <a:endParaRPr/>
          </a:p>
          <a:p>
            <a:pPr indent="0" lvl="0" marL="0" rtl="0" algn="l">
              <a:spcBef>
                <a:spcPts val="0"/>
              </a:spcBef>
              <a:spcAft>
                <a:spcPts val="0"/>
              </a:spcAft>
              <a:buNone/>
            </a:pPr>
            <a:r>
              <a:t/>
            </a:r>
            <a:endParaRPr/>
          </a:p>
        </p:txBody>
      </p:sp>
      <p:pic>
        <p:nvPicPr>
          <p:cNvPr descr="http://www.keysight.com/find/N9322C  &#10;The User softkeys on the N9322C spectrum analyzer provides quick access to your frequently used measurement setups. They make those repetitive tasks easy. Check out how to set them up now." id="156" name="Google Shape;156;p17" title="Using the User Quick Set-up Softkeys | N9322C BSA Basic Spectrum Analyzer | Keysight Technologies">
            <a:hlinkClick r:id="rId3"/>
          </p:cNvPr>
          <p:cNvPicPr preferRelativeResize="0"/>
          <p:nvPr/>
        </p:nvPicPr>
        <p:blipFill>
          <a:blip r:embed="rId4">
            <a:alphaModFix/>
          </a:blip>
          <a:stretch>
            <a:fillRect/>
          </a:stretch>
        </p:blipFill>
        <p:spPr>
          <a:xfrm>
            <a:off x="379650" y="1360700"/>
            <a:ext cx="3497650" cy="2623225"/>
          </a:xfrm>
          <a:prstGeom prst="rect">
            <a:avLst/>
          </a:prstGeom>
          <a:noFill/>
          <a:ln>
            <a:noFill/>
          </a:ln>
        </p:spPr>
      </p:pic>
      <p:pic>
        <p:nvPicPr>
          <p:cNvPr id="157" name="Google Shape;157;p17"/>
          <p:cNvPicPr preferRelativeResize="0"/>
          <p:nvPr/>
        </p:nvPicPr>
        <p:blipFill>
          <a:blip r:embed="rId5">
            <a:alphaModFix/>
          </a:blip>
          <a:stretch>
            <a:fillRect/>
          </a:stretch>
        </p:blipFill>
        <p:spPr>
          <a:xfrm>
            <a:off x="6224474" y="3769849"/>
            <a:ext cx="2570450" cy="1023475"/>
          </a:xfrm>
          <a:prstGeom prst="rect">
            <a:avLst/>
          </a:prstGeom>
          <a:noFill/>
          <a:ln>
            <a:noFill/>
          </a:ln>
        </p:spPr>
      </p:pic>
      <p:pic>
        <p:nvPicPr>
          <p:cNvPr id="158" name="Google Shape;158;p17"/>
          <p:cNvPicPr preferRelativeResize="0"/>
          <p:nvPr/>
        </p:nvPicPr>
        <p:blipFill>
          <a:blip r:embed="rId6">
            <a:alphaModFix/>
          </a:blip>
          <a:stretch>
            <a:fillRect/>
          </a:stretch>
        </p:blipFill>
        <p:spPr>
          <a:xfrm>
            <a:off x="4174225" y="1418551"/>
            <a:ext cx="4560701" cy="2565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Adaptado</a:t>
            </a:r>
            <a:r>
              <a:rPr lang="es"/>
              <a:t> a su presupuesto</a:t>
            </a:r>
            <a:endParaRPr/>
          </a:p>
        </p:txBody>
      </p:sp>
      <p:sp>
        <p:nvSpPr>
          <p:cNvPr id="164" name="Google Shape;164;p18"/>
          <p:cNvSpPr txBox="1"/>
          <p:nvPr>
            <p:ph idx="1" type="body"/>
          </p:nvPr>
        </p:nvSpPr>
        <p:spPr>
          <a:xfrm>
            <a:off x="819150" y="1990725"/>
            <a:ext cx="51558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latin typeface="Nunito"/>
                <a:ea typeface="Nunito"/>
                <a:cs typeface="Nunito"/>
                <a:sym typeface="Nunito"/>
              </a:rPr>
              <a:t>Diseñado para alcanzar alta performance en sus desarrollos. Desde Keysight tenemos en cuenta que  la necesidad de proveer equipos de alta calidad a un precio moderado. Con esto mente </a:t>
            </a:r>
            <a:r>
              <a:rPr lang="es" sz="1400">
                <a:latin typeface="Nunito"/>
                <a:ea typeface="Nunito"/>
                <a:cs typeface="Nunito"/>
                <a:sym typeface="Nunito"/>
              </a:rPr>
              <a:t>nació</a:t>
            </a:r>
            <a:r>
              <a:rPr lang="es" sz="1400">
                <a:latin typeface="Nunito"/>
                <a:ea typeface="Nunito"/>
                <a:cs typeface="Nunito"/>
                <a:sym typeface="Nunito"/>
              </a:rPr>
              <a:t> el BSA. Un analizador de espectros muy completo y con una relación precio-calidad que solo Keysight puede brindar   </a:t>
            </a:r>
            <a:endParaRPr sz="1400">
              <a:latin typeface="Nunito"/>
              <a:ea typeface="Nunito"/>
              <a:cs typeface="Nunito"/>
              <a:sym typeface="Nunito"/>
            </a:endParaRPr>
          </a:p>
        </p:txBody>
      </p:sp>
      <p:pic>
        <p:nvPicPr>
          <p:cNvPr id="165" name="Google Shape;165;p18"/>
          <p:cNvPicPr preferRelativeResize="0"/>
          <p:nvPr/>
        </p:nvPicPr>
        <p:blipFill rotWithShape="1">
          <a:blip r:embed="rId3">
            <a:alphaModFix/>
          </a:blip>
          <a:srcRect b="0" l="-6240" r="6239" t="0"/>
          <a:stretch/>
        </p:blipFill>
        <p:spPr>
          <a:xfrm>
            <a:off x="6038850" y="1990725"/>
            <a:ext cx="2286000" cy="20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19"/>
          <p:cNvPicPr preferRelativeResize="0"/>
          <p:nvPr/>
        </p:nvPicPr>
        <p:blipFill rotWithShape="1">
          <a:blip r:embed="rId3">
            <a:alphaModFix/>
          </a:blip>
          <a:srcRect b="8315" l="0" r="2133" t="0"/>
          <a:stretch/>
        </p:blipFill>
        <p:spPr>
          <a:xfrm>
            <a:off x="538050" y="213825"/>
            <a:ext cx="7895875" cy="4715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743125" y="1028700"/>
            <a:ext cx="1905000" cy="1905000"/>
          </a:xfrm>
          <a:prstGeom prst="rect">
            <a:avLst/>
          </a:prstGeom>
          <a:noFill/>
          <a:ln>
            <a:noFill/>
          </a:ln>
        </p:spPr>
      </p:pic>
      <p:sp>
        <p:nvSpPr>
          <p:cNvPr id="178" name="Google Shape;178;p20"/>
          <p:cNvSpPr txBox="1"/>
          <p:nvPr>
            <p:ph type="title"/>
          </p:nvPr>
        </p:nvSpPr>
        <p:spPr>
          <a:xfrm>
            <a:off x="819150" y="584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Mediciones sencillas y confiables</a:t>
            </a:r>
            <a:endParaRPr/>
          </a:p>
          <a:p>
            <a:pPr indent="0" lvl="0" marL="0" rtl="0" algn="l">
              <a:spcBef>
                <a:spcPts val="0"/>
              </a:spcBef>
              <a:spcAft>
                <a:spcPts val="0"/>
              </a:spcAft>
              <a:buNone/>
            </a:pPr>
            <a:r>
              <a:t/>
            </a:r>
            <a:endParaRPr/>
          </a:p>
        </p:txBody>
      </p:sp>
      <p:sp>
        <p:nvSpPr>
          <p:cNvPr id="179" name="Google Shape;179;p20"/>
          <p:cNvSpPr txBox="1"/>
          <p:nvPr>
            <p:ph idx="1" type="body"/>
          </p:nvPr>
        </p:nvSpPr>
        <p:spPr>
          <a:xfrm>
            <a:off x="2814775" y="1378850"/>
            <a:ext cx="5871600" cy="74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sz="1400">
                <a:solidFill>
                  <a:srgbClr val="343434"/>
                </a:solidFill>
                <a:latin typeface="Nunito"/>
                <a:ea typeface="Nunito"/>
                <a:cs typeface="Nunito"/>
                <a:sym typeface="Nunito"/>
              </a:rPr>
              <a:t>Obtenga la mejor caracterización de su producto utilizando este </a:t>
            </a:r>
            <a:r>
              <a:rPr lang="es" sz="1400">
                <a:solidFill>
                  <a:srgbClr val="343434"/>
                </a:solidFill>
                <a:latin typeface="Nunito"/>
                <a:ea typeface="Nunito"/>
                <a:cs typeface="Nunito"/>
                <a:sym typeface="Nunito"/>
              </a:rPr>
              <a:t>analizador Keysight</a:t>
            </a:r>
            <a:r>
              <a:rPr lang="es" sz="1400">
                <a:solidFill>
                  <a:srgbClr val="343434"/>
                </a:solidFill>
                <a:latin typeface="Nunito"/>
                <a:ea typeface="Nunito"/>
                <a:cs typeface="Nunito"/>
                <a:sym typeface="Nunito"/>
              </a:rPr>
              <a:t>.</a:t>
            </a:r>
            <a:endParaRPr sz="1400">
              <a:solidFill>
                <a:srgbClr val="343434"/>
              </a:solidFill>
              <a:latin typeface="Nunito"/>
              <a:ea typeface="Nunito"/>
              <a:cs typeface="Nunito"/>
              <a:sym typeface="Nunito"/>
            </a:endParaRPr>
          </a:p>
          <a:p>
            <a:pPr indent="0" lvl="0" marL="457200" rtl="0" algn="l">
              <a:spcBef>
                <a:spcPts val="0"/>
              </a:spcBef>
              <a:spcAft>
                <a:spcPts val="0"/>
              </a:spcAft>
              <a:buNone/>
            </a:pPr>
            <a:r>
              <a:t/>
            </a:r>
            <a:endParaRPr sz="1400">
              <a:solidFill>
                <a:srgbClr val="343434"/>
              </a:solidFill>
              <a:latin typeface="Nunito"/>
              <a:ea typeface="Nunito"/>
              <a:cs typeface="Nunito"/>
              <a:sym typeface="Nunito"/>
            </a:endParaRPr>
          </a:p>
          <a:p>
            <a:pPr indent="0" lvl="0" marL="0" rtl="0" algn="l">
              <a:spcBef>
                <a:spcPts val="0"/>
              </a:spcBef>
              <a:spcAft>
                <a:spcPts val="1600"/>
              </a:spcAft>
              <a:buNone/>
            </a:pPr>
            <a:r>
              <a:t/>
            </a:r>
            <a:endParaRPr/>
          </a:p>
        </p:txBody>
      </p:sp>
      <p:pic>
        <p:nvPicPr>
          <p:cNvPr id="180" name="Google Shape;180;p20"/>
          <p:cNvPicPr preferRelativeResize="0"/>
          <p:nvPr/>
        </p:nvPicPr>
        <p:blipFill>
          <a:blip r:embed="rId4">
            <a:alphaModFix/>
          </a:blip>
          <a:stretch>
            <a:fillRect/>
          </a:stretch>
        </p:blipFill>
        <p:spPr>
          <a:xfrm>
            <a:off x="6224474" y="3769849"/>
            <a:ext cx="2570450" cy="1023475"/>
          </a:xfrm>
          <a:prstGeom prst="rect">
            <a:avLst/>
          </a:prstGeom>
          <a:noFill/>
          <a:ln>
            <a:noFill/>
          </a:ln>
        </p:spPr>
      </p:pic>
      <p:pic>
        <p:nvPicPr>
          <p:cNvPr id="181" name="Google Shape;181;p20"/>
          <p:cNvPicPr preferRelativeResize="0"/>
          <p:nvPr/>
        </p:nvPicPr>
        <p:blipFill rotWithShape="1">
          <a:blip r:embed="rId5">
            <a:alphaModFix/>
          </a:blip>
          <a:srcRect b="0" l="5890" r="-5890" t="0"/>
          <a:stretch/>
        </p:blipFill>
        <p:spPr>
          <a:xfrm>
            <a:off x="4342525" y="2787275"/>
            <a:ext cx="2219325" cy="1905000"/>
          </a:xfrm>
          <a:prstGeom prst="rect">
            <a:avLst/>
          </a:prstGeom>
          <a:noFill/>
          <a:ln>
            <a:noFill/>
          </a:ln>
        </p:spPr>
      </p:pic>
      <p:sp>
        <p:nvSpPr>
          <p:cNvPr id="182" name="Google Shape;182;p20"/>
          <p:cNvSpPr txBox="1"/>
          <p:nvPr/>
        </p:nvSpPr>
        <p:spPr>
          <a:xfrm>
            <a:off x="743125" y="2571750"/>
            <a:ext cx="3599400" cy="220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343434"/>
              </a:solidFill>
              <a:latin typeface="Nunito"/>
              <a:ea typeface="Nunito"/>
              <a:cs typeface="Nunito"/>
              <a:sym typeface="Nunito"/>
            </a:endParaRPr>
          </a:p>
          <a:p>
            <a:pPr indent="0" lvl="0" marL="457200" rtl="0" algn="l">
              <a:lnSpc>
                <a:spcPct val="115000"/>
              </a:lnSpc>
              <a:spcBef>
                <a:spcPts val="0"/>
              </a:spcBef>
              <a:spcAft>
                <a:spcPts val="0"/>
              </a:spcAft>
              <a:buNone/>
            </a:pPr>
            <a:r>
              <a:rPr lang="es">
                <a:solidFill>
                  <a:srgbClr val="343434"/>
                </a:solidFill>
                <a:latin typeface="Nunito"/>
                <a:ea typeface="Nunito"/>
                <a:cs typeface="Nunito"/>
                <a:sym typeface="Nunito"/>
              </a:rPr>
              <a:t>Pensado para aplicaciones de R&amp;D, manufactura low-end.</a:t>
            </a:r>
            <a:endParaRPr>
              <a:solidFill>
                <a:srgbClr val="343434"/>
              </a:solidFill>
              <a:latin typeface="Nunito"/>
              <a:ea typeface="Nunito"/>
              <a:cs typeface="Nunito"/>
              <a:sym typeface="Nunito"/>
            </a:endParaRPr>
          </a:p>
          <a:p>
            <a:pPr indent="0" lvl="0" marL="457200" rtl="0" algn="l">
              <a:lnSpc>
                <a:spcPct val="115000"/>
              </a:lnSpc>
              <a:spcBef>
                <a:spcPts val="0"/>
              </a:spcBef>
              <a:spcAft>
                <a:spcPts val="0"/>
              </a:spcAft>
              <a:buNone/>
            </a:pPr>
            <a:r>
              <a:rPr lang="es">
                <a:solidFill>
                  <a:srgbClr val="343434"/>
                </a:solidFill>
                <a:latin typeface="Nunito"/>
                <a:ea typeface="Nunito"/>
                <a:cs typeface="Nunito"/>
                <a:sym typeface="Nunito"/>
              </a:rPr>
              <a:t>El BSA N9322C es ideal para la enseñanza. Su baja curva de aprendizaje e intuitiva interfaz facilita el aprendizaje. Esto lo hace idóneo para los estudiantes.</a:t>
            </a:r>
            <a:endParaRPr>
              <a:solidFill>
                <a:srgbClr val="343434"/>
              </a:solidFill>
              <a:latin typeface="Nunito"/>
              <a:ea typeface="Nunito"/>
              <a:cs typeface="Nunito"/>
              <a:sym typeface="Nunito"/>
            </a:endParaRPr>
          </a:p>
          <a:p>
            <a:pPr indent="0" lvl="0" marL="457200" rtl="0" algn="l">
              <a:lnSpc>
                <a:spcPct val="115000"/>
              </a:lnSpc>
              <a:spcBef>
                <a:spcPts val="0"/>
              </a:spcBef>
              <a:spcAft>
                <a:spcPts val="0"/>
              </a:spcAft>
              <a:buNone/>
            </a:pPr>
            <a:r>
              <a:rPr lang="es">
                <a:solidFill>
                  <a:srgbClr val="343434"/>
                </a:solidFill>
                <a:latin typeface="Nunito"/>
                <a:ea typeface="Nunito"/>
                <a:cs typeface="Nunito"/>
                <a:sym typeface="Nunito"/>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Key Features</a:t>
            </a:r>
            <a:endParaRPr/>
          </a:p>
        </p:txBody>
      </p:sp>
      <p:sp>
        <p:nvSpPr>
          <p:cNvPr id="188" name="Google Shape;188;p21"/>
          <p:cNvSpPr txBox="1"/>
          <p:nvPr>
            <p:ph idx="1" type="body"/>
          </p:nvPr>
        </p:nvSpPr>
        <p:spPr>
          <a:xfrm>
            <a:off x="819150" y="15904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Barrido en frecuencia de hasta 7 GHz</a:t>
            </a:r>
            <a:endParaRPr sz="1400"/>
          </a:p>
          <a:p>
            <a:pPr indent="-317500" lvl="0" marL="457200" rtl="0" algn="l">
              <a:spcBef>
                <a:spcPts val="0"/>
              </a:spcBef>
              <a:spcAft>
                <a:spcPts val="0"/>
              </a:spcAft>
              <a:buSzPts val="1400"/>
              <a:buChar char="●"/>
            </a:pPr>
            <a:r>
              <a:rPr lang="es" sz="1400"/>
              <a:t>Display average noise level (DANL): -152dBm</a:t>
            </a:r>
            <a:endParaRPr sz="1400"/>
          </a:p>
          <a:p>
            <a:pPr indent="-317500" lvl="0" marL="457200" rtl="0" algn="l">
              <a:spcBef>
                <a:spcPts val="0"/>
              </a:spcBef>
              <a:spcAft>
                <a:spcPts val="0"/>
              </a:spcAft>
              <a:buSzPts val="1400"/>
              <a:buChar char="●"/>
            </a:pPr>
            <a:r>
              <a:rPr lang="es" sz="1400"/>
              <a:t>Dynamic Range -152dBm -- 20dBm</a:t>
            </a:r>
            <a:endParaRPr sz="1400"/>
          </a:p>
          <a:p>
            <a:pPr indent="-317500" lvl="0" marL="457200" rtl="0" algn="l">
              <a:spcBef>
                <a:spcPts val="0"/>
              </a:spcBef>
              <a:spcAft>
                <a:spcPts val="0"/>
              </a:spcAft>
              <a:buSzPts val="1400"/>
              <a:buChar char="●"/>
            </a:pPr>
            <a:r>
              <a:rPr lang="es" sz="1400">
                <a:solidFill>
                  <a:srgbClr val="343434"/>
                </a:solidFill>
                <a:highlight>
                  <a:srgbClr val="FFFFFF"/>
                </a:highlight>
              </a:rPr>
              <a:t>±0.6 dB overall amplitude accuracy</a:t>
            </a:r>
            <a:endParaRPr sz="1400">
              <a:solidFill>
                <a:srgbClr val="343434"/>
              </a:solidFill>
              <a:highlight>
                <a:srgbClr val="FFFFFF"/>
              </a:highlight>
            </a:endParaRPr>
          </a:p>
          <a:p>
            <a:pPr indent="-317500" lvl="0" marL="457200" rtl="0" algn="l">
              <a:spcBef>
                <a:spcPts val="0"/>
              </a:spcBef>
              <a:spcAft>
                <a:spcPts val="0"/>
              </a:spcAft>
              <a:buClr>
                <a:srgbClr val="343434"/>
              </a:buClr>
              <a:buSzPts val="1400"/>
              <a:buChar char="●"/>
            </a:pPr>
            <a:r>
              <a:rPr lang="es" sz="1400">
                <a:solidFill>
                  <a:srgbClr val="343434"/>
                </a:solidFill>
                <a:highlight>
                  <a:srgbClr val="FFFFFF"/>
                </a:highlight>
              </a:rPr>
              <a:t>Customizable</a:t>
            </a:r>
            <a:endParaRPr sz="1400">
              <a:solidFill>
                <a:srgbClr val="343434"/>
              </a:solidFill>
              <a:highlight>
                <a:srgbClr val="FFFFFF"/>
              </a:highlight>
            </a:endParaRPr>
          </a:p>
          <a:p>
            <a:pPr indent="-317500" lvl="0" marL="457200" rtl="0" algn="l">
              <a:spcBef>
                <a:spcPts val="0"/>
              </a:spcBef>
              <a:spcAft>
                <a:spcPts val="0"/>
              </a:spcAft>
              <a:buClr>
                <a:srgbClr val="343434"/>
              </a:buClr>
              <a:buSzPts val="1400"/>
              <a:buChar char="●"/>
            </a:pPr>
            <a:r>
              <a:rPr lang="es" sz="1400">
                <a:solidFill>
                  <a:srgbClr val="343434"/>
                </a:solidFill>
                <a:highlight>
                  <a:srgbClr val="FFFFFF"/>
                </a:highlight>
              </a:rPr>
              <a:t>Interfase de comunicación </a:t>
            </a:r>
            <a:endParaRPr sz="1400">
              <a:solidFill>
                <a:srgbClr val="343434"/>
              </a:solidFill>
              <a:highlight>
                <a:srgbClr val="FFFFFF"/>
              </a:highlight>
            </a:endParaRPr>
          </a:p>
          <a:p>
            <a:pPr indent="-317500" lvl="0" marL="457200" rtl="0" algn="l">
              <a:spcBef>
                <a:spcPts val="0"/>
              </a:spcBef>
              <a:spcAft>
                <a:spcPts val="0"/>
              </a:spcAft>
              <a:buClr>
                <a:srgbClr val="343434"/>
              </a:buClr>
              <a:buSzPts val="1400"/>
              <a:buChar char="●"/>
            </a:pPr>
            <a:r>
              <a:rPr lang="es" sz="1400">
                <a:solidFill>
                  <a:srgbClr val="343434"/>
                </a:solidFill>
                <a:highlight>
                  <a:srgbClr val="FFFFFF"/>
                </a:highlight>
              </a:rPr>
              <a:t>Optimizado para un funcionamiento sencillo y eficiente</a:t>
            </a:r>
            <a:endParaRPr sz="1400">
              <a:solidFill>
                <a:srgbClr val="343434"/>
              </a:solidFill>
              <a:highlight>
                <a:srgbClr val="FFFFFF"/>
              </a:highlight>
            </a:endParaRPr>
          </a:p>
          <a:p>
            <a:pPr indent="-317500" lvl="0" marL="457200" rtl="0" algn="l">
              <a:spcBef>
                <a:spcPts val="0"/>
              </a:spcBef>
              <a:spcAft>
                <a:spcPts val="0"/>
              </a:spcAft>
              <a:buClr>
                <a:srgbClr val="343434"/>
              </a:buClr>
              <a:buSzPts val="1400"/>
              <a:buChar char="●"/>
            </a:pPr>
            <a:r>
              <a:rPr lang="es" sz="1400">
                <a:solidFill>
                  <a:srgbClr val="343434"/>
                </a:solidFill>
                <a:highlight>
                  <a:srgbClr val="FFFFFF"/>
                </a:highlight>
              </a:rPr>
              <a:t>Demodulación de AM, FM, ASK y FSK</a:t>
            </a:r>
            <a:endParaRPr sz="1400">
              <a:solidFill>
                <a:srgbClr val="343434"/>
              </a:solidFill>
              <a:highlight>
                <a:srgbClr val="FFFFFF"/>
              </a:highlight>
            </a:endParaRPr>
          </a:p>
          <a:p>
            <a:pPr indent="-317500" lvl="0" marL="457200" rtl="0" algn="l">
              <a:spcBef>
                <a:spcPts val="0"/>
              </a:spcBef>
              <a:spcAft>
                <a:spcPts val="0"/>
              </a:spcAft>
              <a:buClr>
                <a:srgbClr val="343434"/>
              </a:buClr>
              <a:buSzPts val="1400"/>
              <a:buChar char="●"/>
            </a:pPr>
            <a:r>
              <a:rPr lang="es" sz="1400">
                <a:solidFill>
                  <a:srgbClr val="343434"/>
                </a:solidFill>
                <a:highlight>
                  <a:srgbClr val="FFFFFF"/>
                </a:highlight>
              </a:rPr>
              <a:t>Características</a:t>
            </a:r>
            <a:r>
              <a:rPr lang="es" sz="1400">
                <a:solidFill>
                  <a:srgbClr val="343434"/>
                </a:solidFill>
                <a:highlight>
                  <a:srgbClr val="FFFFFF"/>
                </a:highlight>
              </a:rPr>
              <a:t> de medición robustas</a:t>
            </a:r>
            <a:endParaRPr sz="1400">
              <a:solidFill>
                <a:srgbClr val="34343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