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9B1B05F-F842-4D19-9127-9C98A88DFE67}">
  <a:tblStyle styleId="{79B1B05F-F842-4D19-9127-9C98A88DFE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Master" Target="slideMasters/slideMaster1.xml"/><Relationship Id="rId19" Type="http://schemas.openxmlformats.org/officeDocument/2006/relationships/font" Target="fonts/Nunito-boldItalic.fntdata"/><Relationship Id="rId6" Type="http://schemas.openxmlformats.org/officeDocument/2006/relationships/notesMaster" Target="notesMasters/notesMaster1.xml"/><Relationship Id="rId18"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7eb9ad1a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7eb9ad1a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7f06dbf6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7f06dbf6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7f06dbf6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7f06dbf6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7f06dbf6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7f06dbf6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7eb9ad1a3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7eb9ad1a3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7f06dbf6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7f06dbf6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7f06dbf6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7f06dbf6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7f06dbf6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7f06dbf6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586641" y="13304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GDS-3352</a:t>
            </a:r>
            <a:endParaRPr/>
          </a:p>
        </p:txBody>
      </p:sp>
      <p:sp>
        <p:nvSpPr>
          <p:cNvPr id="129" name="Google Shape;129;p13"/>
          <p:cNvSpPr txBox="1"/>
          <p:nvPr>
            <p:ph idx="1" type="subTitle"/>
          </p:nvPr>
        </p:nvSpPr>
        <p:spPr>
          <a:xfrm>
            <a:off x="2358713" y="2332400"/>
            <a:ext cx="34707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GW Instek</a:t>
            </a:r>
            <a:endParaRPr/>
          </a:p>
        </p:txBody>
      </p:sp>
      <p:pic>
        <p:nvPicPr>
          <p:cNvPr id="130" name="Google Shape;130;p13"/>
          <p:cNvPicPr preferRelativeResize="0"/>
          <p:nvPr/>
        </p:nvPicPr>
        <p:blipFill>
          <a:blip r:embed="rId3">
            <a:alphaModFix/>
          </a:blip>
          <a:stretch>
            <a:fillRect/>
          </a:stretch>
        </p:blipFill>
        <p:spPr>
          <a:xfrm>
            <a:off x="4831588" y="1220738"/>
            <a:ext cx="2903234" cy="2177425"/>
          </a:xfrm>
          <a:prstGeom prst="rect">
            <a:avLst/>
          </a:prstGeom>
          <a:noFill/>
          <a:ln>
            <a:noFill/>
          </a:ln>
        </p:spPr>
      </p:pic>
      <p:sp>
        <p:nvSpPr>
          <p:cNvPr id="131" name="Google Shape;131;p13"/>
          <p:cNvSpPr txBox="1"/>
          <p:nvPr/>
        </p:nvSpPr>
        <p:spPr>
          <a:xfrm>
            <a:off x="2108550" y="1220750"/>
            <a:ext cx="2491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Calibri"/>
                <a:ea typeface="Calibri"/>
                <a:cs typeface="Calibri"/>
                <a:sym typeface="Calibri"/>
              </a:rPr>
              <a:t>Osciloscopio</a:t>
            </a:r>
            <a:endParaRPr/>
          </a:p>
        </p:txBody>
      </p:sp>
      <p:sp>
        <p:nvSpPr>
          <p:cNvPr id="132" name="Google Shape;132;p13"/>
          <p:cNvSpPr txBox="1"/>
          <p:nvPr/>
        </p:nvSpPr>
        <p:spPr>
          <a:xfrm>
            <a:off x="2426875" y="3640725"/>
            <a:ext cx="2491200" cy="4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Calibri"/>
                <a:ea typeface="Calibri"/>
                <a:cs typeface="Calibri"/>
                <a:sym typeface="Calibri"/>
              </a:rPr>
              <a:t>Grupo 6 - JAMMM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845600"/>
            <a:ext cx="75057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Características</a:t>
            </a:r>
            <a:r>
              <a:rPr lang="en"/>
              <a:t> elementales</a:t>
            </a:r>
            <a:endParaRPr/>
          </a:p>
        </p:txBody>
      </p:sp>
      <p:sp>
        <p:nvSpPr>
          <p:cNvPr id="138" name="Google Shape;138;p14"/>
          <p:cNvSpPr txBox="1"/>
          <p:nvPr>
            <p:ph idx="1" type="body"/>
          </p:nvPr>
        </p:nvSpPr>
        <p:spPr>
          <a:xfrm>
            <a:off x="819150" y="1990725"/>
            <a:ext cx="6786600" cy="24480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Ancho de banda - </a:t>
            </a:r>
            <a:r>
              <a:rPr b="1" lang="en" sz="3000"/>
              <a:t>350 Mhz</a:t>
            </a:r>
            <a:endParaRPr b="1" sz="3000"/>
          </a:p>
          <a:p>
            <a:pPr indent="-419100" lvl="0" marL="457200" rtl="0" algn="l">
              <a:spcBef>
                <a:spcPts val="0"/>
              </a:spcBef>
              <a:spcAft>
                <a:spcPts val="0"/>
              </a:spcAft>
              <a:buSzPts val="3000"/>
              <a:buChar char="●"/>
            </a:pPr>
            <a:r>
              <a:rPr lang="en" sz="3000"/>
              <a:t>2 Canales</a:t>
            </a:r>
            <a:endParaRPr sz="3000"/>
          </a:p>
          <a:p>
            <a:pPr indent="-419100" lvl="0" marL="457200" rtl="0" algn="l">
              <a:spcBef>
                <a:spcPts val="0"/>
              </a:spcBef>
              <a:spcAft>
                <a:spcPts val="0"/>
              </a:spcAft>
              <a:buSzPts val="3000"/>
              <a:buChar char="●"/>
            </a:pPr>
            <a:r>
              <a:rPr lang="en" sz="3000"/>
              <a:t>5 GS/s RT, 100GS/s ET</a:t>
            </a:r>
            <a:endParaRPr sz="3000"/>
          </a:p>
          <a:p>
            <a:pPr indent="-419100" lvl="0" marL="457200" rtl="0" algn="l">
              <a:spcBef>
                <a:spcPts val="0"/>
              </a:spcBef>
              <a:spcAft>
                <a:spcPts val="0"/>
              </a:spcAft>
              <a:buSzPts val="3000"/>
              <a:buChar char="●"/>
            </a:pPr>
            <a:r>
              <a:rPr lang="en" sz="3000"/>
              <a:t>TFT LCD de 800 x 600 =&gt; </a:t>
            </a:r>
            <a:r>
              <a:rPr b="1" lang="en" sz="3000"/>
              <a:t>comodidad</a:t>
            </a:r>
            <a:endParaRPr b="1" sz="3000"/>
          </a:p>
          <a:p>
            <a:pPr indent="0" lvl="0" marL="0" rtl="0" algn="l">
              <a:spcBef>
                <a:spcPts val="1600"/>
              </a:spcBef>
              <a:spcAft>
                <a:spcPts val="1600"/>
              </a:spcAft>
              <a:buNone/>
            </a:pPr>
            <a:r>
              <a:t/>
            </a:r>
            <a:endParaRPr/>
          </a:p>
        </p:txBody>
      </p:sp>
      <p:sp>
        <p:nvSpPr>
          <p:cNvPr id="139" name="Google Shape;139;p14"/>
          <p:cNvSpPr txBox="1"/>
          <p:nvPr/>
        </p:nvSpPr>
        <p:spPr>
          <a:xfrm>
            <a:off x="5799575" y="2447075"/>
            <a:ext cx="2933700" cy="9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Nunito"/>
                <a:ea typeface="Nunito"/>
                <a:cs typeface="Nunito"/>
                <a:sym typeface="Nunito"/>
              </a:rPr>
              <a:t>U$D</a:t>
            </a:r>
            <a:r>
              <a:rPr lang="en" sz="4800">
                <a:latin typeface="Nunito"/>
                <a:ea typeface="Nunito"/>
                <a:cs typeface="Nunito"/>
                <a:sym typeface="Nunito"/>
              </a:rPr>
              <a:t>3509</a:t>
            </a:r>
            <a:endParaRPr sz="48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Funcionalidades adicionales</a:t>
            </a:r>
            <a:endParaRPr/>
          </a:p>
        </p:txBody>
      </p:sp>
      <p:sp>
        <p:nvSpPr>
          <p:cNvPr id="145" name="Google Shape;145;p15"/>
          <p:cNvSpPr txBox="1"/>
          <p:nvPr>
            <p:ph idx="1" type="body"/>
          </p:nvPr>
        </p:nvSpPr>
        <p:spPr>
          <a:xfrm>
            <a:off x="819150" y="1652075"/>
            <a:ext cx="7505700" cy="294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Visualización persistente (</a:t>
            </a:r>
            <a:r>
              <a:rPr b="1" lang="en" sz="1800"/>
              <a:t>VPO</a:t>
            </a:r>
            <a:r>
              <a:rPr lang="en" sz="1800"/>
              <a:t> technology)</a:t>
            </a:r>
            <a:endParaRPr sz="1800"/>
          </a:p>
          <a:p>
            <a:pPr indent="-342900" lvl="0" marL="457200" rtl="0" algn="l">
              <a:spcBef>
                <a:spcPts val="0"/>
              </a:spcBef>
              <a:spcAft>
                <a:spcPts val="0"/>
              </a:spcAft>
              <a:buSzPts val="1800"/>
              <a:buChar char="●"/>
            </a:pPr>
            <a:r>
              <a:rPr lang="en" sz="1800"/>
              <a:t>Pantalla dividida</a:t>
            </a:r>
            <a:endParaRPr sz="1800"/>
          </a:p>
          <a:p>
            <a:pPr indent="-342900" lvl="0" marL="457200" rtl="0" algn="l">
              <a:spcBef>
                <a:spcPts val="0"/>
              </a:spcBef>
              <a:spcAft>
                <a:spcPts val="0"/>
              </a:spcAft>
              <a:buSzPts val="1800"/>
              <a:buChar char="●"/>
            </a:pPr>
            <a:r>
              <a:rPr lang="en" sz="1800"/>
              <a:t>Diseño de canales independientes</a:t>
            </a:r>
            <a:endParaRPr sz="1800"/>
          </a:p>
          <a:p>
            <a:pPr indent="-342900" lvl="0" marL="457200" rtl="0" algn="l">
              <a:spcBef>
                <a:spcPts val="0"/>
              </a:spcBef>
              <a:spcAft>
                <a:spcPts val="0"/>
              </a:spcAft>
              <a:buSzPts val="1800"/>
              <a:buChar char="●"/>
            </a:pPr>
            <a:r>
              <a:rPr lang="en" sz="1800"/>
              <a:t>Diseño </a:t>
            </a:r>
            <a:r>
              <a:rPr b="1" lang="en" sz="1800"/>
              <a:t>compacto</a:t>
            </a:r>
            <a:endParaRPr b="1" sz="1800"/>
          </a:p>
          <a:p>
            <a:pPr indent="-342900" lvl="0" marL="457200" rtl="0" algn="l">
              <a:spcBef>
                <a:spcPts val="0"/>
              </a:spcBef>
              <a:spcAft>
                <a:spcPts val="0"/>
              </a:spcAft>
              <a:buSzPts val="1800"/>
              <a:buChar char="●"/>
            </a:pPr>
            <a:r>
              <a:rPr lang="en" sz="1800"/>
              <a:t>28 Mediciones automáticas: de amplitud, tiempo y retraso.</a:t>
            </a:r>
            <a:endParaRPr b="1" sz="1800"/>
          </a:p>
          <a:p>
            <a:pPr indent="-342900" lvl="0" marL="457200" rtl="0" algn="l">
              <a:spcBef>
                <a:spcPts val="0"/>
              </a:spcBef>
              <a:spcAft>
                <a:spcPts val="0"/>
              </a:spcAft>
              <a:buSzPts val="1800"/>
              <a:buChar char="●"/>
            </a:pPr>
            <a:r>
              <a:rPr lang="en" sz="1800"/>
              <a:t>Incluye FFT por software</a:t>
            </a:r>
            <a:endParaRPr sz="1800"/>
          </a:p>
          <a:p>
            <a:pPr indent="-342900" lvl="0" marL="457200" rtl="0" algn="l">
              <a:spcBef>
                <a:spcPts val="0"/>
              </a:spcBef>
              <a:spcAft>
                <a:spcPts val="0"/>
              </a:spcAft>
              <a:buSzPts val="1800"/>
              <a:buChar char="●"/>
            </a:pPr>
            <a:r>
              <a:rPr lang="en" sz="1800"/>
              <a:t>Capacidad de</a:t>
            </a:r>
            <a:r>
              <a:rPr b="1" lang="en" sz="1800"/>
              <a:t> filmar en tiempo real </a:t>
            </a:r>
            <a:r>
              <a:rPr lang="en" sz="1800"/>
              <a:t>en formato .wmv</a:t>
            </a:r>
            <a:endParaRPr sz="1800"/>
          </a:p>
          <a:p>
            <a:pPr indent="-342900" lvl="0" marL="457200" rtl="0" algn="l">
              <a:spcBef>
                <a:spcPts val="0"/>
              </a:spcBef>
              <a:spcAft>
                <a:spcPts val="0"/>
              </a:spcAft>
              <a:buSzPts val="1800"/>
              <a:buChar char="●"/>
            </a:pPr>
            <a:r>
              <a:rPr b="1" lang="en" sz="1800"/>
              <a:t>Puerto USB </a:t>
            </a:r>
            <a:r>
              <a:rPr lang="en" sz="1800"/>
              <a:t>para operar con el osciloscopio</a:t>
            </a:r>
            <a:endParaRPr sz="1800"/>
          </a:p>
          <a:p>
            <a:pPr indent="-342900" lvl="0" marL="457200" rtl="0" algn="l">
              <a:spcBef>
                <a:spcPts val="0"/>
              </a:spcBef>
              <a:spcAft>
                <a:spcPts val="0"/>
              </a:spcAft>
              <a:buSzPts val="1800"/>
              <a:buChar char="●"/>
            </a:pPr>
            <a:r>
              <a:rPr lang="en" sz="1800"/>
              <a:t>Conector </a:t>
            </a:r>
            <a:r>
              <a:rPr b="1" lang="en" sz="1800"/>
              <a:t>VGA </a:t>
            </a:r>
            <a:r>
              <a:rPr lang="en" sz="1800"/>
              <a:t>para Proyector</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Funcionalidades adicionales</a:t>
            </a:r>
            <a:endParaRPr/>
          </a:p>
        </p:txBody>
      </p:sp>
      <p:sp>
        <p:nvSpPr>
          <p:cNvPr id="151" name="Google Shape;151;p16"/>
          <p:cNvSpPr txBox="1"/>
          <p:nvPr>
            <p:ph idx="1" type="body"/>
          </p:nvPr>
        </p:nvSpPr>
        <p:spPr>
          <a:xfrm>
            <a:off x="819150" y="1652075"/>
            <a:ext cx="7505700" cy="2948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Tres impedancias de entrada</a:t>
            </a:r>
            <a:endParaRPr b="1" sz="2400"/>
          </a:p>
          <a:p>
            <a:pPr indent="-419100" lvl="0" marL="457200" rtl="0" algn="l">
              <a:spcBef>
                <a:spcPts val="1600"/>
              </a:spcBef>
              <a:spcAft>
                <a:spcPts val="0"/>
              </a:spcAft>
              <a:buSzPts val="3000"/>
              <a:buChar char="●"/>
            </a:pPr>
            <a:r>
              <a:rPr lang="en" sz="3000"/>
              <a:t>1M =&gt; Sin efecto de carga</a:t>
            </a:r>
            <a:endParaRPr sz="3000"/>
          </a:p>
          <a:p>
            <a:pPr indent="-419100" lvl="0" marL="457200" rtl="0" algn="l">
              <a:spcBef>
                <a:spcPts val="0"/>
              </a:spcBef>
              <a:spcAft>
                <a:spcPts val="0"/>
              </a:spcAft>
              <a:buSzPts val="3000"/>
              <a:buChar char="●"/>
            </a:pPr>
            <a:r>
              <a:rPr lang="en" sz="3000"/>
              <a:t>75 ohm =&gt; Para transmision de video</a:t>
            </a:r>
            <a:endParaRPr sz="3000"/>
          </a:p>
          <a:p>
            <a:pPr indent="-419100" lvl="0" marL="457200" rtl="0" algn="l">
              <a:spcBef>
                <a:spcPts val="0"/>
              </a:spcBef>
              <a:spcAft>
                <a:spcPts val="0"/>
              </a:spcAft>
              <a:buSzPts val="3000"/>
              <a:buChar char="●"/>
            </a:pPr>
            <a:r>
              <a:rPr lang="en" sz="3000"/>
              <a:t>50 ohm =&gt; Para aplicaciones de </a:t>
            </a:r>
            <a:r>
              <a:rPr b="1" lang="en" sz="3000"/>
              <a:t>RF</a:t>
            </a:r>
            <a:endParaRPr b="1" sz="3000"/>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3235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a:t>Instek GDS-3352  vs Tektronix TDS3032C </a:t>
            </a:r>
            <a:endParaRPr/>
          </a:p>
        </p:txBody>
      </p:sp>
      <p:graphicFrame>
        <p:nvGraphicFramePr>
          <p:cNvPr id="157" name="Google Shape;157;p17"/>
          <p:cNvGraphicFramePr/>
          <p:nvPr/>
        </p:nvGraphicFramePr>
        <p:xfrm>
          <a:off x="889700" y="1635050"/>
          <a:ext cx="3000000" cy="3000000"/>
        </p:xfrm>
        <a:graphic>
          <a:graphicData uri="http://schemas.openxmlformats.org/drawingml/2006/table">
            <a:tbl>
              <a:tblPr>
                <a:noFill/>
                <a:tableStyleId>{79B1B05F-F842-4D19-9127-9C98A88DFE67}</a:tableStyleId>
              </a:tblPr>
              <a:tblGrid>
                <a:gridCol w="2413000"/>
                <a:gridCol w="2413000"/>
                <a:gridCol w="2413000"/>
              </a:tblGrid>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 sz="1200">
                          <a:solidFill>
                            <a:schemeClr val="lt1"/>
                          </a:solidFill>
                          <a:latin typeface="Nunito"/>
                          <a:ea typeface="Nunito"/>
                          <a:cs typeface="Nunito"/>
                          <a:sym typeface="Nunito"/>
                        </a:rPr>
                        <a:t>GDS-3352</a:t>
                      </a:r>
                      <a:endParaRPr b="1" sz="1200"/>
                    </a:p>
                  </a:txBody>
                  <a:tcPr marT="91425" marB="91425" marR="91425" marL="91425"/>
                </a:tc>
                <a:tc>
                  <a:txBody>
                    <a:bodyPr>
                      <a:noAutofit/>
                    </a:bodyPr>
                    <a:lstStyle/>
                    <a:p>
                      <a:pPr indent="0" lvl="0" marL="0" rtl="0" algn="ctr">
                        <a:spcBef>
                          <a:spcPts val="0"/>
                        </a:spcBef>
                        <a:spcAft>
                          <a:spcPts val="0"/>
                        </a:spcAft>
                        <a:buNone/>
                      </a:pPr>
                      <a:r>
                        <a:rPr lang="en" sz="1200">
                          <a:solidFill>
                            <a:schemeClr val="lt1"/>
                          </a:solidFill>
                          <a:latin typeface="Nunito"/>
                          <a:ea typeface="Nunito"/>
                          <a:cs typeface="Nunito"/>
                          <a:sym typeface="Nunito"/>
                        </a:rPr>
                        <a:t>TDS3032C</a:t>
                      </a:r>
                      <a:endParaRPr sz="1200">
                        <a:solidFill>
                          <a:schemeClr val="lt1"/>
                        </a:solidFill>
                        <a:latin typeface="Nunito"/>
                        <a:ea typeface="Nunito"/>
                        <a:cs typeface="Nunito"/>
                        <a:sym typeface="Nunito"/>
                      </a:endParaRPr>
                    </a:p>
                  </a:txBody>
                  <a:tcPr marT="91425" marB="91425" marR="91425" marL="91425"/>
                </a:tc>
              </a:tr>
              <a:tr h="381000">
                <a:tc>
                  <a:txBody>
                    <a:bodyPr>
                      <a:noAutofit/>
                    </a:bodyPr>
                    <a:lstStyle/>
                    <a:p>
                      <a:pPr indent="0" lvl="0" marL="0" rtl="0" algn="ctr">
                        <a:spcBef>
                          <a:spcPts val="0"/>
                        </a:spcBef>
                        <a:spcAft>
                          <a:spcPts val="0"/>
                        </a:spcAft>
                        <a:buNone/>
                      </a:pPr>
                      <a:r>
                        <a:rPr lang="en"/>
                        <a:t>Precio</a:t>
                      </a:r>
                      <a:endParaRPr/>
                    </a:p>
                  </a:txBody>
                  <a:tcPr marT="91425" marB="91425" marR="91425" marL="91425"/>
                </a:tc>
                <a:tc>
                  <a:txBody>
                    <a:bodyPr>
                      <a:noAutofit/>
                    </a:bodyPr>
                    <a:lstStyle/>
                    <a:p>
                      <a:pPr indent="0" lvl="0" marL="0" rtl="0" algn="ctr">
                        <a:spcBef>
                          <a:spcPts val="0"/>
                        </a:spcBef>
                        <a:spcAft>
                          <a:spcPts val="0"/>
                        </a:spcAft>
                        <a:buNone/>
                      </a:pPr>
                      <a:r>
                        <a:rPr b="1" lang="en"/>
                        <a:t>U</a:t>
                      </a:r>
                      <a:r>
                        <a:rPr b="1" lang="en"/>
                        <a:t>$D 3509</a:t>
                      </a:r>
                      <a:endParaRPr b="1"/>
                    </a:p>
                  </a:txBody>
                  <a:tcPr marT="91425" marB="91425" marR="91425" marL="91425"/>
                </a:tc>
                <a:tc>
                  <a:txBody>
                    <a:bodyPr>
                      <a:noAutofit/>
                    </a:bodyPr>
                    <a:lstStyle/>
                    <a:p>
                      <a:pPr indent="0" lvl="0" marL="0" rtl="0" algn="ctr">
                        <a:spcBef>
                          <a:spcPts val="0"/>
                        </a:spcBef>
                        <a:spcAft>
                          <a:spcPts val="0"/>
                        </a:spcAft>
                        <a:buNone/>
                      </a:pPr>
                      <a:r>
                        <a:rPr lang="en"/>
                        <a:t>U$D 10063</a:t>
                      </a:r>
                      <a:endParaRPr/>
                    </a:p>
                  </a:txBody>
                  <a:tcPr marT="91425" marB="91425" marR="91425" marL="91425"/>
                </a:tc>
              </a:tr>
              <a:tr h="381000">
                <a:tc>
                  <a:txBody>
                    <a:bodyPr>
                      <a:noAutofit/>
                    </a:bodyPr>
                    <a:lstStyle/>
                    <a:p>
                      <a:pPr indent="0" lvl="0" marL="0" rtl="0" algn="ctr">
                        <a:spcBef>
                          <a:spcPts val="0"/>
                        </a:spcBef>
                        <a:spcAft>
                          <a:spcPts val="0"/>
                        </a:spcAft>
                        <a:buNone/>
                      </a:pPr>
                      <a:r>
                        <a:rPr lang="en"/>
                        <a:t>Ancho de banda</a:t>
                      </a:r>
                      <a:endParaRPr/>
                    </a:p>
                  </a:txBody>
                  <a:tcPr marT="91425" marB="91425" marR="91425" marL="91425"/>
                </a:tc>
                <a:tc>
                  <a:txBody>
                    <a:bodyPr>
                      <a:noAutofit/>
                    </a:bodyPr>
                    <a:lstStyle/>
                    <a:p>
                      <a:pPr indent="0" lvl="0" marL="0" rtl="0" algn="ctr">
                        <a:spcBef>
                          <a:spcPts val="0"/>
                        </a:spcBef>
                        <a:spcAft>
                          <a:spcPts val="0"/>
                        </a:spcAft>
                        <a:buNone/>
                      </a:pPr>
                      <a:r>
                        <a:rPr b="1" lang="en"/>
                        <a:t>350Mhz</a:t>
                      </a:r>
                      <a:endParaRPr b="1"/>
                    </a:p>
                  </a:txBody>
                  <a:tcPr marT="91425" marB="91425" marR="91425" marL="91425"/>
                </a:tc>
                <a:tc>
                  <a:txBody>
                    <a:bodyPr>
                      <a:noAutofit/>
                    </a:bodyPr>
                    <a:lstStyle/>
                    <a:p>
                      <a:pPr indent="0" lvl="0" marL="0" rtl="0" algn="ctr">
                        <a:spcBef>
                          <a:spcPts val="0"/>
                        </a:spcBef>
                        <a:spcAft>
                          <a:spcPts val="0"/>
                        </a:spcAft>
                        <a:buNone/>
                      </a:pPr>
                      <a:r>
                        <a:rPr lang="en"/>
                        <a:t>30</a:t>
                      </a:r>
                      <a:r>
                        <a:rPr lang="en"/>
                        <a:t>0 Mhz</a:t>
                      </a:r>
                      <a:endParaRPr/>
                    </a:p>
                  </a:txBody>
                  <a:tcPr marT="91425" marB="91425" marR="91425" marL="91425"/>
                </a:tc>
              </a:tr>
              <a:tr h="406525">
                <a:tc>
                  <a:txBody>
                    <a:bodyPr>
                      <a:noAutofit/>
                    </a:bodyPr>
                    <a:lstStyle/>
                    <a:p>
                      <a:pPr indent="0" lvl="0" marL="0" rtl="0" algn="ctr">
                        <a:spcBef>
                          <a:spcPts val="0"/>
                        </a:spcBef>
                        <a:spcAft>
                          <a:spcPts val="0"/>
                        </a:spcAft>
                        <a:buNone/>
                      </a:pPr>
                      <a:r>
                        <a:rPr lang="en"/>
                        <a:t>Memoria</a:t>
                      </a:r>
                      <a:endParaRPr/>
                    </a:p>
                  </a:txBody>
                  <a:tcPr marT="91425" marB="91425" marR="91425" marL="91425" anchor="ctr"/>
                </a:tc>
                <a:tc>
                  <a:txBody>
                    <a:bodyPr>
                      <a:noAutofit/>
                    </a:bodyPr>
                    <a:lstStyle/>
                    <a:p>
                      <a:pPr indent="0" lvl="0" marL="0" rtl="0" algn="ctr">
                        <a:spcBef>
                          <a:spcPts val="0"/>
                        </a:spcBef>
                        <a:spcAft>
                          <a:spcPts val="0"/>
                        </a:spcAft>
                        <a:buNone/>
                      </a:pPr>
                      <a:r>
                        <a:rPr b="1" lang="en"/>
                        <a:t>25 Kpts</a:t>
                      </a:r>
                      <a:endParaRPr b="1"/>
                    </a:p>
                  </a:txBody>
                  <a:tcPr marT="91425" marB="91425" marR="91425" marL="91425"/>
                </a:tc>
                <a:tc>
                  <a:txBody>
                    <a:bodyPr>
                      <a:noAutofit/>
                    </a:bodyPr>
                    <a:lstStyle/>
                    <a:p>
                      <a:pPr indent="0" lvl="0" marL="0" rtl="0" algn="ctr">
                        <a:spcBef>
                          <a:spcPts val="0"/>
                        </a:spcBef>
                        <a:spcAft>
                          <a:spcPts val="0"/>
                        </a:spcAft>
                        <a:buNone/>
                      </a:pPr>
                      <a:r>
                        <a:rPr lang="en"/>
                        <a:t>10 kpts</a:t>
                      </a:r>
                      <a:endParaRPr/>
                    </a:p>
                  </a:txBody>
                  <a:tcPr marT="91425" marB="91425" marR="91425" marL="91425"/>
                </a:tc>
              </a:tr>
              <a:tr h="461525">
                <a:tc>
                  <a:txBody>
                    <a:bodyPr>
                      <a:noAutofit/>
                    </a:bodyPr>
                    <a:lstStyle/>
                    <a:p>
                      <a:pPr indent="0" lvl="0" marL="0" rtl="0" algn="ctr">
                        <a:spcBef>
                          <a:spcPts val="0"/>
                        </a:spcBef>
                        <a:spcAft>
                          <a:spcPts val="0"/>
                        </a:spcAft>
                        <a:buNone/>
                      </a:pPr>
                      <a:r>
                        <a:rPr lang="en"/>
                        <a:t>Velocidad de Muestreo</a:t>
                      </a:r>
                      <a:endParaRPr/>
                    </a:p>
                  </a:txBody>
                  <a:tcPr marT="91425" marB="91425" marR="91425" marL="91425" anchor="ctr"/>
                </a:tc>
                <a:tc>
                  <a:txBody>
                    <a:bodyPr>
                      <a:noAutofit/>
                    </a:bodyPr>
                    <a:lstStyle/>
                    <a:p>
                      <a:pPr indent="0" lvl="0" marL="0" rtl="0" algn="ctr">
                        <a:spcBef>
                          <a:spcPts val="0"/>
                        </a:spcBef>
                        <a:spcAft>
                          <a:spcPts val="0"/>
                        </a:spcAft>
                        <a:buNone/>
                      </a:pPr>
                      <a:r>
                        <a:rPr b="1" lang="en"/>
                        <a:t>5Gs/s</a:t>
                      </a:r>
                      <a:endParaRPr b="1"/>
                    </a:p>
                  </a:txBody>
                  <a:tcPr marT="91425" marB="91425" marR="91425" marL="91425"/>
                </a:tc>
                <a:tc>
                  <a:txBody>
                    <a:bodyPr>
                      <a:noAutofit/>
                    </a:bodyPr>
                    <a:lstStyle/>
                    <a:p>
                      <a:pPr indent="0" lvl="0" marL="0" rtl="0" algn="ctr">
                        <a:spcBef>
                          <a:spcPts val="0"/>
                        </a:spcBef>
                        <a:spcAft>
                          <a:spcPts val="0"/>
                        </a:spcAft>
                        <a:buNone/>
                      </a:pPr>
                      <a:r>
                        <a:rPr lang="en"/>
                        <a:t>2.5</a:t>
                      </a:r>
                      <a:r>
                        <a:rPr lang="en"/>
                        <a:t>Gs/s</a:t>
                      </a:r>
                      <a:endParaRPr/>
                    </a:p>
                  </a:txBody>
                  <a:tcPr marT="91425" marB="91425" marR="91425" marL="91425"/>
                </a:tc>
              </a:tr>
              <a:tr h="461525">
                <a:tc>
                  <a:txBody>
                    <a:bodyPr>
                      <a:noAutofit/>
                    </a:bodyPr>
                    <a:lstStyle/>
                    <a:p>
                      <a:pPr indent="0" lvl="0" marL="0" rtl="0" algn="ctr">
                        <a:spcBef>
                          <a:spcPts val="0"/>
                        </a:spcBef>
                        <a:spcAft>
                          <a:spcPts val="0"/>
                        </a:spcAft>
                        <a:buNone/>
                      </a:pPr>
                      <a:r>
                        <a:rPr lang="en"/>
                        <a:t>Con display</a:t>
                      </a:r>
                      <a:endParaRPr/>
                    </a:p>
                  </a:txBody>
                  <a:tcPr marT="91425" marB="91425" marR="91425" marL="91425" anchor="ctr"/>
                </a:tc>
                <a:tc>
                  <a:txBody>
                    <a:bodyPr>
                      <a:noAutofit/>
                    </a:bodyPr>
                    <a:lstStyle/>
                    <a:p>
                      <a:pPr indent="0" lvl="0" marL="0" rtl="0" algn="ctr">
                        <a:spcBef>
                          <a:spcPts val="0"/>
                        </a:spcBef>
                        <a:spcAft>
                          <a:spcPts val="0"/>
                        </a:spcAft>
                        <a:buNone/>
                      </a:pPr>
                      <a:r>
                        <a:rPr lang="en"/>
                        <a:t>Si</a:t>
                      </a:r>
                      <a:endParaRPr/>
                    </a:p>
                  </a:txBody>
                  <a:tcPr marT="91425" marB="91425" marR="91425" marL="91425"/>
                </a:tc>
                <a:tc>
                  <a:txBody>
                    <a:bodyPr>
                      <a:noAutofit/>
                    </a:bodyPr>
                    <a:lstStyle/>
                    <a:p>
                      <a:pPr indent="0" lvl="0" marL="0" rtl="0" algn="ctr">
                        <a:spcBef>
                          <a:spcPts val="0"/>
                        </a:spcBef>
                        <a:spcAft>
                          <a:spcPts val="0"/>
                        </a:spcAft>
                        <a:buNone/>
                      </a:pPr>
                      <a:r>
                        <a:rPr lang="en"/>
                        <a:t>Si</a:t>
                      </a:r>
                      <a:endParaRPr/>
                    </a:p>
                  </a:txBody>
                  <a:tcPr marT="91425" marB="91425" marR="91425" marL="91425"/>
                </a:tc>
              </a:tr>
            </a:tbl>
          </a:graphicData>
        </a:graphic>
      </p:graphicFrame>
      <p:sp>
        <p:nvSpPr>
          <p:cNvPr id="158" name="Google Shape;158;p17"/>
          <p:cNvSpPr txBox="1"/>
          <p:nvPr/>
        </p:nvSpPr>
        <p:spPr>
          <a:xfrm>
            <a:off x="7499500" y="3302325"/>
            <a:ext cx="573900" cy="8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t>!</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graphicFrame>
        <p:nvGraphicFramePr>
          <p:cNvPr id="163" name="Google Shape;163;p18"/>
          <p:cNvGraphicFramePr/>
          <p:nvPr/>
        </p:nvGraphicFramePr>
        <p:xfrm>
          <a:off x="862200" y="1639325"/>
          <a:ext cx="3000000" cy="3000000"/>
        </p:xfrm>
        <a:graphic>
          <a:graphicData uri="http://schemas.openxmlformats.org/drawingml/2006/table">
            <a:tbl>
              <a:tblPr>
                <a:noFill/>
                <a:tableStyleId>{79B1B05F-F842-4D19-9127-9C98A88DFE67}</a:tableStyleId>
              </a:tblPr>
              <a:tblGrid>
                <a:gridCol w="2413000"/>
                <a:gridCol w="2413000"/>
                <a:gridCol w="2413000"/>
              </a:tblGrid>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lang="en" sz="1200">
                          <a:solidFill>
                            <a:schemeClr val="lt1"/>
                          </a:solidFill>
                          <a:latin typeface="Nunito"/>
                          <a:ea typeface="Nunito"/>
                          <a:cs typeface="Nunito"/>
                          <a:sym typeface="Nunito"/>
                        </a:rPr>
                        <a:t>GDS-3352</a:t>
                      </a:r>
                      <a:endParaRPr sz="1200"/>
                    </a:p>
                  </a:txBody>
                  <a:tcPr marT="91425" marB="91425" marR="91425" marL="91425"/>
                </a:tc>
                <a:tc>
                  <a:txBody>
                    <a:bodyPr>
                      <a:noAutofit/>
                    </a:bodyPr>
                    <a:lstStyle/>
                    <a:p>
                      <a:pPr indent="0" lvl="0" marL="0" rtl="0" algn="ctr">
                        <a:spcBef>
                          <a:spcPts val="0"/>
                        </a:spcBef>
                        <a:spcAft>
                          <a:spcPts val="0"/>
                        </a:spcAft>
                        <a:buNone/>
                      </a:pPr>
                      <a:r>
                        <a:rPr lang="en" sz="1200">
                          <a:solidFill>
                            <a:schemeClr val="lt1"/>
                          </a:solidFill>
                          <a:latin typeface="Nunito"/>
                          <a:ea typeface="Nunito"/>
                          <a:cs typeface="Nunito"/>
                          <a:sym typeface="Nunito"/>
                        </a:rPr>
                        <a:t>P9241A</a:t>
                      </a:r>
                      <a:endParaRPr sz="1200">
                        <a:solidFill>
                          <a:schemeClr val="lt1"/>
                        </a:solidFill>
                        <a:latin typeface="Nunito"/>
                        <a:ea typeface="Nunito"/>
                        <a:cs typeface="Nunito"/>
                        <a:sym typeface="Nunito"/>
                      </a:endParaRPr>
                    </a:p>
                  </a:txBody>
                  <a:tcPr marT="91425" marB="91425" marR="91425" marL="91425"/>
                </a:tc>
              </a:tr>
              <a:tr h="381000">
                <a:tc>
                  <a:txBody>
                    <a:bodyPr>
                      <a:noAutofit/>
                    </a:bodyPr>
                    <a:lstStyle/>
                    <a:p>
                      <a:pPr indent="0" lvl="0" marL="0" rtl="0" algn="ctr">
                        <a:spcBef>
                          <a:spcPts val="0"/>
                        </a:spcBef>
                        <a:spcAft>
                          <a:spcPts val="0"/>
                        </a:spcAft>
                        <a:buNone/>
                      </a:pPr>
                      <a:r>
                        <a:rPr lang="en"/>
                        <a:t>Precio</a:t>
                      </a:r>
                      <a:endParaRPr/>
                    </a:p>
                  </a:txBody>
                  <a:tcPr marT="91425" marB="91425" marR="91425" marL="91425"/>
                </a:tc>
                <a:tc>
                  <a:txBody>
                    <a:bodyPr>
                      <a:noAutofit/>
                    </a:bodyPr>
                    <a:lstStyle/>
                    <a:p>
                      <a:pPr indent="0" lvl="0" marL="0" rtl="0" algn="ctr">
                        <a:spcBef>
                          <a:spcPts val="0"/>
                        </a:spcBef>
                        <a:spcAft>
                          <a:spcPts val="0"/>
                        </a:spcAft>
                        <a:buNone/>
                      </a:pPr>
                      <a:r>
                        <a:rPr b="1" lang="en"/>
                        <a:t>U</a:t>
                      </a:r>
                      <a:r>
                        <a:rPr b="1" lang="en"/>
                        <a:t>$D 3509</a:t>
                      </a:r>
                      <a:endParaRPr b="1"/>
                    </a:p>
                  </a:txBody>
                  <a:tcPr marT="91425" marB="91425" marR="91425" marL="91425"/>
                </a:tc>
                <a:tc>
                  <a:txBody>
                    <a:bodyPr>
                      <a:noAutofit/>
                    </a:bodyPr>
                    <a:lstStyle/>
                    <a:p>
                      <a:pPr indent="0" lvl="0" marL="0" rtl="0" algn="ctr">
                        <a:spcBef>
                          <a:spcPts val="0"/>
                        </a:spcBef>
                        <a:spcAft>
                          <a:spcPts val="0"/>
                        </a:spcAft>
                        <a:buNone/>
                      </a:pPr>
                      <a:r>
                        <a:rPr lang="en"/>
                        <a:t>U$D 5809</a:t>
                      </a:r>
                      <a:endParaRPr/>
                    </a:p>
                  </a:txBody>
                  <a:tcPr marT="91425" marB="91425" marR="91425" marL="91425"/>
                </a:tc>
              </a:tr>
              <a:tr h="381000">
                <a:tc>
                  <a:txBody>
                    <a:bodyPr>
                      <a:noAutofit/>
                    </a:bodyPr>
                    <a:lstStyle/>
                    <a:p>
                      <a:pPr indent="0" lvl="0" marL="0" rtl="0" algn="ctr">
                        <a:spcBef>
                          <a:spcPts val="0"/>
                        </a:spcBef>
                        <a:spcAft>
                          <a:spcPts val="0"/>
                        </a:spcAft>
                        <a:buNone/>
                      </a:pPr>
                      <a:r>
                        <a:rPr lang="en"/>
                        <a:t>Ancho de banda</a:t>
                      </a:r>
                      <a:endParaRPr/>
                    </a:p>
                  </a:txBody>
                  <a:tcPr marT="91425" marB="91425" marR="91425" marL="91425"/>
                </a:tc>
                <a:tc>
                  <a:txBody>
                    <a:bodyPr>
                      <a:noAutofit/>
                    </a:bodyPr>
                    <a:lstStyle/>
                    <a:p>
                      <a:pPr indent="0" lvl="0" marL="0" rtl="0" algn="ctr">
                        <a:spcBef>
                          <a:spcPts val="0"/>
                        </a:spcBef>
                        <a:spcAft>
                          <a:spcPts val="0"/>
                        </a:spcAft>
                        <a:buNone/>
                      </a:pPr>
                      <a:r>
                        <a:rPr b="1" lang="en"/>
                        <a:t>350Mhz</a:t>
                      </a:r>
                      <a:endParaRPr b="1"/>
                    </a:p>
                  </a:txBody>
                  <a:tcPr marT="91425" marB="91425" marR="91425" marL="91425"/>
                </a:tc>
                <a:tc>
                  <a:txBody>
                    <a:bodyPr>
                      <a:noAutofit/>
                    </a:bodyPr>
                    <a:lstStyle/>
                    <a:p>
                      <a:pPr indent="0" lvl="0" marL="0" rtl="0" algn="ctr">
                        <a:spcBef>
                          <a:spcPts val="0"/>
                        </a:spcBef>
                        <a:spcAft>
                          <a:spcPts val="0"/>
                        </a:spcAft>
                        <a:buNone/>
                      </a:pPr>
                      <a:r>
                        <a:rPr lang="en"/>
                        <a:t>200Mhz</a:t>
                      </a:r>
                      <a:endParaRPr/>
                    </a:p>
                  </a:txBody>
                  <a:tcPr marT="91425" marB="91425" marR="91425" marL="91425"/>
                </a:tc>
              </a:tr>
              <a:tr h="381000">
                <a:tc>
                  <a:txBody>
                    <a:bodyPr>
                      <a:noAutofit/>
                    </a:bodyPr>
                    <a:lstStyle/>
                    <a:p>
                      <a:pPr indent="0" lvl="0" marL="0" rtl="0" algn="ctr">
                        <a:spcBef>
                          <a:spcPts val="0"/>
                        </a:spcBef>
                        <a:spcAft>
                          <a:spcPts val="0"/>
                        </a:spcAft>
                        <a:buNone/>
                      </a:pPr>
                      <a:r>
                        <a:rPr lang="en"/>
                        <a:t>Memoria</a:t>
                      </a:r>
                      <a:endParaRPr/>
                    </a:p>
                  </a:txBody>
                  <a:tcPr marT="91425" marB="91425" marR="91425" marL="91425" anchor="ctr"/>
                </a:tc>
                <a:tc>
                  <a:txBody>
                    <a:bodyPr>
                      <a:noAutofit/>
                    </a:bodyPr>
                    <a:lstStyle/>
                    <a:p>
                      <a:pPr indent="0" lvl="0" marL="0" rtl="0" algn="ctr">
                        <a:spcBef>
                          <a:spcPts val="0"/>
                        </a:spcBef>
                        <a:spcAft>
                          <a:spcPts val="0"/>
                        </a:spcAft>
                        <a:buNone/>
                      </a:pPr>
                      <a:r>
                        <a:rPr lang="en"/>
                        <a:t>25 Kpts</a:t>
                      </a:r>
                      <a:endParaRPr/>
                    </a:p>
                  </a:txBody>
                  <a:tcPr marT="91425" marB="91425" marR="91425" marL="91425"/>
                </a:tc>
                <a:tc>
                  <a:txBody>
                    <a:bodyPr>
                      <a:noAutofit/>
                    </a:bodyPr>
                    <a:lstStyle/>
                    <a:p>
                      <a:pPr indent="0" lvl="0" marL="0" rtl="0" algn="ctr">
                        <a:spcBef>
                          <a:spcPts val="0"/>
                        </a:spcBef>
                        <a:spcAft>
                          <a:spcPts val="0"/>
                        </a:spcAft>
                        <a:buNone/>
                      </a:pPr>
                      <a:r>
                        <a:rPr b="1" lang="en"/>
                        <a:t>4Mpts</a:t>
                      </a:r>
                      <a:endParaRPr b="1"/>
                    </a:p>
                  </a:txBody>
                  <a:tcPr marT="91425" marB="91425" marR="91425" marL="91425"/>
                </a:tc>
              </a:tr>
              <a:tr h="461525">
                <a:tc>
                  <a:txBody>
                    <a:bodyPr>
                      <a:noAutofit/>
                    </a:bodyPr>
                    <a:lstStyle/>
                    <a:p>
                      <a:pPr indent="0" lvl="0" marL="0" rtl="0" algn="ctr">
                        <a:spcBef>
                          <a:spcPts val="0"/>
                        </a:spcBef>
                        <a:spcAft>
                          <a:spcPts val="0"/>
                        </a:spcAft>
                        <a:buNone/>
                      </a:pPr>
                      <a:r>
                        <a:rPr lang="en"/>
                        <a:t>Velocidad de Muestreo</a:t>
                      </a:r>
                      <a:endParaRPr/>
                    </a:p>
                  </a:txBody>
                  <a:tcPr marT="91425" marB="91425" marR="91425" marL="91425" anchor="ctr"/>
                </a:tc>
                <a:tc>
                  <a:txBody>
                    <a:bodyPr>
                      <a:noAutofit/>
                    </a:bodyPr>
                    <a:lstStyle/>
                    <a:p>
                      <a:pPr indent="0" lvl="0" marL="0" rtl="0" algn="ctr">
                        <a:spcBef>
                          <a:spcPts val="0"/>
                        </a:spcBef>
                        <a:spcAft>
                          <a:spcPts val="0"/>
                        </a:spcAft>
                        <a:buNone/>
                      </a:pPr>
                      <a:r>
                        <a:rPr lang="en"/>
                        <a:t>5Gs/s </a:t>
                      </a:r>
                      <a:endParaRPr/>
                    </a:p>
                  </a:txBody>
                  <a:tcPr marT="91425" marB="91425" marR="91425" marL="91425"/>
                </a:tc>
                <a:tc>
                  <a:txBody>
                    <a:bodyPr>
                      <a:noAutofit/>
                    </a:bodyPr>
                    <a:lstStyle/>
                    <a:p>
                      <a:pPr indent="0" lvl="0" marL="0" rtl="0" algn="ctr">
                        <a:spcBef>
                          <a:spcPts val="0"/>
                        </a:spcBef>
                        <a:spcAft>
                          <a:spcPts val="0"/>
                        </a:spcAft>
                        <a:buNone/>
                      </a:pPr>
                      <a:r>
                        <a:rPr lang="en"/>
                        <a:t>5Gs/s</a:t>
                      </a:r>
                      <a:endParaRPr/>
                    </a:p>
                  </a:txBody>
                  <a:tcPr marT="91425" marB="91425" marR="91425" marL="91425"/>
                </a:tc>
              </a:tr>
              <a:tr h="461525">
                <a:tc>
                  <a:txBody>
                    <a:bodyPr>
                      <a:noAutofit/>
                    </a:bodyPr>
                    <a:lstStyle/>
                    <a:p>
                      <a:pPr indent="0" lvl="0" marL="0" rtl="0" algn="ctr">
                        <a:spcBef>
                          <a:spcPts val="0"/>
                        </a:spcBef>
                        <a:spcAft>
                          <a:spcPts val="0"/>
                        </a:spcAft>
                        <a:buNone/>
                      </a:pPr>
                      <a:r>
                        <a:rPr lang="en"/>
                        <a:t>Con display</a:t>
                      </a:r>
                      <a:endParaRPr/>
                    </a:p>
                  </a:txBody>
                  <a:tcPr marT="91425" marB="91425" marR="91425" marL="91425" anchor="ctr"/>
                </a:tc>
                <a:tc>
                  <a:txBody>
                    <a:bodyPr>
                      <a:noAutofit/>
                    </a:bodyPr>
                    <a:lstStyle/>
                    <a:p>
                      <a:pPr indent="0" lvl="0" marL="0" rtl="0" algn="ctr">
                        <a:spcBef>
                          <a:spcPts val="0"/>
                        </a:spcBef>
                        <a:spcAft>
                          <a:spcPts val="0"/>
                        </a:spcAft>
                        <a:buNone/>
                      </a:pPr>
                      <a:r>
                        <a:rPr lang="en"/>
                        <a:t>Si</a:t>
                      </a:r>
                      <a:endParaRPr/>
                    </a:p>
                  </a:txBody>
                  <a:tcPr marT="91425" marB="91425" marR="91425" marL="91425"/>
                </a:tc>
                <a:tc>
                  <a:txBody>
                    <a:bodyPr>
                      <a:noAutofit/>
                    </a:bodyPr>
                    <a:lstStyle/>
                    <a:p>
                      <a:pPr indent="0" lvl="0" marL="0" rtl="0" algn="ctr">
                        <a:spcBef>
                          <a:spcPts val="0"/>
                        </a:spcBef>
                        <a:spcAft>
                          <a:spcPts val="0"/>
                        </a:spcAft>
                        <a:buNone/>
                      </a:pPr>
                      <a:r>
                        <a:rPr b="1" lang="en"/>
                        <a:t>No</a:t>
                      </a:r>
                      <a:endParaRPr b="1"/>
                    </a:p>
                  </a:txBody>
                  <a:tcPr marT="91425" marB="91425" marR="91425" marL="91425"/>
                </a:tc>
              </a:tr>
            </a:tbl>
          </a:graphicData>
        </a:graphic>
      </p:graphicFrame>
      <p:sp>
        <p:nvSpPr>
          <p:cNvPr id="164" name="Google Shape;164;p18"/>
          <p:cNvSpPr txBox="1"/>
          <p:nvPr/>
        </p:nvSpPr>
        <p:spPr>
          <a:xfrm>
            <a:off x="1042800" y="380250"/>
            <a:ext cx="7058400" cy="73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3000">
                <a:solidFill>
                  <a:schemeClr val="lt1"/>
                </a:solidFill>
                <a:latin typeface="Nunito"/>
                <a:ea typeface="Nunito"/>
                <a:cs typeface="Nunito"/>
                <a:sym typeface="Nunito"/>
              </a:rPr>
              <a:t>Instek GDS-3352  vs Keysight P9241A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graphicFrame>
        <p:nvGraphicFramePr>
          <p:cNvPr id="169" name="Google Shape;169;p19"/>
          <p:cNvGraphicFramePr/>
          <p:nvPr/>
        </p:nvGraphicFramePr>
        <p:xfrm>
          <a:off x="862200" y="1639325"/>
          <a:ext cx="3000000" cy="3000000"/>
        </p:xfrm>
        <a:graphic>
          <a:graphicData uri="http://schemas.openxmlformats.org/drawingml/2006/table">
            <a:tbl>
              <a:tblPr>
                <a:noFill/>
                <a:tableStyleId>{79B1B05F-F842-4D19-9127-9C98A88DFE67}</a:tableStyleId>
              </a:tblPr>
              <a:tblGrid>
                <a:gridCol w="2413000"/>
                <a:gridCol w="2413000"/>
                <a:gridCol w="2413000"/>
              </a:tblGrid>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lang="en" sz="1200">
                          <a:solidFill>
                            <a:schemeClr val="lt1"/>
                          </a:solidFill>
                          <a:latin typeface="Nunito"/>
                          <a:ea typeface="Nunito"/>
                          <a:cs typeface="Nunito"/>
                          <a:sym typeface="Nunito"/>
                        </a:rPr>
                        <a:t>GDS-3352</a:t>
                      </a:r>
                      <a:endParaRPr sz="1200"/>
                    </a:p>
                  </a:txBody>
                  <a:tcPr marT="91425" marB="91425" marR="91425" marL="91425"/>
                </a:tc>
                <a:tc>
                  <a:txBody>
                    <a:bodyPr>
                      <a:noAutofit/>
                    </a:bodyPr>
                    <a:lstStyle/>
                    <a:p>
                      <a:pPr indent="0" lvl="0" marL="0" rtl="0" algn="ctr">
                        <a:spcBef>
                          <a:spcPts val="0"/>
                        </a:spcBef>
                        <a:spcAft>
                          <a:spcPts val="0"/>
                        </a:spcAft>
                        <a:buNone/>
                      </a:pPr>
                      <a:r>
                        <a:rPr lang="en" sz="1200">
                          <a:solidFill>
                            <a:schemeClr val="lt1"/>
                          </a:solidFill>
                          <a:latin typeface="Nunito"/>
                          <a:ea typeface="Nunito"/>
                          <a:cs typeface="Nunito"/>
                          <a:sym typeface="Nunito"/>
                        </a:rPr>
                        <a:t>T3DSO2000</a:t>
                      </a:r>
                      <a:endParaRPr sz="1200">
                        <a:solidFill>
                          <a:schemeClr val="lt1"/>
                        </a:solidFill>
                        <a:latin typeface="Nunito"/>
                        <a:ea typeface="Nunito"/>
                        <a:cs typeface="Nunito"/>
                        <a:sym typeface="Nunito"/>
                      </a:endParaRPr>
                    </a:p>
                  </a:txBody>
                  <a:tcPr marT="91425" marB="91425" marR="91425" marL="91425"/>
                </a:tc>
              </a:tr>
              <a:tr h="381000">
                <a:tc>
                  <a:txBody>
                    <a:bodyPr>
                      <a:noAutofit/>
                    </a:bodyPr>
                    <a:lstStyle/>
                    <a:p>
                      <a:pPr indent="0" lvl="0" marL="0" rtl="0" algn="ctr">
                        <a:spcBef>
                          <a:spcPts val="0"/>
                        </a:spcBef>
                        <a:spcAft>
                          <a:spcPts val="0"/>
                        </a:spcAft>
                        <a:buNone/>
                      </a:pPr>
                      <a:r>
                        <a:rPr lang="en"/>
                        <a:t>Precio</a:t>
                      </a:r>
                      <a:endParaRPr/>
                    </a:p>
                  </a:txBody>
                  <a:tcPr marT="91425" marB="91425" marR="91425" marL="91425"/>
                </a:tc>
                <a:tc>
                  <a:txBody>
                    <a:bodyPr>
                      <a:noAutofit/>
                    </a:bodyPr>
                    <a:lstStyle/>
                    <a:p>
                      <a:pPr indent="0" lvl="0" marL="0" rtl="0" algn="ctr">
                        <a:spcBef>
                          <a:spcPts val="0"/>
                        </a:spcBef>
                        <a:spcAft>
                          <a:spcPts val="0"/>
                        </a:spcAft>
                        <a:buNone/>
                      </a:pPr>
                      <a:r>
                        <a:rPr b="1" lang="en"/>
                        <a:t>U$D 3509</a:t>
                      </a:r>
                      <a:endParaRPr b="1"/>
                    </a:p>
                  </a:txBody>
                  <a:tcPr marT="91425" marB="91425" marR="91425" marL="91425"/>
                </a:tc>
                <a:tc>
                  <a:txBody>
                    <a:bodyPr>
                      <a:noAutofit/>
                    </a:bodyPr>
                    <a:lstStyle/>
                    <a:p>
                      <a:pPr indent="0" lvl="0" marL="0" rtl="0" algn="ctr">
                        <a:spcBef>
                          <a:spcPts val="0"/>
                        </a:spcBef>
                        <a:spcAft>
                          <a:spcPts val="0"/>
                        </a:spcAft>
                        <a:buNone/>
                      </a:pPr>
                      <a:r>
                        <a:rPr lang="en"/>
                        <a:t>U$D 1337</a:t>
                      </a:r>
                      <a:endParaRPr/>
                    </a:p>
                  </a:txBody>
                  <a:tcPr marT="91425" marB="91425" marR="91425" marL="91425"/>
                </a:tc>
              </a:tr>
              <a:tr h="381000">
                <a:tc>
                  <a:txBody>
                    <a:bodyPr>
                      <a:noAutofit/>
                    </a:bodyPr>
                    <a:lstStyle/>
                    <a:p>
                      <a:pPr indent="0" lvl="0" marL="0" rtl="0" algn="ctr">
                        <a:spcBef>
                          <a:spcPts val="0"/>
                        </a:spcBef>
                        <a:spcAft>
                          <a:spcPts val="0"/>
                        </a:spcAft>
                        <a:buNone/>
                      </a:pPr>
                      <a:r>
                        <a:rPr lang="en"/>
                        <a:t>Ancho de banda</a:t>
                      </a:r>
                      <a:endParaRPr/>
                    </a:p>
                  </a:txBody>
                  <a:tcPr marT="91425" marB="91425" marR="91425" marL="91425"/>
                </a:tc>
                <a:tc>
                  <a:txBody>
                    <a:bodyPr>
                      <a:noAutofit/>
                    </a:bodyPr>
                    <a:lstStyle/>
                    <a:p>
                      <a:pPr indent="0" lvl="0" marL="0" rtl="0" algn="ctr">
                        <a:spcBef>
                          <a:spcPts val="0"/>
                        </a:spcBef>
                        <a:spcAft>
                          <a:spcPts val="0"/>
                        </a:spcAft>
                        <a:buNone/>
                      </a:pPr>
                      <a:r>
                        <a:rPr b="1" lang="en"/>
                        <a:t>350Mhz</a:t>
                      </a:r>
                      <a:endParaRPr b="1"/>
                    </a:p>
                  </a:txBody>
                  <a:tcPr marT="91425" marB="91425" marR="91425" marL="91425"/>
                </a:tc>
                <a:tc>
                  <a:txBody>
                    <a:bodyPr>
                      <a:noAutofit/>
                    </a:bodyPr>
                    <a:lstStyle/>
                    <a:p>
                      <a:pPr indent="0" lvl="0" marL="0" rtl="0" algn="ctr">
                        <a:spcBef>
                          <a:spcPts val="0"/>
                        </a:spcBef>
                        <a:spcAft>
                          <a:spcPts val="0"/>
                        </a:spcAft>
                        <a:buNone/>
                      </a:pPr>
                      <a:r>
                        <a:rPr lang="en"/>
                        <a:t>10</a:t>
                      </a:r>
                      <a:r>
                        <a:rPr lang="en"/>
                        <a:t>0Mhz</a:t>
                      </a:r>
                      <a:endParaRPr/>
                    </a:p>
                  </a:txBody>
                  <a:tcPr marT="91425" marB="91425" marR="91425" marL="91425"/>
                </a:tc>
              </a:tr>
              <a:tr h="381000">
                <a:tc>
                  <a:txBody>
                    <a:bodyPr>
                      <a:noAutofit/>
                    </a:bodyPr>
                    <a:lstStyle/>
                    <a:p>
                      <a:pPr indent="0" lvl="0" marL="0" rtl="0" algn="ctr">
                        <a:spcBef>
                          <a:spcPts val="0"/>
                        </a:spcBef>
                        <a:spcAft>
                          <a:spcPts val="0"/>
                        </a:spcAft>
                        <a:buNone/>
                      </a:pPr>
                      <a:r>
                        <a:rPr lang="en"/>
                        <a:t>Memoria</a:t>
                      </a:r>
                      <a:endParaRPr/>
                    </a:p>
                  </a:txBody>
                  <a:tcPr marT="91425" marB="91425" marR="91425" marL="91425" anchor="ctr"/>
                </a:tc>
                <a:tc>
                  <a:txBody>
                    <a:bodyPr>
                      <a:noAutofit/>
                    </a:bodyPr>
                    <a:lstStyle/>
                    <a:p>
                      <a:pPr indent="0" lvl="0" marL="0" rtl="0" algn="ctr">
                        <a:spcBef>
                          <a:spcPts val="0"/>
                        </a:spcBef>
                        <a:spcAft>
                          <a:spcPts val="0"/>
                        </a:spcAft>
                        <a:buNone/>
                      </a:pPr>
                      <a:r>
                        <a:rPr lang="en"/>
                        <a:t>25 Kpts</a:t>
                      </a:r>
                      <a:endParaRPr/>
                    </a:p>
                  </a:txBody>
                  <a:tcPr marT="91425" marB="91425" marR="91425" marL="91425"/>
                </a:tc>
                <a:tc>
                  <a:txBody>
                    <a:bodyPr>
                      <a:noAutofit/>
                    </a:bodyPr>
                    <a:lstStyle/>
                    <a:p>
                      <a:pPr indent="0" lvl="0" marL="0" rtl="0" algn="ctr">
                        <a:spcBef>
                          <a:spcPts val="0"/>
                        </a:spcBef>
                        <a:spcAft>
                          <a:spcPts val="0"/>
                        </a:spcAft>
                        <a:buNone/>
                      </a:pPr>
                      <a:r>
                        <a:rPr b="1" lang="en"/>
                        <a:t>1</a:t>
                      </a:r>
                      <a:r>
                        <a:rPr b="1" lang="en"/>
                        <a:t>40Mpts</a:t>
                      </a:r>
                      <a:endParaRPr b="1"/>
                    </a:p>
                  </a:txBody>
                  <a:tcPr marT="91425" marB="91425" marR="91425" marL="91425"/>
                </a:tc>
              </a:tr>
              <a:tr h="461525">
                <a:tc>
                  <a:txBody>
                    <a:bodyPr>
                      <a:noAutofit/>
                    </a:bodyPr>
                    <a:lstStyle/>
                    <a:p>
                      <a:pPr indent="0" lvl="0" marL="0" rtl="0" algn="ctr">
                        <a:spcBef>
                          <a:spcPts val="0"/>
                        </a:spcBef>
                        <a:spcAft>
                          <a:spcPts val="0"/>
                        </a:spcAft>
                        <a:buNone/>
                      </a:pPr>
                      <a:r>
                        <a:rPr lang="en"/>
                        <a:t>Velocidad de Muestreo</a:t>
                      </a:r>
                      <a:endParaRPr/>
                    </a:p>
                  </a:txBody>
                  <a:tcPr marT="91425" marB="91425" marR="91425" marL="91425" anchor="ctr"/>
                </a:tc>
                <a:tc>
                  <a:txBody>
                    <a:bodyPr>
                      <a:noAutofit/>
                    </a:bodyPr>
                    <a:lstStyle/>
                    <a:p>
                      <a:pPr indent="0" lvl="0" marL="0" rtl="0" algn="ctr">
                        <a:spcBef>
                          <a:spcPts val="0"/>
                        </a:spcBef>
                        <a:spcAft>
                          <a:spcPts val="0"/>
                        </a:spcAft>
                        <a:buNone/>
                      </a:pPr>
                      <a:r>
                        <a:rPr lang="en"/>
                        <a:t>5Gs/s </a:t>
                      </a:r>
                      <a:endParaRPr/>
                    </a:p>
                  </a:txBody>
                  <a:tcPr marT="91425" marB="91425" marR="91425" marL="91425"/>
                </a:tc>
                <a:tc>
                  <a:txBody>
                    <a:bodyPr>
                      <a:noAutofit/>
                    </a:bodyPr>
                    <a:lstStyle/>
                    <a:p>
                      <a:pPr indent="0" lvl="0" marL="0" rtl="0" algn="ctr">
                        <a:spcBef>
                          <a:spcPts val="0"/>
                        </a:spcBef>
                        <a:spcAft>
                          <a:spcPts val="0"/>
                        </a:spcAft>
                        <a:buNone/>
                      </a:pPr>
                      <a:r>
                        <a:rPr lang="en"/>
                        <a:t>2</a:t>
                      </a:r>
                      <a:r>
                        <a:rPr lang="en"/>
                        <a:t>Gs/s</a:t>
                      </a:r>
                      <a:endParaRPr/>
                    </a:p>
                  </a:txBody>
                  <a:tcPr marT="91425" marB="91425" marR="91425" marL="91425"/>
                </a:tc>
              </a:tr>
              <a:tr h="461525">
                <a:tc>
                  <a:txBody>
                    <a:bodyPr>
                      <a:noAutofit/>
                    </a:bodyPr>
                    <a:lstStyle/>
                    <a:p>
                      <a:pPr indent="0" lvl="0" marL="0" rtl="0" algn="ctr">
                        <a:spcBef>
                          <a:spcPts val="0"/>
                        </a:spcBef>
                        <a:spcAft>
                          <a:spcPts val="0"/>
                        </a:spcAft>
                        <a:buNone/>
                      </a:pPr>
                      <a:r>
                        <a:rPr lang="en"/>
                        <a:t>Con display</a:t>
                      </a:r>
                      <a:endParaRPr/>
                    </a:p>
                  </a:txBody>
                  <a:tcPr marT="91425" marB="91425" marR="91425" marL="91425" anchor="ctr"/>
                </a:tc>
                <a:tc>
                  <a:txBody>
                    <a:bodyPr>
                      <a:noAutofit/>
                    </a:bodyPr>
                    <a:lstStyle/>
                    <a:p>
                      <a:pPr indent="0" lvl="0" marL="0" rtl="0" algn="ctr">
                        <a:spcBef>
                          <a:spcPts val="0"/>
                        </a:spcBef>
                        <a:spcAft>
                          <a:spcPts val="0"/>
                        </a:spcAft>
                        <a:buNone/>
                      </a:pPr>
                      <a:r>
                        <a:rPr lang="en"/>
                        <a:t>Si</a:t>
                      </a:r>
                      <a:endParaRPr/>
                    </a:p>
                  </a:txBody>
                  <a:tcPr marT="91425" marB="91425" marR="91425" marL="91425"/>
                </a:tc>
                <a:tc>
                  <a:txBody>
                    <a:bodyPr>
                      <a:noAutofit/>
                    </a:bodyPr>
                    <a:lstStyle/>
                    <a:p>
                      <a:pPr indent="0" lvl="0" marL="0" rtl="0" algn="ctr">
                        <a:spcBef>
                          <a:spcPts val="0"/>
                        </a:spcBef>
                        <a:spcAft>
                          <a:spcPts val="0"/>
                        </a:spcAft>
                        <a:buNone/>
                      </a:pPr>
                      <a:r>
                        <a:rPr lang="en"/>
                        <a:t>Si</a:t>
                      </a:r>
                      <a:endParaRPr/>
                    </a:p>
                  </a:txBody>
                  <a:tcPr marT="91425" marB="91425" marR="91425" marL="91425"/>
                </a:tc>
              </a:tr>
            </a:tbl>
          </a:graphicData>
        </a:graphic>
      </p:graphicFrame>
      <p:sp>
        <p:nvSpPr>
          <p:cNvPr id="170" name="Google Shape;170;p19"/>
          <p:cNvSpPr txBox="1"/>
          <p:nvPr/>
        </p:nvSpPr>
        <p:spPr>
          <a:xfrm>
            <a:off x="828500" y="373350"/>
            <a:ext cx="7598700" cy="73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3000">
                <a:solidFill>
                  <a:schemeClr val="lt1"/>
                </a:solidFill>
                <a:latin typeface="Nunito"/>
                <a:ea typeface="Nunito"/>
                <a:cs typeface="Nunito"/>
                <a:sym typeface="Nunito"/>
              </a:rPr>
              <a:t>Instek GDS-3352  vs Lecroy </a:t>
            </a:r>
            <a:r>
              <a:rPr lang="en" sz="3000">
                <a:solidFill>
                  <a:schemeClr val="lt1"/>
                </a:solidFill>
                <a:latin typeface="Nunito"/>
                <a:ea typeface="Nunito"/>
                <a:cs typeface="Nunito"/>
                <a:sym typeface="Nunito"/>
              </a:rPr>
              <a:t>T3DSO2000</a:t>
            </a:r>
            <a:r>
              <a:rPr lang="en" sz="3000">
                <a:solidFill>
                  <a:schemeClr val="lt1"/>
                </a:solidFill>
                <a:latin typeface="Nunito"/>
                <a:ea typeface="Nunito"/>
                <a:cs typeface="Nunito"/>
                <a:sym typeface="Nunito"/>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Aplicaciones</a:t>
            </a:r>
            <a:endParaRPr/>
          </a:p>
        </p:txBody>
      </p:sp>
      <p:sp>
        <p:nvSpPr>
          <p:cNvPr id="176" name="Google Shape;176;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Laboratorios de investigación y desarrollo</a:t>
            </a:r>
            <a:endParaRPr sz="2400"/>
          </a:p>
          <a:p>
            <a:pPr indent="-381000" lvl="0" marL="457200" rtl="0" algn="l">
              <a:spcBef>
                <a:spcPts val="0"/>
              </a:spcBef>
              <a:spcAft>
                <a:spcPts val="0"/>
              </a:spcAft>
              <a:buSzPts val="2400"/>
              <a:buChar char="●"/>
            </a:pPr>
            <a:r>
              <a:rPr lang="en" sz="2400"/>
              <a:t>Testeo de productos, control de calidad</a:t>
            </a:r>
            <a:endParaRPr sz="2400"/>
          </a:p>
          <a:p>
            <a:pPr indent="-381000" lvl="0" marL="457200" rtl="0" algn="l">
              <a:spcBef>
                <a:spcPts val="0"/>
              </a:spcBef>
              <a:spcAft>
                <a:spcPts val="0"/>
              </a:spcAft>
              <a:buSzPts val="2400"/>
              <a:buChar char="●"/>
            </a:pPr>
            <a:r>
              <a:rPr lang="en" sz="2400"/>
              <a:t>Integración de sistemas, debugging</a:t>
            </a:r>
            <a:endParaRPr sz="2400"/>
          </a:p>
          <a:p>
            <a:pPr indent="-381000" lvl="0" marL="457200" rtl="0" algn="l">
              <a:spcBef>
                <a:spcPts val="0"/>
              </a:spcBef>
              <a:spcAft>
                <a:spcPts val="0"/>
              </a:spcAft>
              <a:buSzPts val="2400"/>
              <a:buChar char="●"/>
            </a:pPr>
            <a:r>
              <a:rPr lang="en" sz="2400"/>
              <a:t>Mantenimiento y servicio de reparaciones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719650" y="4999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Experiencia de usuario</a:t>
            </a:r>
            <a:endParaRPr/>
          </a:p>
        </p:txBody>
      </p:sp>
      <p:sp>
        <p:nvSpPr>
          <p:cNvPr id="182" name="Google Shape;182;p21"/>
          <p:cNvSpPr txBox="1"/>
          <p:nvPr>
            <p:ph idx="1" type="body"/>
          </p:nvPr>
        </p:nvSpPr>
        <p:spPr>
          <a:xfrm>
            <a:off x="819150" y="1454500"/>
            <a:ext cx="7505700" cy="270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800">
                <a:solidFill>
                  <a:srgbClr val="525252"/>
                </a:solidFill>
                <a:highlight>
                  <a:srgbClr val="FFFFFF"/>
                </a:highlight>
                <a:latin typeface="Arial"/>
                <a:ea typeface="Arial"/>
                <a:cs typeface="Arial"/>
                <a:sym typeface="Arial"/>
              </a:rPr>
              <a:t>”</a:t>
            </a:r>
            <a:r>
              <a:rPr lang="en" sz="1400">
                <a:solidFill>
                  <a:srgbClr val="525252"/>
                </a:solidFill>
                <a:highlight>
                  <a:srgbClr val="FFFFFF"/>
                </a:highlight>
                <a:latin typeface="Arial"/>
                <a:ea typeface="Arial"/>
                <a:cs typeface="Arial"/>
                <a:sym typeface="Arial"/>
              </a:rPr>
              <a:t>Latest firmware installed, works stable, has great screen, accurate frequency counter, nice auto calibration, cheapest 5Gsa/s scope with 350MHz, the 500Mhz is 4Gsa/s, other brands are twice the price, power analysis </a:t>
            </a:r>
            <a:r>
              <a:rPr lang="en" sz="1400">
                <a:solidFill>
                  <a:srgbClr val="525252"/>
                </a:solidFill>
                <a:highlight>
                  <a:srgbClr val="FFFFFF"/>
                </a:highlight>
                <a:latin typeface="Arial"/>
                <a:ea typeface="Arial"/>
                <a:cs typeface="Arial"/>
                <a:sym typeface="Arial"/>
              </a:rPr>
              <a:t>add-on </a:t>
            </a:r>
            <a:r>
              <a:rPr lang="en" sz="1400">
                <a:solidFill>
                  <a:srgbClr val="525252"/>
                </a:solidFill>
                <a:highlight>
                  <a:srgbClr val="FFFFFF"/>
                </a:highlight>
                <a:latin typeface="Arial"/>
                <a:ea typeface="Arial"/>
                <a:cs typeface="Arial"/>
                <a:sym typeface="Arial"/>
              </a:rPr>
              <a:t>software is awesome, I wish it had this or that, "more memory, faster VPO settings, unit conversion in the cursors menu, 10MHz atomic input, but for the price can't complain, hardware feels better than software, but both have room for improvements "</a:t>
            </a:r>
            <a:r>
              <a:rPr b="1" lang="en" sz="1400">
                <a:solidFill>
                  <a:srgbClr val="525252"/>
                </a:solidFill>
                <a:highlight>
                  <a:srgbClr val="FFFFFF"/>
                </a:highlight>
                <a:latin typeface="Arial"/>
                <a:ea typeface="Arial"/>
                <a:cs typeface="Arial"/>
                <a:sym typeface="Arial"/>
              </a:rPr>
              <a:t>getting closer to perfection.</a:t>
            </a:r>
            <a:r>
              <a:rPr lang="en" sz="1400">
                <a:solidFill>
                  <a:srgbClr val="525252"/>
                </a:solidFill>
                <a:highlight>
                  <a:srgbClr val="FFFFFF"/>
                </a:highlight>
                <a:latin typeface="Arial"/>
                <a:ea typeface="Arial"/>
                <a:cs typeface="Arial"/>
                <a:sym typeface="Arial"/>
              </a:rPr>
              <a:t>"</a:t>
            </a:r>
            <a:r>
              <a:rPr lang="en" sz="4800">
                <a:solidFill>
                  <a:srgbClr val="525252"/>
                </a:solidFill>
                <a:highlight>
                  <a:srgbClr val="FFFFFF"/>
                </a:highlight>
                <a:latin typeface="Arial"/>
                <a:ea typeface="Arial"/>
                <a:cs typeface="Arial"/>
                <a:sym typeface="Arial"/>
              </a:rPr>
              <a:t>”</a:t>
            </a:r>
            <a:endParaRPr sz="4800"/>
          </a:p>
        </p:txBody>
      </p:sp>
      <p:sp>
        <p:nvSpPr>
          <p:cNvPr id="183" name="Google Shape;183;p21"/>
          <p:cNvSpPr txBox="1"/>
          <p:nvPr/>
        </p:nvSpPr>
        <p:spPr>
          <a:xfrm>
            <a:off x="3457225" y="4332225"/>
            <a:ext cx="6434700" cy="70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1155CC"/>
                </a:solidFill>
              </a:rPr>
              <a:t>https://www.tequipment.net/InstekGDS-3352.html/product-reviews/</a:t>
            </a:r>
            <a:endParaRPr>
              <a:solidFill>
                <a:srgbClr val="1155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