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379" r:id="rId2"/>
    <p:sldId id="378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3245" autoAdjust="0"/>
  </p:normalViewPr>
  <p:slideViewPr>
    <p:cSldViewPr snapToGrid="0">
      <p:cViewPr>
        <p:scale>
          <a:sx n="33" d="100"/>
          <a:sy n="33" d="100"/>
        </p:scale>
        <p:origin x="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1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ocalhost:8088/mysite4/fileuplo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mysite4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file=</a:t>
              </a:r>
              <a:r>
                <a:rPr lang="ko-KR" altLang="en-US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황일영</a:t>
              </a: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222222"/>
                </a:solidFill>
                <a:latin typeface="+mn-ea"/>
              </a:rPr>
              <a:t>file=</a:t>
            </a:r>
            <a:r>
              <a:rPr lang="ko-KR" altLang="en-US" sz="1000" dirty="0">
                <a:solidFill>
                  <a:srgbClr val="222222"/>
                </a:solidFill>
                <a:latin typeface="+mn-ea"/>
              </a:rPr>
              <a:t>황일영</a:t>
            </a:r>
            <a:endParaRPr lang="en-US" altLang="ko-KR" sz="1000" dirty="0">
              <a:solidFill>
                <a:srgbClr val="222222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  <a:hlinkClick r:id="rId4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  <a:hlinkClick r:id="rId4"/>
              </a:rPr>
              <a:t>localhost:8088/mysite4/fileupload/</a:t>
            </a:r>
            <a:r>
              <a:rPr lang="en-US" altLang="ko-KR" sz="1100" dirty="0" smtClean="0">
                <a:latin typeface="+mn-ea"/>
                <a:ea typeface="+mn-ea"/>
              </a:rPr>
              <a:t>upload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5273401" y="1448818"/>
            <a:ext cx="624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fileupload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/upload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FileController.upload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2901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FileController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78528" y="2896794"/>
            <a:ext cx="240592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upload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MultipartFile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6" y="-264038"/>
            <a:ext cx="936790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파일업로드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&gt;upload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3311298" y="2312360"/>
            <a:ext cx="168777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com.javaex.api.controller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2218340" y="3591024"/>
            <a:ext cx="7168144" cy="2187733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43430" y="4652447"/>
            <a:ext cx="2168973" cy="253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사진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990122" y="3951827"/>
            <a:ext cx="1616682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result.jsp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68" y="1162049"/>
            <a:ext cx="3635891" cy="6321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48" y="1747595"/>
            <a:ext cx="2867025" cy="37147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2097286" y="5439853"/>
            <a:ext cx="4275752" cy="4324533"/>
            <a:chOff x="14430820" y="5302227"/>
            <a:chExt cx="4275752" cy="4324533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4594303" y="5684976"/>
              <a:ext cx="4012089" cy="3941784"/>
            </a:xfrm>
            <a:prstGeom prst="roundRect">
              <a:avLst>
                <a:gd name="adj" fmla="val 50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originalFilename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 = "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강호동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.jpg"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file =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-------------------------------------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getOriginalFilename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getSize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getByte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...</a:t>
              </a:r>
            </a:p>
            <a:p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dirty="0" err="1" smtClean="0">
                  <a:solidFill>
                    <a:schemeClr val="tx1"/>
                  </a:solidFill>
                  <a:latin typeface="+mn-ea"/>
                </a:rPr>
                <a:t>toStrong</a:t>
              </a:r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()</a:t>
              </a:r>
              <a:endParaRPr lang="ko-KR" altLang="en-US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4430820" y="5302227"/>
              <a:ext cx="841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>
                <a:defRPr/>
              </a:pPr>
              <a:r>
                <a:rPr lang="en-US" altLang="ko-KR" b="1" dirty="0" smtClean="0">
                  <a:solidFill>
                    <a:srgbClr val="0070C0"/>
                  </a:solidFill>
                  <a:latin typeface="+mn-ea"/>
                </a:rPr>
                <a:t>0x345</a:t>
              </a:r>
              <a:endParaRPr lang="ko-KR" altLang="en-US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209880" y="5315644"/>
              <a:ext cx="14966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>
                <a:defRPr/>
              </a:pPr>
              <a:r>
                <a:rPr lang="en-US" altLang="ko-KR" dirty="0" err="1">
                  <a:solidFill>
                    <a:srgbClr val="0070C0"/>
                  </a:solidFill>
                  <a:latin typeface="+mn-ea"/>
                </a:rPr>
                <a:t>MultipartFile</a:t>
              </a:r>
              <a:endParaRPr lang="ko-KR" altLang="en-US" b="1" dirty="0">
                <a:solidFill>
                  <a:srgbClr val="0070C0"/>
                </a:solidFill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877193" y="15504141"/>
            <a:ext cx="8377084" cy="10174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80759" y="18781019"/>
            <a:ext cx="75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1  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강호동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.jpg   c:fileupload/aaaa.pg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67887" y="14583876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c:/fileupload</a:t>
            </a:r>
            <a:endParaRPr lang="ko-KR" altLang="en-US" sz="32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9512" y="15809659"/>
            <a:ext cx="885825" cy="88582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1055337" y="15809659"/>
            <a:ext cx="156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aaaaa.jpg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0742000" y="4514145"/>
            <a:ext cx="4722119" cy="455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5540" y="6299005"/>
            <a:ext cx="885825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9183" y="6672885"/>
            <a:ext cx="324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1010001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1010110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1010101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2175361" y="2681308"/>
            <a:ext cx="1906416" cy="853299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f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ileInsert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FileVo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22467033" y="2457987"/>
            <a:ext cx="16637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  <a:ea typeface="+mn-ea"/>
              </a:rPr>
              <a:t>FileDao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21444320" y="3066712"/>
            <a:ext cx="1087784" cy="102846"/>
            <a:chOff x="11414744" y="2227258"/>
            <a:chExt cx="694100" cy="87312"/>
          </a:xfrm>
        </p:grpSpPr>
        <p:cxnSp>
          <p:nvCxnSpPr>
            <p:cNvPr id="79" name="직선 화살표 연결선 78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9768928" y="957422"/>
            <a:ext cx="8916549" cy="369332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applicationContext.xml</a:t>
            </a:r>
            <a:endParaRPr lang="ko-KR" altLang="en-US" sz="18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209478" y="2195672"/>
            <a:ext cx="159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@Repository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2488493" y="306462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Dao=Repository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9972852" y="2689971"/>
            <a:ext cx="1481751" cy="2176997"/>
          </a:xfrm>
          <a:prstGeom prst="roundRect">
            <a:avLst>
              <a:gd name="adj" fmla="val 2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save(file){</a:t>
            </a: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파일정보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파일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하드에저장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19913977" y="2385757"/>
            <a:ext cx="16637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File</a:t>
            </a:r>
            <a:r>
              <a:rPr lang="en-US" altLang="ko-KR" sz="1200" b="1" dirty="0" err="1" smtClean="0">
                <a:latin typeface="+mn-ea"/>
                <a:ea typeface="+mn-ea"/>
              </a:rPr>
              <a:t>Service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9722439" y="306462"/>
            <a:ext cx="2565609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모서리가 둥근 직사각형 6"/>
          <p:cNvSpPr/>
          <p:nvPr/>
        </p:nvSpPr>
        <p:spPr>
          <a:xfrm>
            <a:off x="24927864" y="80429"/>
            <a:ext cx="4180281" cy="1971675"/>
          </a:xfrm>
          <a:prstGeom prst="roundRect">
            <a:avLst>
              <a:gd name="adj" fmla="val 43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400" dirty="0" err="1">
                <a:solidFill>
                  <a:srgbClr val="FF0000"/>
                </a:solidFill>
              </a:rPr>
              <a:t>sqlSession.</a:t>
            </a:r>
            <a:r>
              <a:rPr lang="en-US" altLang="ko-KR" sz="2400" b="1" dirty="0" err="1">
                <a:solidFill>
                  <a:srgbClr val="FF0000"/>
                </a:solidFill>
              </a:rPr>
              <a:t>insert</a:t>
            </a:r>
            <a:r>
              <a:rPr lang="en-US" altLang="ko-KR" sz="1400" dirty="0">
                <a:solidFill>
                  <a:srgbClr val="FF0000"/>
                </a:solidFill>
              </a:rPr>
              <a:t>(“</a:t>
            </a:r>
            <a:r>
              <a:rPr lang="en-US" altLang="ko-KR" sz="1400" dirty="0" err="1">
                <a:solidFill>
                  <a:srgbClr val="FF0000"/>
                </a:solidFill>
              </a:rPr>
              <a:t>person.insert</a:t>
            </a:r>
            <a:r>
              <a:rPr lang="en-US" altLang="ko-KR" sz="1400" dirty="0">
                <a:solidFill>
                  <a:srgbClr val="FF0000"/>
                </a:solidFill>
              </a:rPr>
              <a:t>", </a:t>
            </a:r>
            <a:r>
              <a:rPr lang="en-US" altLang="ko-KR" sz="1400" dirty="0" err="1">
                <a:solidFill>
                  <a:srgbClr val="FF0000"/>
                </a:solidFill>
              </a:rPr>
              <a:t>vo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update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person.update</a:t>
            </a:r>
            <a:r>
              <a:rPr lang="en-US" altLang="ko-KR" sz="1050" dirty="0">
                <a:solidFill>
                  <a:schemeClr val="tx1"/>
                </a:solidFill>
              </a:rPr>
              <a:t>", </a:t>
            </a:r>
            <a:r>
              <a:rPr lang="en-US" altLang="ko-KR" sz="1050" dirty="0" err="1">
                <a:solidFill>
                  <a:schemeClr val="tx1"/>
                </a:solidFill>
              </a:rPr>
              <a:t>vo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chemeClr val="tx1"/>
                </a:solidFill>
              </a:rPr>
              <a:t>sqlSession.</a:t>
            </a:r>
            <a:r>
              <a:rPr lang="en-US" altLang="ko-KR" sz="1600" b="1" dirty="0" err="1">
                <a:solidFill>
                  <a:schemeClr val="tx1"/>
                </a:solidFill>
              </a:rPr>
              <a:t>delete</a:t>
            </a:r>
            <a:r>
              <a:rPr lang="en-US" altLang="ko-KR" sz="1050" dirty="0">
                <a:solidFill>
                  <a:schemeClr val="tx1"/>
                </a:solidFill>
              </a:rPr>
              <a:t>("</a:t>
            </a:r>
            <a:r>
              <a:rPr lang="en-US" altLang="ko-KR" sz="1050" dirty="0" err="1">
                <a:solidFill>
                  <a:schemeClr val="tx1"/>
                </a:solidFill>
              </a:rPr>
              <a:t>person.delete</a:t>
            </a:r>
            <a:r>
              <a:rPr lang="en-US" altLang="ko-KR" sz="1050" dirty="0">
                <a:solidFill>
                  <a:schemeClr val="tx1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050" dirty="0" err="1">
                <a:solidFill>
                  <a:srgbClr val="FF0000"/>
                </a:solidFill>
              </a:rPr>
              <a:t>sqlSession.</a:t>
            </a:r>
            <a:r>
              <a:rPr lang="en-US" altLang="ko-KR" sz="1600" b="1" dirty="0" err="1">
                <a:solidFill>
                  <a:srgbClr val="FF0000"/>
                </a:solidFill>
              </a:rPr>
              <a:t>selectOne</a:t>
            </a:r>
            <a:r>
              <a:rPr lang="en-US" altLang="ko-KR" sz="1050" dirty="0">
                <a:solidFill>
                  <a:srgbClr val="FF0000"/>
                </a:solidFill>
              </a:rPr>
              <a:t>("</a:t>
            </a:r>
            <a:r>
              <a:rPr lang="en-US" altLang="ko-KR" sz="1050" dirty="0" err="1">
                <a:solidFill>
                  <a:srgbClr val="FF0000"/>
                </a:solidFill>
              </a:rPr>
              <a:t>person.getbyno</a:t>
            </a:r>
            <a:r>
              <a:rPr lang="en-US" altLang="ko-KR" sz="1050" dirty="0">
                <a:solidFill>
                  <a:srgbClr val="FF0000"/>
                </a:solidFill>
              </a:rPr>
              <a:t>", no);</a:t>
            </a:r>
          </a:p>
          <a:p>
            <a:pPr eaLnBrk="1" latinLnBrk="1" hangingPunct="1">
              <a:tabLst>
                <a:tab pos="324000" algn="l"/>
              </a:tabLst>
              <a:defRPr/>
            </a:pPr>
            <a:endParaRPr lang="en-US" altLang="ko-KR" sz="1050" dirty="0">
              <a:solidFill>
                <a:schemeClr val="tx1"/>
              </a:solidFill>
            </a:endParaRPr>
          </a:p>
          <a:p>
            <a:pPr eaLnBrk="1" latinLnBrk="1" hangingPunct="1">
              <a:tabLst>
                <a:tab pos="324000" algn="l"/>
              </a:tabLst>
              <a:defRPr/>
            </a:pPr>
            <a:r>
              <a:rPr lang="en-US" altLang="ko-KR" sz="1100" b="1" dirty="0" err="1">
                <a:solidFill>
                  <a:schemeClr val="tx1"/>
                </a:solidFill>
              </a:rPr>
              <a:t>sqlSession.</a:t>
            </a:r>
            <a:r>
              <a:rPr lang="en-US" altLang="ko-KR" b="1" dirty="0" err="1">
                <a:solidFill>
                  <a:schemeClr val="tx1"/>
                </a:solidFill>
              </a:rPr>
              <a:t>selectList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("</a:t>
            </a:r>
            <a:r>
              <a:rPr lang="en-US" altLang="ko-KR" sz="1100" b="1" dirty="0" err="1" smtClean="0">
                <a:solidFill>
                  <a:schemeClr val="tx1"/>
                </a:solidFill>
              </a:rPr>
              <a:t>guestbook.getList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");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860458" y="2154537"/>
            <a:ext cx="1194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@Service</a:t>
            </a:r>
            <a:endParaRPr lang="ko-KR" altLang="en-US" b="1" dirty="0">
              <a:solidFill>
                <a:srgbClr val="7030A0"/>
              </a:solidFill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4864346" y="2177098"/>
            <a:ext cx="16807887" cy="4372833"/>
            <a:chOff x="19770960" y="6402740"/>
            <a:chExt cx="16807887" cy="4372833"/>
          </a:xfrm>
        </p:grpSpPr>
        <p:grpSp>
          <p:nvGrpSpPr>
            <p:cNvPr id="91" name="그룹 90"/>
            <p:cNvGrpSpPr/>
            <p:nvPr/>
          </p:nvGrpSpPr>
          <p:grpSpPr>
            <a:xfrm>
              <a:off x="33453891" y="7877814"/>
              <a:ext cx="3124956" cy="2844800"/>
              <a:chOff x="25094995" y="2869845"/>
              <a:chExt cx="3124956" cy="2844800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25094995" y="2869845"/>
                <a:ext cx="3124956" cy="284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31" name="원통 61"/>
              <p:cNvSpPr/>
              <p:nvPr/>
            </p:nvSpPr>
            <p:spPr>
              <a:xfrm>
                <a:off x="25213983" y="3254835"/>
                <a:ext cx="2835276" cy="2374965"/>
              </a:xfrm>
              <a:prstGeom prst="can">
                <a:avLst>
                  <a:gd name="adj" fmla="val 23142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 bwMode="auto">
              <a:xfrm>
                <a:off x="25113115" y="2977338"/>
                <a:ext cx="1781175" cy="27781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200" b="1" dirty="0" smtClean="0">
                    <a:latin typeface="+mn-ea"/>
                  </a:rPr>
                  <a:t>Oracle</a:t>
                </a:r>
                <a:endParaRPr lang="ko-KR" altLang="en-US" sz="12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9770960" y="6402740"/>
              <a:ext cx="3816350" cy="4372833"/>
              <a:chOff x="20916559" y="1487400"/>
              <a:chExt cx="3816350" cy="3527425"/>
            </a:xfrm>
          </p:grpSpPr>
          <p:sp>
            <p:nvSpPr>
              <p:cNvPr id="120" name="모서리가 둥근 직사각형 119"/>
              <p:cNvSpPr/>
              <p:nvPr/>
            </p:nvSpPr>
            <p:spPr>
              <a:xfrm>
                <a:off x="20916559" y="1487400"/>
                <a:ext cx="3816350" cy="3527425"/>
              </a:xfrm>
              <a:prstGeom prst="roundRect">
                <a:avLst>
                  <a:gd name="adj" fmla="val 1801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2400" b="1" dirty="0" err="1">
                    <a:solidFill>
                      <a:schemeClr val="tx1"/>
                    </a:solidFill>
                  </a:rPr>
                  <a:t>MyBatis</a:t>
                </a:r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005459" y="1938251"/>
                <a:ext cx="3584575" cy="58896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SqlSession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600" b="1" dirty="0">
                    <a:solidFill>
                      <a:schemeClr val="tx1"/>
                    </a:solidFill>
                  </a:rPr>
                </a:br>
                <a:r>
                  <a:rPr lang="en-US" altLang="ko-KR" sz="1600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sqlSessionTemplate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20957833" y="2751765"/>
                <a:ext cx="3584575" cy="221287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 err="1">
                    <a:solidFill>
                      <a:schemeClr val="tx1"/>
                    </a:solidFill>
                  </a:rPr>
                  <a:t>SqlSessionFactioryBean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3" name="그룹 14"/>
              <p:cNvGrpSpPr>
                <a:grpSpLocks/>
              </p:cNvGrpSpPr>
              <p:nvPr/>
            </p:nvGrpSpPr>
            <p:grpSpPr bwMode="auto">
              <a:xfrm>
                <a:off x="20916559" y="3555423"/>
                <a:ext cx="1944687" cy="1192213"/>
                <a:chOff x="2817208" y="3238947"/>
                <a:chExt cx="1974748" cy="1192552"/>
              </a:xfrm>
            </p:grpSpPr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3154124" y="3651814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2817208" y="3238947"/>
                  <a:ext cx="1974748" cy="3842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600" b="1" dirty="0">
                      <a:solidFill>
                        <a:schemeClr val="tx1"/>
                      </a:solidFill>
                      <a:latin typeface="+mn-ea"/>
                    </a:rPr>
                    <a:t>configuration.xml</a:t>
                  </a:r>
                  <a:endParaRPr lang="ko-KR" altLang="en-US" sz="16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3154124" y="3912238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mapper.xml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154124" y="4171075"/>
                  <a:ext cx="1386354" cy="2604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latinLnBrk="1" hangingPunct="1">
                    <a:defRPr/>
                  </a:pPr>
                  <a:r>
                    <a:rPr lang="en-US" altLang="ko-KR" sz="1400" b="1" dirty="0">
                      <a:solidFill>
                        <a:schemeClr val="tx1"/>
                      </a:solidFill>
                    </a:rPr>
                    <a:t>…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직선 화살표 연결선 124"/>
              <p:cNvCxnSpPr>
                <a:stCxn id="121" idx="2"/>
                <a:endCxn id="122" idx="0"/>
              </p:cNvCxnSpPr>
              <p:nvPr/>
            </p:nvCxnSpPr>
            <p:spPr>
              <a:xfrm flipH="1">
                <a:off x="22750121" y="2527213"/>
                <a:ext cx="47626" cy="224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13"/>
            <p:cNvGrpSpPr>
              <a:grpSpLocks/>
            </p:cNvGrpSpPr>
            <p:nvPr/>
          </p:nvGrpSpPr>
          <p:grpSpPr bwMode="auto">
            <a:xfrm>
              <a:off x="21679135" y="8389528"/>
              <a:ext cx="1624804" cy="2333086"/>
              <a:chOff x="3944864" y="1019071"/>
              <a:chExt cx="2535348" cy="3640910"/>
            </a:xfrm>
          </p:grpSpPr>
          <p:sp>
            <p:nvSpPr>
              <p:cNvPr id="111" name="모서리가 둥근 직사각형 110"/>
              <p:cNvSpPr/>
              <p:nvPr/>
            </p:nvSpPr>
            <p:spPr>
              <a:xfrm>
                <a:off x="4103879" y="1443599"/>
                <a:ext cx="2376333" cy="3216382"/>
              </a:xfrm>
              <a:prstGeom prst="roundRect">
                <a:avLst>
                  <a:gd name="adj" fmla="val 1801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944864" y="1019071"/>
                <a:ext cx="2062028" cy="3381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latinLnBrk="1" hangingPunct="1">
                  <a:defRPr/>
                </a:pPr>
                <a:r>
                  <a:rPr lang="en-US" altLang="ko-KR" sz="1600" b="1" dirty="0" err="1">
                    <a:latin typeface="+mn-ea"/>
                    <a:ea typeface="+mn-ea"/>
                  </a:rPr>
                  <a:t>DataSource</a:t>
                </a:r>
                <a:endParaRPr lang="ko-KR" altLang="en-US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4283254" y="1670618"/>
                <a:ext cx="2017582" cy="2125734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Pool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4283254" y="3910656"/>
                <a:ext cx="2017582" cy="60485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JDBC Driver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4364212" y="2018293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4364212" y="2464395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4364212" y="2900972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4364212" y="3347074"/>
                <a:ext cx="1873129" cy="384188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latinLnBrk="1" hangingPunct="1">
                  <a:defRPr/>
                </a:pPr>
                <a:r>
                  <a:rPr lang="en-US" altLang="ko-KR" sz="1600" b="1" dirty="0">
                    <a:solidFill>
                      <a:schemeClr val="tx1"/>
                    </a:solidFill>
                  </a:rPr>
                  <a:t>Connection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23149742" y="9931376"/>
              <a:ext cx="10372703" cy="140947"/>
              <a:chOff x="13151438" y="2227258"/>
              <a:chExt cx="1347752" cy="87312"/>
            </a:xfrm>
          </p:grpSpPr>
          <p:cxnSp>
            <p:nvCxnSpPr>
              <p:cNvPr id="109" name="직선 화살표 연결선 108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23200175" y="9661184"/>
              <a:ext cx="10372703" cy="140947"/>
              <a:chOff x="13151438" y="2227258"/>
              <a:chExt cx="1347752" cy="87312"/>
            </a:xfrm>
          </p:grpSpPr>
          <p:cxnSp>
            <p:nvCxnSpPr>
              <p:cNvPr id="107" name="직선 화살표 연결선 106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그룹 97"/>
            <p:cNvGrpSpPr/>
            <p:nvPr/>
          </p:nvGrpSpPr>
          <p:grpSpPr>
            <a:xfrm>
              <a:off x="23200175" y="9380890"/>
              <a:ext cx="10372703" cy="140947"/>
              <a:chOff x="13151438" y="2227258"/>
              <a:chExt cx="1347752" cy="87312"/>
            </a:xfrm>
          </p:grpSpPr>
          <p:cxnSp>
            <p:nvCxnSpPr>
              <p:cNvPr id="104" name="직선 화살표 연결선 103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23200175" y="9114693"/>
              <a:ext cx="10372703" cy="140947"/>
              <a:chOff x="13151438" y="2227258"/>
              <a:chExt cx="1347752" cy="87312"/>
            </a:xfrm>
          </p:grpSpPr>
          <p:cxnSp>
            <p:nvCxnSpPr>
              <p:cNvPr id="101" name="직선 화살표 연결선 100"/>
              <p:cNvCxnSpPr/>
              <p:nvPr/>
            </p:nvCxnSpPr>
            <p:spPr>
              <a:xfrm flipH="1">
                <a:off x="13151438" y="2314570"/>
                <a:ext cx="1347752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13162550" y="2227258"/>
                <a:ext cx="1332000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그룹 132"/>
          <p:cNvGrpSpPr/>
          <p:nvPr/>
        </p:nvGrpSpPr>
        <p:grpSpPr>
          <a:xfrm>
            <a:off x="23796911" y="3019527"/>
            <a:ext cx="1304669" cy="108320"/>
            <a:chOff x="13151438" y="2227258"/>
            <a:chExt cx="1347752" cy="87312"/>
          </a:xfrm>
        </p:grpSpPr>
        <p:cxnSp>
          <p:nvCxnSpPr>
            <p:cNvPr id="134" name="직선 화살표 연결선 133"/>
            <p:cNvCxnSpPr/>
            <p:nvPr/>
          </p:nvCxnSpPr>
          <p:spPr>
            <a:xfrm flipH="1">
              <a:off x="13151438" y="2314570"/>
              <a:ext cx="13477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>
              <a:off x="13162550" y="2227258"/>
              <a:ext cx="133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19007492" y="3066712"/>
            <a:ext cx="1087784" cy="102846"/>
            <a:chOff x="11414744" y="2227258"/>
            <a:chExt cx="694100" cy="87312"/>
          </a:xfrm>
        </p:grpSpPr>
        <p:cxnSp>
          <p:nvCxnSpPr>
            <p:cNvPr id="137" name="직선 화살표 연결선 136"/>
            <p:cNvCxnSpPr/>
            <p:nvPr/>
          </p:nvCxnSpPr>
          <p:spPr>
            <a:xfrm flipH="1">
              <a:off x="11414744" y="2314570"/>
              <a:ext cx="6612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/>
            <p:nvPr/>
          </p:nvCxnSpPr>
          <p:spPr>
            <a:xfrm>
              <a:off x="11425857" y="2227258"/>
              <a:ext cx="68298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/>
          <p:cNvSpPr/>
          <p:nvPr/>
        </p:nvSpPr>
        <p:spPr>
          <a:xfrm>
            <a:off x="18920961" y="2641035"/>
            <a:ext cx="10021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0x345</a:t>
            </a:r>
            <a:endParaRPr lang="en-US" altLang="ko-KR" sz="1050" b="1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MultipartFile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21305881" y="2641035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4062868" y="3155664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3958864" y="2602238"/>
            <a:ext cx="105189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:0x999</a:t>
            </a:r>
          </a:p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GuestbookVo</a:t>
            </a:r>
            <a:endParaRPr lang="ko-KR" altLang="en-US" sz="105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1470995" y="3155664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smtClean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count=1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9002293" y="3242013"/>
            <a:ext cx="8467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050" b="1" dirty="0" err="1" smtClean="0">
                <a:solidFill>
                  <a:srgbClr val="0070C0"/>
                </a:solidFill>
                <a:latin typeface="+mn-ea"/>
              </a:rPr>
              <a:t>saveName</a:t>
            </a:r>
            <a:endParaRPr lang="ko-KR" altLang="en-US" sz="105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20076946" y="4309887"/>
            <a:ext cx="485943" cy="951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4142646" y="9241803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 err="1" smtClean="0">
                <a:solidFill>
                  <a:srgbClr val="000000"/>
                </a:solidFill>
                <a:latin typeface="+mn-ea"/>
              </a:rPr>
              <a:t>fileVo</a:t>
            </a:r>
            <a:r>
              <a:rPr lang="en-US" altLang="ko-KR" sz="3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3200" dirty="0" smtClean="0">
                <a:solidFill>
                  <a:srgbClr val="000000"/>
                </a:solidFill>
                <a:latin typeface="+mn-ea"/>
              </a:rPr>
              <a:t>출력</a:t>
            </a:r>
            <a:endParaRPr lang="ko-KR" altLang="en-US" sz="32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996" y="2162304"/>
            <a:ext cx="885825" cy="885825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227566" y="3094917"/>
            <a:ext cx="135600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mtClean="0">
                <a:solidFill>
                  <a:srgbClr val="000000"/>
                </a:solidFill>
                <a:latin typeface="+mn-ea"/>
              </a:rPr>
              <a:t>클라이언트</a:t>
            </a:r>
            <a:r>
              <a:rPr lang="ko-KR" altLang="en-US" sz="180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HDD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8491078" y="14583876"/>
            <a:ext cx="97977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서버</a:t>
            </a:r>
            <a:endParaRPr lang="en-US" altLang="ko-KR" sz="18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HDD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3990122" y="4136704"/>
            <a:ext cx="285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aaaaa.jpg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savaeName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200762" y="7608828"/>
            <a:ext cx="111578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/>
              <a:t>&lt;img src="${pageContext.request.contextPath</a:t>
            </a:r>
            <a:r>
              <a:rPr lang="ko-KR" altLang="en-US" sz="3200" b="1" dirty="0">
                <a:solidFill>
                  <a:srgbClr val="C00000"/>
                </a:solidFill>
              </a:rPr>
              <a:t>}/upload/ </a:t>
            </a:r>
            <a:r>
              <a:rPr lang="ko-KR" altLang="en-US" sz="3200" dirty="0"/>
              <a:t>파일명"&gt;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7447854" y="8325213"/>
            <a:ext cx="4033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+mn-ea"/>
              </a:rPr>
              <a:t>c:/</a:t>
            </a:r>
            <a:r>
              <a:rPr lang="en-US" altLang="ko-KR" sz="3200" b="1" dirty="0" smtClean="0">
                <a:solidFill>
                  <a:srgbClr val="C00000"/>
                </a:solidFill>
                <a:latin typeface="+mn-ea"/>
              </a:rPr>
              <a:t>fileupload/</a:t>
            </a:r>
            <a:r>
              <a:rPr lang="ko-KR" altLang="en-US" sz="3200" b="1" dirty="0" smtClean="0">
                <a:solidFill>
                  <a:srgbClr val="C00000"/>
                </a:solidFill>
                <a:latin typeface="+mn-ea"/>
              </a:rPr>
              <a:t>파일명</a:t>
            </a:r>
            <a:endParaRPr lang="ko-KR" altLang="en-US" sz="32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1979475" y="6210601"/>
            <a:ext cx="2598383" cy="17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/>
          <p:nvPr/>
        </p:nvCxnSpPr>
        <p:spPr>
          <a:xfrm flipH="1">
            <a:off x="1999113" y="6880225"/>
            <a:ext cx="250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860688" y="754742"/>
            <a:ext cx="6745704" cy="4134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" name="그룹 20"/>
          <p:cNvGrpSpPr>
            <a:grpSpLocks/>
          </p:cNvGrpSpPr>
          <p:nvPr/>
        </p:nvGrpSpPr>
        <p:grpSpPr bwMode="auto">
          <a:xfrm>
            <a:off x="11893783" y="865348"/>
            <a:ext cx="6634406" cy="3715663"/>
            <a:chOff x="1871700" y="3405004"/>
            <a:chExt cx="2444661" cy="1517946"/>
          </a:xfrm>
        </p:grpSpPr>
        <p:sp>
          <p:nvSpPr>
            <p:cNvPr id="20" name="직사각형 19"/>
            <p:cNvSpPr/>
            <p:nvPr/>
          </p:nvSpPr>
          <p:spPr>
            <a:xfrm>
              <a:off x="1974622" y="3558295"/>
              <a:ext cx="2341739" cy="13646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71700" y="3405004"/>
              <a:ext cx="1241697" cy="2773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200" b="1" dirty="0">
                  <a:latin typeface="+mn-ea"/>
                  <a:ea typeface="+mn-ea"/>
                </a:rPr>
                <a:t>Tomcat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24211" y="3653149"/>
              <a:ext cx="2217778" cy="1264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 bwMode="auto">
          <a:xfrm>
            <a:off x="11754666" y="461055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200" b="1" smtClean="0">
                <a:latin typeface="+mn-ea"/>
              </a:rPr>
              <a:t>웹서버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4" name="직선 화살표 연결선 23"/>
          <p:cNvCxnSpPr>
            <a:cxnSpLocks/>
            <a:stCxn id="118" idx="3"/>
            <a:endCxn id="32" idx="1"/>
          </p:cNvCxnSpPr>
          <p:nvPr/>
        </p:nvCxnSpPr>
        <p:spPr bwMode="auto">
          <a:xfrm>
            <a:off x="3954780" y="1014316"/>
            <a:ext cx="5406337" cy="3223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12229470" y="1288414"/>
            <a:ext cx="1109663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mysite4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31" name="그룹 6"/>
          <p:cNvGrpSpPr>
            <a:grpSpLocks/>
          </p:cNvGrpSpPr>
          <p:nvPr/>
        </p:nvGrpSpPr>
        <p:grpSpPr bwMode="auto">
          <a:xfrm>
            <a:off x="9262386" y="488072"/>
            <a:ext cx="1963536" cy="1402580"/>
            <a:chOff x="4496160" y="613461"/>
            <a:chExt cx="1735546" cy="1401636"/>
          </a:xfrm>
        </p:grpSpPr>
        <p:sp>
          <p:nvSpPr>
            <p:cNvPr id="32" name="직사각형 31"/>
            <p:cNvSpPr/>
            <p:nvPr/>
          </p:nvSpPr>
          <p:spPr>
            <a:xfrm>
              <a:off x="4583427" y="907847"/>
              <a:ext cx="1648279" cy="110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header</a:t>
              </a:r>
            </a:p>
            <a:p>
              <a:r>
                <a:rPr lang="en-US" altLang="ko-KR" sz="1100" b="1" dirty="0">
                  <a:latin typeface="+mn-ea"/>
                  <a:ea typeface="+mn-ea"/>
                </a:rPr>
                <a:t>(</a:t>
              </a:r>
              <a:r>
                <a:rPr lang="ko-KR" altLang="en-US" sz="1100" b="1" dirty="0" err="1">
                  <a:latin typeface="+mn-ea"/>
                  <a:ea typeface="+mn-ea"/>
                </a:rPr>
                <a:t>파라미터</a:t>
              </a:r>
              <a:r>
                <a:rPr lang="en-US" altLang="ko-KR" sz="1100" b="1" dirty="0" smtClean="0">
                  <a:latin typeface="+mn-ea"/>
                  <a:ea typeface="+mn-ea"/>
                </a:rPr>
                <a:t>)</a:t>
              </a:r>
            </a:p>
            <a:p>
              <a:pPr>
                <a:defRPr/>
              </a:pPr>
              <a:endParaRPr lang="en-US" altLang="ko-KR" sz="1100" dirty="0" smtClean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endParaRPr lang="en-US" altLang="ko-KR" sz="11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Request </a:t>
              </a:r>
              <a:r>
                <a:rPr lang="en-US" altLang="ko-KR" sz="1100" dirty="0" smtClean="0">
                  <a:latin typeface="+mn-ea"/>
                  <a:ea typeface="+mn-ea"/>
                </a:rPr>
                <a:t>body</a:t>
              </a:r>
            </a:p>
            <a:p>
              <a:pPr>
                <a:defRPr/>
              </a:pPr>
              <a:endParaRPr lang="en-US" altLang="ko-KR" sz="1100" dirty="0">
                <a:latin typeface="+mn-ea"/>
                <a:ea typeface="+mn-ea"/>
              </a:endParaRPr>
            </a:p>
          </p:txBody>
        </p:sp>
        <p:sp>
          <p:nvSpPr>
            <p:cNvPr id="33" name="직사각형 7"/>
            <p:cNvSpPr>
              <a:spLocks noChangeArrowheads="1"/>
            </p:cNvSpPr>
            <p:nvPr/>
          </p:nvSpPr>
          <p:spPr bwMode="auto">
            <a:xfrm>
              <a:off x="4496160" y="613461"/>
              <a:ext cx="1057050" cy="29507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 err="1">
                  <a:latin typeface="+mn-ea"/>
                  <a:ea typeface="+mn-ea"/>
                </a:rPr>
                <a:t>Rqeust</a:t>
              </a:r>
              <a:r>
                <a:rPr lang="en-US" altLang="ko-KR" sz="1100">
                  <a:latin typeface="+mn-ea"/>
                  <a:ea typeface="+mn-ea"/>
                </a:rPr>
                <a:t>(</a:t>
              </a:r>
              <a:r>
                <a:rPr lang="ko-KR" altLang="en-US" sz="1100">
                  <a:latin typeface="+mn-ea"/>
                  <a:ea typeface="+mn-ea"/>
                </a:rPr>
                <a:t>요청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4" name="꺾인 연결선 33"/>
          <p:cNvCxnSpPr>
            <a:stCxn id="32" idx="3"/>
            <a:endCxn id="62" idx="1"/>
          </p:cNvCxnSpPr>
          <p:nvPr/>
        </p:nvCxnSpPr>
        <p:spPr>
          <a:xfrm>
            <a:off x="11225922" y="1336654"/>
            <a:ext cx="779790" cy="162743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46"/>
          <p:cNvGrpSpPr>
            <a:grpSpLocks/>
          </p:cNvGrpSpPr>
          <p:nvPr/>
        </p:nvGrpSpPr>
        <p:grpSpPr bwMode="auto">
          <a:xfrm>
            <a:off x="9313459" y="2970867"/>
            <a:ext cx="1371600" cy="989489"/>
            <a:chOff x="3959932" y="626852"/>
            <a:chExt cx="1371308" cy="989379"/>
          </a:xfrm>
        </p:grpSpPr>
        <p:sp>
          <p:nvSpPr>
            <p:cNvPr id="36" name="직사각형 35"/>
            <p:cNvSpPr/>
            <p:nvPr/>
          </p:nvSpPr>
          <p:spPr>
            <a:xfrm>
              <a:off x="4032941" y="877649"/>
              <a:ext cx="1298299" cy="738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header</a:t>
              </a:r>
            </a:p>
            <a:p>
              <a:pPr>
                <a:defRPr/>
              </a:pPr>
              <a:endParaRPr lang="en-US" altLang="ko-KR" sz="900" dirty="0">
                <a:solidFill>
                  <a:srgbClr val="222222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lang="en-US" altLang="ko-KR" sz="1100" dirty="0">
                  <a:latin typeface="+mn-ea"/>
                  <a:ea typeface="+mn-ea"/>
                </a:rPr>
                <a:t>Response</a:t>
              </a: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 body</a:t>
              </a:r>
              <a:b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</a:br>
              <a:r>
                <a:rPr lang="en-US" altLang="ko-KR" sz="1100" dirty="0">
                  <a:solidFill>
                    <a:srgbClr val="222222"/>
                  </a:solidFill>
                  <a:latin typeface="+mn-ea"/>
                  <a:ea typeface="+mn-ea"/>
                </a:rPr>
                <a:t>(html</a:t>
              </a:r>
              <a:r>
                <a:rPr lang="en-US" altLang="ko-KR" sz="1100" dirty="0" smtClean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7" name="직사각형 7"/>
            <p:cNvSpPr>
              <a:spLocks noChangeArrowheads="1"/>
            </p:cNvSpPr>
            <p:nvPr/>
          </p:nvSpPr>
          <p:spPr bwMode="auto">
            <a:xfrm>
              <a:off x="3959932" y="626852"/>
              <a:ext cx="1220528" cy="29524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r>
                <a:rPr lang="en-US" altLang="ko-KR" sz="1100">
                  <a:latin typeface="+mn-ea"/>
                  <a:ea typeface="+mn-ea"/>
                </a:rPr>
                <a:t>Response(</a:t>
              </a:r>
              <a:r>
                <a:rPr lang="ko-KR" altLang="en-US" sz="1100">
                  <a:latin typeface="+mn-ea"/>
                  <a:ea typeface="+mn-ea"/>
                </a:rPr>
                <a:t>응답</a:t>
              </a:r>
              <a:r>
                <a:rPr lang="en-US" altLang="ko-KR" sz="1100">
                  <a:latin typeface="+mn-ea"/>
                  <a:ea typeface="+mn-ea"/>
                </a:rPr>
                <a:t>)</a:t>
              </a:r>
              <a:endParaRPr lang="ko-KR" altLang="en-US" sz="1100">
                <a:latin typeface="+mn-ea"/>
                <a:ea typeface="+mn-ea"/>
              </a:endParaRPr>
            </a:p>
          </p:txBody>
        </p:sp>
      </p:grpSp>
      <p:cxnSp>
        <p:nvCxnSpPr>
          <p:cNvPr id="38" name="꺾인 연결선 37"/>
          <p:cNvCxnSpPr>
            <a:stCxn id="39" idx="1"/>
            <a:endCxn id="36" idx="3"/>
          </p:cNvCxnSpPr>
          <p:nvPr/>
        </p:nvCxnSpPr>
        <p:spPr>
          <a:xfrm rot="10800000">
            <a:off x="10685060" y="3591025"/>
            <a:ext cx="1319813" cy="482327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24"/>
          <p:cNvSpPr>
            <a:spLocks noChangeArrowheads="1"/>
          </p:cNvSpPr>
          <p:nvPr/>
        </p:nvSpPr>
        <p:spPr bwMode="auto">
          <a:xfrm>
            <a:off x="12582167" y="838373"/>
            <a:ext cx="896937" cy="330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web.xml</a:t>
            </a:r>
            <a:endParaRPr lang="en-US" altLang="ko-KR" sz="1600" b="0" dirty="0" smtClean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89980" y="2597361"/>
            <a:ext cx="182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@Controller</a:t>
            </a:r>
          </a:p>
          <a:p>
            <a:pPr algn="l"/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/test</a:t>
            </a:r>
          </a:p>
          <a:p>
            <a:pPr algn="l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test()</a:t>
            </a:r>
          </a:p>
          <a:p>
            <a:pPr algn="l"/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199706" y="1799109"/>
            <a:ext cx="4915901" cy="2729977"/>
            <a:chOff x="8509381" y="1654408"/>
            <a:chExt cx="4915901" cy="2729977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9381" y="1654408"/>
              <a:ext cx="4915901" cy="2729977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8619570" y="1942558"/>
              <a:ext cx="1446955" cy="2462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000" dirty="0" err="1" smtClean="0">
                  <a:solidFill>
                    <a:srgbClr val="000000"/>
                  </a:solidFill>
                  <a:latin typeface="+mn-ea"/>
                </a:rPr>
                <a:t>com.javaex.controller</a:t>
              </a:r>
              <a:endParaRPr lang="ko-KR" altLang="en-US" sz="10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12005712" y="2293257"/>
            <a:ext cx="1816326" cy="1341663"/>
          </a:xfrm>
          <a:prstGeom prst="roundRect">
            <a:avLst>
              <a:gd name="adj" fmla="val 689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request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파라미터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ko-KR" altLang="en-US" sz="1000" dirty="0" err="1" smtClean="0">
                <a:solidFill>
                  <a:schemeClr val="tx1"/>
                </a:solidFill>
                <a:latin typeface="+mn-ea"/>
              </a:rPr>
              <a:t>어트리뷰트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latinLnBrk="1">
              <a:defRPr/>
            </a:pPr>
            <a:endParaRPr lang="en-US" altLang="ko-KR" sz="1000" b="1" dirty="0">
              <a:solidFill>
                <a:srgbClr val="0070C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004872" y="3662791"/>
            <a:ext cx="1817866" cy="821119"/>
          </a:xfrm>
          <a:prstGeom prst="roundRect">
            <a:avLst>
              <a:gd name="adj" fmla="val 993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response</a:t>
            </a:r>
          </a:p>
          <a:p>
            <a:pPr algn="ctr">
              <a:defRPr/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717951" y="2285290"/>
            <a:ext cx="150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@Controller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70517" y="230160"/>
            <a:ext cx="3921506" cy="382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7"/>
          <p:cNvSpPr>
            <a:spLocks noChangeArrowheads="1"/>
          </p:cNvSpPr>
          <p:nvPr/>
        </p:nvSpPr>
        <p:spPr bwMode="auto">
          <a:xfrm>
            <a:off x="200762" y="866583"/>
            <a:ext cx="3754018" cy="295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1100" dirty="0" smtClean="0">
                <a:latin typeface="+mn-ea"/>
                <a:ea typeface="+mn-ea"/>
              </a:rPr>
              <a:t>http://</a:t>
            </a:r>
            <a:r>
              <a:rPr lang="en-US" altLang="ko-KR" sz="1100" dirty="0" smtClean="0">
                <a:latin typeface="+mn-ea"/>
                <a:ea typeface="+mn-ea"/>
              </a:rPr>
              <a:t>localhost:8088/mysite4/fileupload/form</a:t>
            </a:r>
            <a:endParaRPr lang="en-US" altLang="ko-KR" sz="1100" dirty="0" smtClean="0"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5273401" y="1448818"/>
            <a:ext cx="579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fileupload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/form  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get post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latin typeface="+mn-ea"/>
              </a:rPr>
              <a:t>FileController.form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6748951" y="2541507"/>
            <a:ext cx="29011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err="1" smtClean="0">
                <a:latin typeface="+mn-ea"/>
              </a:rPr>
              <a:t>FileController</a:t>
            </a:r>
            <a:r>
              <a:rPr lang="en-US" altLang="ko-KR" sz="1200" b="1" dirty="0" smtClean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객체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01134" y="2917803"/>
            <a:ext cx="108206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form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3901436" y="3691063"/>
            <a:ext cx="813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</a:rPr>
              <a:t>view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67996" y="-264038"/>
            <a:ext cx="9367901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mysite4&gt;</a:t>
            </a:r>
            <a:r>
              <a:rPr lang="ko-KR" altLang="en-US" sz="4800" b="1" dirty="0" smtClean="0">
                <a:solidFill>
                  <a:schemeClr val="bg1"/>
                </a:solidFill>
                <a:latin typeface="+mn-ea"/>
              </a:rPr>
              <a:t>파일업로드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&gt;form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3311298" y="2312360"/>
            <a:ext cx="168777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com.javaex.api.controller</a:t>
            </a:r>
            <a:endParaRPr lang="ko-KR" altLang="en-US" sz="1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endCxn id="36" idx="1"/>
          </p:cNvCxnSpPr>
          <p:nvPr/>
        </p:nvCxnSpPr>
        <p:spPr bwMode="auto">
          <a:xfrm flipV="1">
            <a:off x="1785407" y="3591024"/>
            <a:ext cx="7601077" cy="2385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2541" y="3955329"/>
            <a:ext cx="2168973" cy="459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파일 업로드 폼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13269125" y="4966901"/>
            <a:ext cx="39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JSON)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</a:rPr>
              <a:t>java 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</a:rPr>
              <a:t>객체</a:t>
            </a:r>
            <a:endParaRPr lang="ko-KR" altLang="en-US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3990122" y="3951827"/>
            <a:ext cx="1616682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 err="1" smtClean="0">
                <a:solidFill>
                  <a:srgbClr val="000000"/>
                </a:solidFill>
                <a:latin typeface="+mn-ea"/>
              </a:rPr>
              <a:t>form.jsp</a:t>
            </a:r>
            <a:endParaRPr lang="ko-KR" altLang="en-US" sz="1800" dirty="0" err="1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96" y="3896947"/>
            <a:ext cx="3635891" cy="6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15937</TotalTime>
  <Words>277</Words>
  <Application>Microsoft Office PowerPoint</Application>
  <PresentationFormat>사용자 지정</PresentationFormat>
  <Paragraphs>148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1233</cp:revision>
  <dcterms:created xsi:type="dcterms:W3CDTF">2020-11-23T02:29:11Z</dcterms:created>
  <dcterms:modified xsi:type="dcterms:W3CDTF">2022-06-30T08:07:02Z</dcterms:modified>
</cp:coreProperties>
</file>