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317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6501" autoAdjust="0"/>
  </p:normalViewPr>
  <p:slideViewPr>
    <p:cSldViewPr snapToGrid="0">
      <p:cViewPr varScale="1">
        <p:scale>
          <a:sx n="26" d="100"/>
          <a:sy n="26" d="100"/>
        </p:scale>
        <p:origin x="9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8/phonebook1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그림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46150"/>
            <a:ext cx="1784350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01643" y="754743"/>
            <a:ext cx="435428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01642" y="754737"/>
            <a:ext cx="4286515" cy="27504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49000" y="3720187"/>
              <a:ext cx="2202541" cy="11649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</p:cNvCxnSpPr>
          <p:nvPr/>
        </p:nvCxnSpPr>
        <p:spPr bwMode="auto">
          <a:xfrm>
            <a:off x="1983208" y="1553935"/>
            <a:ext cx="5605567" cy="18777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4690596" y="1870646"/>
            <a:ext cx="2818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delete from person </a:t>
            </a:r>
          </a:p>
          <a:p>
            <a:r>
              <a:rPr lang="ko-KR" altLang="en-US" dirty="0"/>
              <a:t>where person_id = </a:t>
            </a:r>
            <a:r>
              <a:rPr lang="en-US" altLang="ko-KR" dirty="0" smtClean="0"/>
              <a:t>4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409802" y="1188168"/>
            <a:ext cx="360339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</a:t>
            </a:r>
            <a:r>
              <a:rPr lang="en-US" altLang="ko-KR" sz="1100" dirty="0" smtClean="0">
                <a:latin typeface="+mn-ea"/>
              </a:rPr>
              <a:t>phonebook1</a:t>
            </a:r>
            <a:r>
              <a:rPr lang="en-US" altLang="ko-KR" sz="1100" dirty="0" smtClean="0">
                <a:latin typeface="+mn-ea"/>
                <a:ea typeface="+mn-ea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delete.jsp?id=4</a:t>
            </a:r>
            <a:endParaRPr lang="ko-KR" altLang="en-US" sz="11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31375" y="10266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8603481" y="1988938"/>
            <a:ext cx="1344104" cy="5598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delete.jsp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94169" y="195094"/>
            <a:ext cx="1385861" cy="1234384"/>
            <a:chOff x="4496160" y="613461"/>
            <a:chExt cx="1385566" cy="1233553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298299" cy="9391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 smtClean="0">
                  <a:latin typeface="+mn-ea"/>
                  <a:ea typeface="+mn-ea"/>
                </a:rPr>
                <a:t>id=4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sp>
        <p:nvSpPr>
          <p:cNvPr id="172" name="모서리가 둥근 직사각형 171"/>
          <p:cNvSpPr/>
          <p:nvPr/>
        </p:nvSpPr>
        <p:spPr>
          <a:xfrm>
            <a:off x="8090975" y="1675732"/>
            <a:ext cx="639763" cy="385762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2542705"/>
            <a:ext cx="639763" cy="385763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580030" y="959578"/>
            <a:ext cx="1510945" cy="9090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263200" y="2374811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 flipV="1">
            <a:off x="6634801" y="2735586"/>
            <a:ext cx="1443191" cy="25914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7"/>
          <p:cNvSpPr>
            <a:spLocks noChangeArrowheads="1"/>
          </p:cNvSpPr>
          <p:nvPr/>
        </p:nvSpPr>
        <p:spPr bwMode="auto">
          <a:xfrm>
            <a:off x="8558245" y="1835287"/>
            <a:ext cx="1405490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getParameter</a:t>
            </a:r>
            <a:r>
              <a:rPr lang="en-US" altLang="ko-KR" sz="1100" dirty="0" smtClean="0">
                <a:latin typeface="+mn-ea"/>
                <a:ea typeface="+mn-ea"/>
              </a:rPr>
              <a:t>("id")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10637611" y="1578730"/>
            <a:ext cx="2050186" cy="1417726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perosnId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TextBox 181"/>
          <p:cNvSpPr txBox="1"/>
          <p:nvPr/>
        </p:nvSpPr>
        <p:spPr bwMode="auto">
          <a:xfrm>
            <a:off x="10604801" y="1336565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183" name="직선 화살표 연결선 182"/>
          <p:cNvCxnSpPr/>
          <p:nvPr/>
        </p:nvCxnSpPr>
        <p:spPr>
          <a:xfrm flipH="1">
            <a:off x="9943511" y="2314570"/>
            <a:ext cx="6612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9954624" y="2227258"/>
            <a:ext cx="6829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883869" y="1818776"/>
            <a:ext cx="8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id=4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2594225" y="2079620"/>
            <a:ext cx="557212" cy="295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err="1"/>
              <a:t>jdbc</a:t>
            </a:r>
            <a:endParaRPr lang="ko-KR" altLang="en-US" sz="1100"/>
          </a:p>
        </p:txBody>
      </p:sp>
      <p:cxnSp>
        <p:nvCxnSpPr>
          <p:cNvPr id="188" name="직선 화살표 연결선 187"/>
          <p:cNvCxnSpPr/>
          <p:nvPr/>
        </p:nvCxnSpPr>
        <p:spPr>
          <a:xfrm flipH="1">
            <a:off x="13151438" y="2314570"/>
            <a:ext cx="13477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/>
          <p:nvPr/>
        </p:nvCxnSpPr>
        <p:spPr>
          <a:xfrm>
            <a:off x="13162550" y="2227258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2"/>
          <a:stretch>
            <a:fillRect/>
          </a:stretch>
        </p:blipFill>
        <p:spPr bwMode="auto">
          <a:xfrm>
            <a:off x="409802" y="6177690"/>
            <a:ext cx="2279650" cy="24796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모서리가 둥근 직사각형 195"/>
          <p:cNvSpPr/>
          <p:nvPr/>
        </p:nvSpPr>
        <p:spPr>
          <a:xfrm>
            <a:off x="409802" y="2516976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7" name="직사각형 7"/>
          <p:cNvSpPr>
            <a:spLocks noChangeArrowheads="1"/>
          </p:cNvSpPr>
          <p:nvPr/>
        </p:nvSpPr>
        <p:spPr bwMode="auto">
          <a:xfrm>
            <a:off x="620138" y="3216091"/>
            <a:ext cx="3195295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(http</a:t>
            </a:r>
            <a:r>
              <a:rPr lang="en-US" altLang="ko-KR" sz="1100" dirty="0"/>
              <a:t>://</a:t>
            </a:r>
            <a:r>
              <a:rPr lang="en-US" altLang="ko-KR" sz="1100" dirty="0" smtClean="0"/>
              <a:t>localhost:8088/phonebook1/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list.jsp)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198" name="직선 화살표 연결선 197"/>
          <p:cNvCxnSpPr/>
          <p:nvPr/>
        </p:nvCxnSpPr>
        <p:spPr bwMode="auto">
          <a:xfrm>
            <a:off x="2672988" y="3462242"/>
            <a:ext cx="2953838" cy="142725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/>
          <p:nvPr/>
        </p:nvCxnSpPr>
        <p:spPr bwMode="auto">
          <a:xfrm flipV="1">
            <a:off x="2484438" y="2994729"/>
            <a:ext cx="3054967" cy="26123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7"/>
          <p:cNvSpPr>
            <a:spLocks noChangeArrowheads="1"/>
          </p:cNvSpPr>
          <p:nvPr/>
        </p:nvSpPr>
        <p:spPr bwMode="auto">
          <a:xfrm>
            <a:off x="8547565" y="2492039"/>
            <a:ext cx="1405490" cy="29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sendRedirct</a:t>
            </a:r>
            <a:r>
              <a:rPr lang="en-US" altLang="ko-KR" sz="1100" dirty="0" smtClean="0">
                <a:latin typeface="+mn-ea"/>
                <a:ea typeface="+mn-ea"/>
              </a:rPr>
              <a:t>("</a:t>
            </a:r>
            <a:r>
              <a:rPr lang="ko-KR" altLang="en-US" sz="1100" dirty="0" smtClean="0">
                <a:latin typeface="+mn-ea"/>
                <a:ea typeface="+mn-ea"/>
              </a:rPr>
              <a:t>주소</a:t>
            </a:r>
            <a:r>
              <a:rPr lang="en-US" altLang="ko-KR" sz="1100" dirty="0" smtClean="0">
                <a:latin typeface="+mn-ea"/>
                <a:ea typeface="+mn-ea"/>
              </a:rPr>
              <a:t>")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241" name="직선 화살표 연결선 240"/>
          <p:cNvCxnSpPr/>
          <p:nvPr/>
        </p:nvCxnSpPr>
        <p:spPr bwMode="auto">
          <a:xfrm flipV="1">
            <a:off x="2484438" y="6852468"/>
            <a:ext cx="3054967" cy="26123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555058" y="3544491"/>
            <a:ext cx="198913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 err="1" smtClean="0">
                <a:latin typeface="+mn-ea"/>
              </a:rPr>
              <a:t>리다이렉트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369" name="그룹 368"/>
          <p:cNvGrpSpPr/>
          <p:nvPr/>
        </p:nvGrpSpPr>
        <p:grpSpPr>
          <a:xfrm>
            <a:off x="5194169" y="4197729"/>
            <a:ext cx="12429977" cy="3404449"/>
            <a:chOff x="5194169" y="4197729"/>
            <a:chExt cx="12429977" cy="3404449"/>
          </a:xfrm>
        </p:grpSpPr>
        <p:sp>
          <p:nvSpPr>
            <p:cNvPr id="208" name="직사각형 207"/>
            <p:cNvSpPr/>
            <p:nvPr/>
          </p:nvSpPr>
          <p:spPr>
            <a:xfrm>
              <a:off x="7701643" y="4757378"/>
              <a:ext cx="435428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9" name="그룹 20"/>
            <p:cNvGrpSpPr>
              <a:grpSpLocks/>
            </p:cNvGrpSpPr>
            <p:nvPr/>
          </p:nvGrpSpPr>
          <p:grpSpPr bwMode="auto">
            <a:xfrm>
              <a:off x="7701642" y="4757372"/>
              <a:ext cx="4286515" cy="2750463"/>
              <a:chOff x="1871700" y="3405004"/>
              <a:chExt cx="2444661" cy="1517946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1974622" y="3558295"/>
                <a:ext cx="2341739" cy="13646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871700" y="3405004"/>
                <a:ext cx="1241697" cy="2773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>
                    <a:latin typeface="+mn-ea"/>
                    <a:ea typeface="+mn-ea"/>
                  </a:rPr>
                  <a:t>Tomcat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2049000" y="3720187"/>
                <a:ext cx="2202541" cy="11649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14499190" y="4757378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4" name="원통 61"/>
            <p:cNvSpPr/>
            <p:nvPr/>
          </p:nvSpPr>
          <p:spPr>
            <a:xfrm>
              <a:off x="14595646" y="5513029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 bwMode="auto">
            <a:xfrm>
              <a:off x="14552105" y="5278757"/>
              <a:ext cx="1781175" cy="2778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smtClean="0">
                  <a:latin typeface="+mn-ea"/>
                </a:rPr>
                <a:t>Oracle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16" name="TextBox 215"/>
            <p:cNvSpPr txBox="1"/>
            <p:nvPr/>
          </p:nvSpPr>
          <p:spPr bwMode="auto">
            <a:xfrm>
              <a:off x="7595620" y="4463690"/>
              <a:ext cx="1781175" cy="2778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200" b="1" smtClean="0">
                  <a:latin typeface="+mn-ea"/>
                </a:rPr>
                <a:t>웹서버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17" name="TextBox 216"/>
            <p:cNvSpPr txBox="1"/>
            <p:nvPr/>
          </p:nvSpPr>
          <p:spPr bwMode="auto">
            <a:xfrm>
              <a:off x="14421136" y="4463690"/>
              <a:ext cx="1781175" cy="2778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smtClean="0">
                  <a:latin typeface="+mn-ea"/>
                  <a:ea typeface="+mn-ea"/>
                </a:rPr>
                <a:t>DB</a:t>
              </a: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14690596" y="5873281"/>
              <a:ext cx="2818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select ....</a:t>
              </a:r>
              <a:endParaRPr lang="ko-KR" altLang="en-US" dirty="0"/>
            </a:p>
          </p:txBody>
        </p:sp>
        <p:sp>
          <p:nvSpPr>
            <p:cNvPr id="219" name="TextBox 218"/>
            <p:cNvSpPr txBox="1"/>
            <p:nvPr/>
          </p:nvSpPr>
          <p:spPr bwMode="auto">
            <a:xfrm>
              <a:off x="7931375" y="5029313"/>
              <a:ext cx="1109663" cy="2778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phonebook1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20" name="모서리가 둥근 직사각형 56"/>
            <p:cNvSpPr/>
            <p:nvPr/>
          </p:nvSpPr>
          <p:spPr>
            <a:xfrm>
              <a:off x="8603481" y="5991573"/>
              <a:ext cx="1344104" cy="55981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 err="1" smtClean="0">
                  <a:solidFill>
                    <a:schemeClr val="tx1"/>
                  </a:solidFill>
                  <a:latin typeface="+mn-ea"/>
                </a:rPr>
                <a:t>list.jsp</a:t>
              </a:r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객체</a:t>
              </a:r>
            </a:p>
          </p:txBody>
        </p:sp>
        <p:grpSp>
          <p:nvGrpSpPr>
            <p:cNvPr id="221" name="그룹 6"/>
            <p:cNvGrpSpPr>
              <a:grpSpLocks/>
            </p:cNvGrpSpPr>
            <p:nvPr/>
          </p:nvGrpSpPr>
          <p:grpSpPr bwMode="auto">
            <a:xfrm>
              <a:off x="5194169" y="4197729"/>
              <a:ext cx="1385861" cy="1064025"/>
              <a:chOff x="4496160" y="613461"/>
              <a:chExt cx="1385566" cy="1063309"/>
            </a:xfrm>
          </p:grpSpPr>
          <p:sp>
            <p:nvSpPr>
              <p:cNvPr id="222" name="직사각형 221"/>
              <p:cNvSpPr/>
              <p:nvPr/>
            </p:nvSpPr>
            <p:spPr>
              <a:xfrm>
                <a:off x="4583427" y="907847"/>
                <a:ext cx="1298299" cy="7689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100" dirty="0">
                    <a:latin typeface="+mn-ea"/>
                    <a:ea typeface="+mn-ea"/>
                  </a:rPr>
                  <a:t>Request header</a:t>
                </a:r>
              </a:p>
              <a:p>
                <a:pPr>
                  <a:defRPr/>
                </a:pPr>
                <a:endPara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endParaRPr>
              </a:p>
              <a:p>
                <a:pPr>
                  <a:defRPr/>
                </a:pPr>
                <a:endParaRPr lang="en-US" altLang="ko-KR" sz="1100" dirty="0">
                  <a:solidFill>
                    <a:srgbClr val="222222"/>
                  </a:solidFill>
                  <a:latin typeface="+mn-ea"/>
                  <a:ea typeface="+mn-ea"/>
                </a:endParaRPr>
              </a:p>
              <a:p>
                <a:pPr>
                  <a:defRPr/>
                </a:pPr>
                <a:r>
                  <a:rPr lang="en-US" altLang="ko-KR" sz="1100" dirty="0">
                    <a:latin typeface="+mn-ea"/>
                    <a:ea typeface="+mn-ea"/>
                  </a:rPr>
                  <a:t>Request body</a:t>
                </a:r>
              </a:p>
            </p:txBody>
          </p:sp>
          <p:sp>
            <p:nvSpPr>
              <p:cNvPr id="223" name="직사각형 7"/>
              <p:cNvSpPr>
                <a:spLocks noChangeArrowheads="1"/>
              </p:cNvSpPr>
              <p:nvPr/>
            </p:nvSpPr>
            <p:spPr bwMode="auto">
              <a:xfrm>
                <a:off x="4496160" y="613461"/>
                <a:ext cx="1057050" cy="295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defRPr/>
                </a:pPr>
                <a:r>
                  <a:rPr lang="en-US" altLang="ko-KR" sz="1100" err="1">
                    <a:latin typeface="+mn-ea"/>
                    <a:ea typeface="+mn-ea"/>
                  </a:rPr>
                  <a:t>Rqeust</a:t>
                </a:r>
                <a:r>
                  <a:rPr lang="en-US" altLang="ko-KR" sz="1100">
                    <a:latin typeface="+mn-ea"/>
                    <a:ea typeface="+mn-ea"/>
                  </a:rPr>
                  <a:t>(</a:t>
                </a:r>
                <a:r>
                  <a:rPr lang="ko-KR" altLang="en-US" sz="1100">
                    <a:latin typeface="+mn-ea"/>
                    <a:ea typeface="+mn-ea"/>
                  </a:rPr>
                  <a:t>요청</a:t>
                </a:r>
                <a:r>
                  <a:rPr lang="en-US" altLang="ko-KR" sz="1100">
                    <a:latin typeface="+mn-ea"/>
                    <a:ea typeface="+mn-ea"/>
                  </a:rPr>
                  <a:t>)</a:t>
                </a:r>
                <a:endParaRPr lang="ko-KR" altLang="en-US" sz="1100">
                  <a:latin typeface="+mn-ea"/>
                  <a:ea typeface="+mn-ea"/>
                </a:endParaRPr>
              </a:p>
            </p:txBody>
          </p:sp>
        </p:grpSp>
        <p:sp>
          <p:nvSpPr>
            <p:cNvPr id="224" name="모서리가 둥근 직사각형 223"/>
            <p:cNvSpPr/>
            <p:nvPr/>
          </p:nvSpPr>
          <p:spPr>
            <a:xfrm>
              <a:off x="8090975" y="5678367"/>
              <a:ext cx="639763" cy="385762"/>
            </a:xfrm>
            <a:prstGeom prst="roundRect">
              <a:avLst>
                <a:gd name="adj" fmla="val 4825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00" dirty="0" err="1" smtClean="0">
                  <a:solidFill>
                    <a:schemeClr val="tx1"/>
                  </a:solidFill>
                  <a:latin typeface="+mn-ea"/>
                </a:rPr>
                <a:t>rquest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5" name="모서리가 둥근 직사각형 224"/>
            <p:cNvSpPr/>
            <p:nvPr/>
          </p:nvSpPr>
          <p:spPr>
            <a:xfrm>
              <a:off x="8103994" y="6326730"/>
              <a:ext cx="639763" cy="385763"/>
            </a:xfrm>
            <a:prstGeom prst="roundRect">
              <a:avLst>
                <a:gd name="adj" fmla="val 4825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response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26" name="꺾인 연결선 225"/>
            <p:cNvCxnSpPr>
              <a:stCxn id="222" idx="3"/>
              <a:endCxn id="224" idx="1"/>
            </p:cNvCxnSpPr>
            <p:nvPr/>
          </p:nvCxnSpPr>
          <p:spPr>
            <a:xfrm>
              <a:off x="6580030" y="4877034"/>
              <a:ext cx="1510945" cy="994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그룹 46"/>
            <p:cNvGrpSpPr>
              <a:grpSpLocks/>
            </p:cNvGrpSpPr>
            <p:nvPr/>
          </p:nvGrpSpPr>
          <p:grpSpPr bwMode="auto">
            <a:xfrm>
              <a:off x="5263200" y="6377446"/>
              <a:ext cx="1371600" cy="989013"/>
              <a:chOff x="3959932" y="626852"/>
              <a:chExt cx="1371308" cy="988904"/>
            </a:xfrm>
          </p:grpSpPr>
          <p:sp>
            <p:nvSpPr>
              <p:cNvPr id="228" name="직사각형 227"/>
              <p:cNvSpPr/>
              <p:nvPr/>
            </p:nvSpPr>
            <p:spPr>
              <a:xfrm>
                <a:off x="4032941" y="877649"/>
                <a:ext cx="1298299" cy="738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100" dirty="0">
                    <a:latin typeface="+mn-ea"/>
                    <a:ea typeface="+mn-ea"/>
                  </a:rPr>
                  <a:t>Response</a:t>
                </a:r>
                <a:r>
                  <a:rPr lang="en-US" altLang="ko-KR" sz="1100" dirty="0">
                    <a:solidFill>
                      <a:srgbClr val="222222"/>
                    </a:solidFill>
                    <a:latin typeface="+mn-ea"/>
                    <a:ea typeface="+mn-ea"/>
                  </a:rPr>
                  <a:t> header</a:t>
                </a:r>
              </a:p>
              <a:p>
                <a:pPr>
                  <a:defRPr/>
                </a:pPr>
                <a:endParaRPr lang="en-US" altLang="ko-KR" sz="900" dirty="0">
                  <a:solidFill>
                    <a:srgbClr val="222222"/>
                  </a:solidFill>
                  <a:latin typeface="+mn-ea"/>
                  <a:ea typeface="+mn-ea"/>
                </a:endParaRPr>
              </a:p>
              <a:p>
                <a:pPr>
                  <a:defRPr/>
                </a:pPr>
                <a:r>
                  <a:rPr lang="en-US" altLang="ko-KR" sz="1100" dirty="0">
                    <a:latin typeface="+mn-ea"/>
                    <a:ea typeface="+mn-ea"/>
                  </a:rPr>
                  <a:t>Response</a:t>
                </a:r>
                <a:r>
                  <a:rPr lang="en-US" altLang="ko-KR" sz="1100" dirty="0">
                    <a:solidFill>
                      <a:srgbClr val="222222"/>
                    </a:solidFill>
                    <a:latin typeface="+mn-ea"/>
                    <a:ea typeface="+mn-ea"/>
                  </a:rPr>
                  <a:t> body</a:t>
                </a:r>
                <a:br>
                  <a:rPr lang="en-US" altLang="ko-KR" sz="1100" dirty="0">
                    <a:solidFill>
                      <a:srgbClr val="222222"/>
                    </a:solidFill>
                    <a:latin typeface="+mn-ea"/>
                    <a:ea typeface="+mn-ea"/>
                  </a:rPr>
                </a:br>
                <a:r>
                  <a:rPr lang="en-US" altLang="ko-KR" sz="1100" dirty="0">
                    <a:solidFill>
                      <a:srgbClr val="222222"/>
                    </a:solidFill>
                    <a:latin typeface="+mn-ea"/>
                    <a:ea typeface="+mn-ea"/>
                  </a:rPr>
                  <a:t>(html)</a:t>
                </a:r>
              </a:p>
            </p:txBody>
          </p:sp>
          <p:sp>
            <p:nvSpPr>
              <p:cNvPr id="229" name="직사각형 7"/>
              <p:cNvSpPr>
                <a:spLocks noChangeArrowheads="1"/>
              </p:cNvSpPr>
              <p:nvPr/>
            </p:nvSpPr>
            <p:spPr bwMode="auto">
              <a:xfrm>
                <a:off x="3959932" y="626852"/>
                <a:ext cx="1220528" cy="295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defRPr/>
                </a:pPr>
                <a:r>
                  <a:rPr lang="en-US" altLang="ko-KR" sz="1100">
                    <a:latin typeface="+mn-ea"/>
                    <a:ea typeface="+mn-ea"/>
                  </a:rPr>
                  <a:t>Response(</a:t>
                </a:r>
                <a:r>
                  <a:rPr lang="ko-KR" altLang="en-US" sz="1100">
                    <a:latin typeface="+mn-ea"/>
                    <a:ea typeface="+mn-ea"/>
                  </a:rPr>
                  <a:t>응답</a:t>
                </a:r>
                <a:r>
                  <a:rPr lang="en-US" altLang="ko-KR" sz="1100">
                    <a:latin typeface="+mn-ea"/>
                    <a:ea typeface="+mn-ea"/>
                  </a:rPr>
                  <a:t>)</a:t>
                </a:r>
                <a:endParaRPr lang="ko-KR" altLang="en-US" sz="1100">
                  <a:latin typeface="+mn-ea"/>
                  <a:ea typeface="+mn-ea"/>
                </a:endParaRPr>
              </a:p>
            </p:txBody>
          </p:sp>
        </p:grpSp>
        <p:cxnSp>
          <p:nvCxnSpPr>
            <p:cNvPr id="230" name="꺾인 연결선 229"/>
            <p:cNvCxnSpPr>
              <a:endCxn id="228" idx="3"/>
            </p:cNvCxnSpPr>
            <p:nvPr/>
          </p:nvCxnSpPr>
          <p:spPr>
            <a:xfrm rot="10800000" flipV="1">
              <a:off x="6634800" y="6529853"/>
              <a:ext cx="1469194" cy="467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70C0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모서리가 둥근 직사각형 231"/>
            <p:cNvSpPr/>
            <p:nvPr/>
          </p:nvSpPr>
          <p:spPr>
            <a:xfrm>
              <a:off x="10637611" y="5581365"/>
              <a:ext cx="2050186" cy="1417726"/>
            </a:xfrm>
            <a:prstGeom prst="roundRect">
              <a:avLst>
                <a:gd name="adj" fmla="val 22867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100" dirty="0" err="1" smtClean="0">
                  <a:solidFill>
                    <a:schemeClr val="tx1"/>
                  </a:solidFill>
                  <a:latin typeface="+mn-ea"/>
                </a:rPr>
                <a:t>getPersonList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()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3" name="TextBox 232"/>
            <p:cNvSpPr txBox="1"/>
            <p:nvPr/>
          </p:nvSpPr>
          <p:spPr bwMode="auto">
            <a:xfrm>
              <a:off x="10604801" y="5339200"/>
              <a:ext cx="1663700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phoneDao</a:t>
              </a:r>
              <a:r>
                <a:rPr lang="en-US" altLang="ko-KR" sz="1200" b="1" dirty="0">
                  <a:latin typeface="+mn-ea"/>
                  <a:ea typeface="+mn-ea"/>
                </a:rPr>
                <a:t> </a:t>
              </a:r>
              <a:r>
                <a:rPr lang="ko-KR" altLang="en-US" sz="1200" b="1" dirty="0">
                  <a:latin typeface="+mn-ea"/>
                  <a:ea typeface="+mn-ea"/>
                </a:rPr>
                <a:t>객체</a:t>
              </a:r>
            </a:p>
          </p:txBody>
        </p:sp>
        <p:cxnSp>
          <p:nvCxnSpPr>
            <p:cNvPr id="234" name="직선 화살표 연결선 233"/>
            <p:cNvCxnSpPr/>
            <p:nvPr/>
          </p:nvCxnSpPr>
          <p:spPr>
            <a:xfrm flipH="1">
              <a:off x="9943511" y="6317205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/>
            <p:cNvCxnSpPr/>
            <p:nvPr/>
          </p:nvCxnSpPr>
          <p:spPr>
            <a:xfrm>
              <a:off x="9954624" y="6229893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직사각형 236"/>
            <p:cNvSpPr/>
            <p:nvPr/>
          </p:nvSpPr>
          <p:spPr>
            <a:xfrm>
              <a:off x="12594225" y="6082255"/>
              <a:ext cx="557212" cy="2952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err="1"/>
                <a:t>jdbc</a:t>
              </a:r>
              <a:endParaRPr lang="ko-KR" altLang="en-US" sz="1100"/>
            </a:p>
          </p:txBody>
        </p:sp>
        <p:cxnSp>
          <p:nvCxnSpPr>
            <p:cNvPr id="238" name="직선 화살표 연결선 237"/>
            <p:cNvCxnSpPr/>
            <p:nvPr/>
          </p:nvCxnSpPr>
          <p:spPr>
            <a:xfrm flipH="1">
              <a:off x="13151438" y="6317205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/>
            <p:cNvCxnSpPr/>
            <p:nvPr/>
          </p:nvCxnSpPr>
          <p:spPr>
            <a:xfrm>
              <a:off x="13162550" y="6229893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직사각형 7"/>
            <p:cNvSpPr>
              <a:spLocks noChangeArrowheads="1"/>
            </p:cNvSpPr>
            <p:nvPr/>
          </p:nvSpPr>
          <p:spPr bwMode="auto">
            <a:xfrm>
              <a:off x="8698699" y="6331676"/>
              <a:ext cx="1405490" cy="2954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ko-KR" altLang="en-US" sz="1100" dirty="0" smtClean="0">
                  <a:latin typeface="+mn-ea"/>
                  <a:ea typeface="+mn-ea"/>
                </a:rPr>
                <a:t>리스트</a:t>
              </a:r>
              <a:r>
                <a:rPr lang="en-US" altLang="ko-KR" sz="1100" dirty="0" smtClean="0">
                  <a:latin typeface="+mn-ea"/>
                  <a:ea typeface="+mn-ea"/>
                </a:rPr>
                <a:t>+html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9667479" y="6332180"/>
              <a:ext cx="1734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personList</a:t>
              </a:r>
              <a:endParaRPr lang="en-US" altLang="ko-KR" dirty="0" smtClean="0">
                <a:solidFill>
                  <a:srgbClr val="000000"/>
                </a:solidFill>
                <a:latin typeface="+mn-ea"/>
              </a:endParaRPr>
            </a:p>
            <a:p>
              <a:pPr algn="l"/>
              <a:r>
                <a:rPr lang="ko-KR" altLang="en-US" dirty="0" smtClean="0">
                  <a:solidFill>
                    <a:srgbClr val="000000"/>
                  </a:solidFill>
                  <a:latin typeface="+mn-ea"/>
                </a:rPr>
                <a:t>리스트의 주소</a:t>
              </a:r>
              <a:endParaRPr lang="ko-KR" altLang="en-US" sz="18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10085375" y="2295776"/>
            <a:ext cx="8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49" name="직선 화살표 연결선 248"/>
          <p:cNvCxnSpPr/>
          <p:nvPr/>
        </p:nvCxnSpPr>
        <p:spPr>
          <a:xfrm flipV="1">
            <a:off x="1309332" y="1482773"/>
            <a:ext cx="558706" cy="4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338786" y="4229723"/>
            <a:ext cx="19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338786" y="9106523"/>
            <a:ext cx="19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그림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2" y="14713350"/>
            <a:ext cx="20050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그림 2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77" y="9682774"/>
            <a:ext cx="2466975" cy="4295775"/>
          </a:xfrm>
          <a:prstGeom prst="rect">
            <a:avLst/>
          </a:prstGeom>
        </p:spPr>
      </p:pic>
      <p:cxnSp>
        <p:nvCxnSpPr>
          <p:cNvPr id="256" name="직선 화살표 연결선 255"/>
          <p:cNvCxnSpPr/>
          <p:nvPr/>
        </p:nvCxnSpPr>
        <p:spPr>
          <a:xfrm flipV="1">
            <a:off x="1104900" y="10605331"/>
            <a:ext cx="2365162" cy="149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/>
          <p:nvPr/>
        </p:nvCxnSpPr>
        <p:spPr bwMode="auto">
          <a:xfrm flipV="1">
            <a:off x="2430627" y="13673593"/>
            <a:ext cx="3292179" cy="151124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7701643" y="11129088"/>
            <a:ext cx="435428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64" name="그룹 20"/>
          <p:cNvGrpSpPr>
            <a:grpSpLocks/>
          </p:cNvGrpSpPr>
          <p:nvPr/>
        </p:nvGrpSpPr>
        <p:grpSpPr bwMode="auto">
          <a:xfrm>
            <a:off x="7701642" y="11129082"/>
            <a:ext cx="4286515" cy="2750463"/>
            <a:chOff x="1871700" y="3405004"/>
            <a:chExt cx="2444661" cy="1517946"/>
          </a:xfrm>
        </p:grpSpPr>
        <p:sp>
          <p:nvSpPr>
            <p:cNvPr id="265" name="직사각형 264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2049000" y="3720187"/>
              <a:ext cx="2202541" cy="11649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68" name="직사각형 267"/>
          <p:cNvSpPr/>
          <p:nvPr/>
        </p:nvSpPr>
        <p:spPr>
          <a:xfrm>
            <a:off x="14499190" y="11129088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9" name="원통 61"/>
          <p:cNvSpPr/>
          <p:nvPr/>
        </p:nvSpPr>
        <p:spPr>
          <a:xfrm>
            <a:off x="14595646" y="11884739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 bwMode="auto">
          <a:xfrm>
            <a:off x="14552105" y="11650467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71" name="TextBox 270"/>
          <p:cNvSpPr txBox="1"/>
          <p:nvPr/>
        </p:nvSpPr>
        <p:spPr bwMode="auto">
          <a:xfrm>
            <a:off x="7595620" y="10835400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72" name="TextBox 271"/>
          <p:cNvSpPr txBox="1"/>
          <p:nvPr/>
        </p:nvSpPr>
        <p:spPr bwMode="auto">
          <a:xfrm>
            <a:off x="14421136" y="10835400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4690596" y="12244991"/>
            <a:ext cx="2818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select  </a:t>
            </a:r>
            <a:r>
              <a:rPr lang="en-US" altLang="ko-KR" dirty="0" err="1"/>
              <a:t>person_id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    name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hp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    company</a:t>
            </a:r>
            <a:endParaRPr lang="en-US" altLang="ko-KR" dirty="0"/>
          </a:p>
          <a:p>
            <a:r>
              <a:rPr lang="en-US" altLang="ko-KR" dirty="0"/>
              <a:t>from person</a:t>
            </a:r>
          </a:p>
          <a:p>
            <a:r>
              <a:rPr lang="en-US" altLang="ko-KR" dirty="0"/>
              <a:t>where </a:t>
            </a:r>
            <a:r>
              <a:rPr lang="en-US" altLang="ko-KR" dirty="0" err="1"/>
              <a:t>person_id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C00000"/>
                </a:solidFill>
              </a:rPr>
              <a:t>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74" name="TextBox 273"/>
          <p:cNvSpPr txBox="1"/>
          <p:nvPr/>
        </p:nvSpPr>
        <p:spPr bwMode="auto">
          <a:xfrm>
            <a:off x="7931375" y="11401023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5" name="모서리가 둥근 직사각형 56"/>
          <p:cNvSpPr/>
          <p:nvPr/>
        </p:nvSpPr>
        <p:spPr>
          <a:xfrm>
            <a:off x="8603481" y="12363283"/>
            <a:ext cx="1344104" cy="5598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updateForm.jsp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276" name="그룹 6"/>
          <p:cNvGrpSpPr>
            <a:grpSpLocks/>
          </p:cNvGrpSpPr>
          <p:nvPr/>
        </p:nvGrpSpPr>
        <p:grpSpPr bwMode="auto">
          <a:xfrm>
            <a:off x="5194169" y="10569439"/>
            <a:ext cx="1385861" cy="1233303"/>
            <a:chOff x="4496160" y="613461"/>
            <a:chExt cx="1385566" cy="1232473"/>
          </a:xfrm>
        </p:grpSpPr>
        <p:sp>
          <p:nvSpPr>
            <p:cNvPr id="277" name="직사각형 276"/>
            <p:cNvSpPr/>
            <p:nvPr/>
          </p:nvSpPr>
          <p:spPr>
            <a:xfrm>
              <a:off x="4583427" y="907847"/>
              <a:ext cx="1298299" cy="9380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(</a:t>
              </a:r>
              <a:r>
                <a:rPr lang="ko-KR" altLang="en-US" sz="1100" b="1" dirty="0" err="1">
                  <a:latin typeface="+mn-ea"/>
                </a:rPr>
                <a:t>파라미터</a:t>
              </a:r>
              <a:r>
                <a:rPr lang="en-US" altLang="ko-KR" sz="1100" b="1" dirty="0">
                  <a:latin typeface="+mn-ea"/>
                </a:rPr>
                <a:t>)</a:t>
              </a:r>
              <a:br>
                <a:rPr lang="en-US" altLang="ko-KR" sz="1100" b="1" dirty="0">
                  <a:latin typeface="+mn-ea"/>
                </a:rPr>
              </a:br>
              <a:r>
                <a:rPr lang="en-US" altLang="ko-KR" sz="1100" b="1" dirty="0" smtClean="0">
                  <a:latin typeface="+mn-ea"/>
                </a:rPr>
                <a:t>id=2</a:t>
              </a:r>
              <a:endParaRPr lang="en-US" altLang="ko-KR" sz="1100" b="1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278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sp>
        <p:nvSpPr>
          <p:cNvPr id="279" name="모서리가 둥근 직사각형 278"/>
          <p:cNvSpPr/>
          <p:nvPr/>
        </p:nvSpPr>
        <p:spPr>
          <a:xfrm>
            <a:off x="8090975" y="12050077"/>
            <a:ext cx="639763" cy="385762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8103994" y="12698440"/>
            <a:ext cx="639763" cy="385763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1" name="꺾인 연결선 280"/>
          <p:cNvCxnSpPr>
            <a:stCxn id="277" idx="3"/>
            <a:endCxn id="279" idx="1"/>
          </p:cNvCxnSpPr>
          <p:nvPr/>
        </p:nvCxnSpPr>
        <p:spPr>
          <a:xfrm>
            <a:off x="6580030" y="11333383"/>
            <a:ext cx="1510945" cy="90957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그룹 46"/>
          <p:cNvGrpSpPr>
            <a:grpSpLocks/>
          </p:cNvGrpSpPr>
          <p:nvPr/>
        </p:nvGrpSpPr>
        <p:grpSpPr bwMode="auto">
          <a:xfrm>
            <a:off x="5263200" y="12749156"/>
            <a:ext cx="1371600" cy="989013"/>
            <a:chOff x="3959932" y="626852"/>
            <a:chExt cx="1371308" cy="988904"/>
          </a:xfrm>
        </p:grpSpPr>
        <p:sp>
          <p:nvSpPr>
            <p:cNvPr id="283" name="직사각형 282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84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85" name="꺾인 연결선 284"/>
          <p:cNvCxnSpPr>
            <a:endCxn id="283" idx="3"/>
          </p:cNvCxnSpPr>
          <p:nvPr/>
        </p:nvCxnSpPr>
        <p:spPr>
          <a:xfrm rot="10800000" flipV="1">
            <a:off x="6634800" y="12901563"/>
            <a:ext cx="1469194" cy="46751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모서리가 둥근 직사각형 285"/>
          <p:cNvSpPr/>
          <p:nvPr/>
        </p:nvSpPr>
        <p:spPr>
          <a:xfrm>
            <a:off x="10637611" y="11953075"/>
            <a:ext cx="2050186" cy="1417726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getPerson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personId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7" name="TextBox 286"/>
          <p:cNvSpPr txBox="1"/>
          <p:nvPr/>
        </p:nvSpPr>
        <p:spPr bwMode="auto">
          <a:xfrm>
            <a:off x="10604801" y="11710910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288" name="직선 화살표 연결선 287"/>
          <p:cNvCxnSpPr/>
          <p:nvPr/>
        </p:nvCxnSpPr>
        <p:spPr>
          <a:xfrm flipH="1">
            <a:off x="9943511" y="12688915"/>
            <a:ext cx="6612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/>
          <p:cNvCxnSpPr/>
          <p:nvPr/>
        </p:nvCxnSpPr>
        <p:spPr>
          <a:xfrm>
            <a:off x="9954624" y="12601603"/>
            <a:ext cx="6829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12594225" y="12453965"/>
            <a:ext cx="557212" cy="295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err="1"/>
              <a:t>jdbc</a:t>
            </a:r>
            <a:endParaRPr lang="ko-KR" altLang="en-US" sz="1100"/>
          </a:p>
        </p:txBody>
      </p:sp>
      <p:cxnSp>
        <p:nvCxnSpPr>
          <p:cNvPr id="291" name="직선 화살표 연결선 290"/>
          <p:cNvCxnSpPr/>
          <p:nvPr/>
        </p:nvCxnSpPr>
        <p:spPr>
          <a:xfrm flipH="1">
            <a:off x="13151438" y="12688915"/>
            <a:ext cx="13477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/>
          <p:cNvCxnSpPr/>
          <p:nvPr/>
        </p:nvCxnSpPr>
        <p:spPr>
          <a:xfrm>
            <a:off x="13162550" y="12601603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7"/>
          <p:cNvSpPr>
            <a:spLocks noChangeArrowheads="1"/>
          </p:cNvSpPr>
          <p:nvPr/>
        </p:nvSpPr>
        <p:spPr bwMode="auto">
          <a:xfrm>
            <a:off x="8638707" y="12788664"/>
            <a:ext cx="1405490" cy="29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personVo</a:t>
            </a:r>
            <a:r>
              <a:rPr lang="en-US" altLang="ko-KR" sz="1100" dirty="0" smtClean="0">
                <a:latin typeface="+mn-ea"/>
                <a:ea typeface="+mn-ea"/>
              </a:rPr>
              <a:t> + html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1031893" y="10466146"/>
            <a:ext cx="173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리스트의 주소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2" name="직사각형 7"/>
          <p:cNvSpPr>
            <a:spLocks noChangeArrowheads="1"/>
          </p:cNvSpPr>
          <p:nvPr/>
        </p:nvSpPr>
        <p:spPr bwMode="auto">
          <a:xfrm>
            <a:off x="2484437" y="10244954"/>
            <a:ext cx="4772705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6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  <a:hlinkClick r:id="rId6"/>
              </a:rPr>
              <a:t>localhost:8088/</a:t>
            </a:r>
            <a:r>
              <a:rPr lang="en-US" altLang="ko-KR" sz="1100" dirty="0" smtClean="0">
                <a:latin typeface="+mn-ea"/>
                <a:hlinkClick r:id="rId6"/>
              </a:rPr>
              <a:t>phonebook1</a:t>
            </a:r>
            <a:r>
              <a:rPr lang="en-US" altLang="ko-KR" sz="1100" dirty="0" smtClean="0">
                <a:latin typeface="+mn-ea"/>
                <a:ea typeface="+mn-ea"/>
                <a:hlinkClick r:id="rId6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updateForm.jsp?id=1</a:t>
            </a:r>
            <a:endParaRPr lang="ko-KR" altLang="en-US" sz="11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cxnSp>
        <p:nvCxnSpPr>
          <p:cNvPr id="261" name="직선 화살표 연결선 260"/>
          <p:cNvCxnSpPr>
            <a:cxnSpLocks/>
            <a:endCxn id="277" idx="1"/>
          </p:cNvCxnSpPr>
          <p:nvPr/>
        </p:nvCxnSpPr>
        <p:spPr bwMode="auto">
          <a:xfrm flipV="1">
            <a:off x="2941998" y="11333383"/>
            <a:ext cx="2339457" cy="39436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직사각형 7"/>
          <p:cNvSpPr>
            <a:spLocks noChangeArrowheads="1"/>
          </p:cNvSpPr>
          <p:nvPr/>
        </p:nvSpPr>
        <p:spPr bwMode="auto">
          <a:xfrm>
            <a:off x="8558245" y="12184029"/>
            <a:ext cx="1405490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getParameter</a:t>
            </a:r>
            <a:r>
              <a:rPr lang="en-US" altLang="ko-KR" sz="1100" dirty="0" smtClean="0">
                <a:latin typeface="+mn-ea"/>
                <a:ea typeface="+mn-ea"/>
              </a:rPr>
              <a:t>("id")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9907095" y="12175709"/>
            <a:ext cx="8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id=4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9760910" y="12618444"/>
            <a:ext cx="120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personVo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978013" y="15121082"/>
            <a:ext cx="1233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 err="1" smtClean="0">
                <a:solidFill>
                  <a:srgbClr val="000000"/>
                </a:solidFill>
                <a:latin typeface="+mn-ea"/>
              </a:rPr>
              <a:t>이효리</a:t>
            </a:r>
            <a:endParaRPr lang="en-US" altLang="ko-KR" sz="6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rgbClr val="000000"/>
                </a:solidFill>
                <a:latin typeface="+mn-ea"/>
              </a:rPr>
              <a:t>010-222-2222</a:t>
            </a:r>
          </a:p>
          <a:p>
            <a:pPr algn="l"/>
            <a:r>
              <a:rPr lang="en-US" altLang="ko-KR" sz="600" dirty="0" smtClean="0">
                <a:solidFill>
                  <a:srgbClr val="000000"/>
                </a:solidFill>
                <a:latin typeface="+mn-ea"/>
              </a:rPr>
              <a:t>02-222-2222</a:t>
            </a:r>
          </a:p>
          <a:p>
            <a:pPr algn="l"/>
            <a:r>
              <a:rPr lang="en-US" altLang="ko-KR" sz="600" dirty="0" smtClean="0">
                <a:solidFill>
                  <a:srgbClr val="000000"/>
                </a:solidFill>
                <a:latin typeface="+mn-ea"/>
              </a:rPr>
              <a:t>1</a:t>
            </a:r>
            <a:endParaRPr lang="en-US" altLang="ko-KR" sz="600" dirty="0">
              <a:solidFill>
                <a:srgbClr val="000000"/>
              </a:solidFill>
              <a:latin typeface="+mn-ea"/>
            </a:endParaRPr>
          </a:p>
          <a:p>
            <a:pPr algn="l"/>
            <a:endParaRPr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0063295" y="12911034"/>
            <a:ext cx="1233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 err="1" smtClean="0">
                <a:solidFill>
                  <a:srgbClr val="000000"/>
                </a:solidFill>
                <a:latin typeface="+mn-ea"/>
              </a:rPr>
              <a:t>이효리</a:t>
            </a:r>
            <a:endParaRPr lang="en-US" altLang="ko-KR" sz="6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600" dirty="0" smtClean="0">
                <a:solidFill>
                  <a:srgbClr val="000000"/>
                </a:solidFill>
                <a:latin typeface="+mn-ea"/>
              </a:rPr>
              <a:t>010-222-2222</a:t>
            </a:r>
          </a:p>
          <a:p>
            <a:pPr algn="l"/>
            <a:r>
              <a:rPr lang="en-US" altLang="ko-KR" sz="600" dirty="0" smtClean="0">
                <a:solidFill>
                  <a:srgbClr val="000000"/>
                </a:solidFill>
                <a:latin typeface="+mn-ea"/>
              </a:rPr>
              <a:t>02-222-2222</a:t>
            </a:r>
          </a:p>
          <a:p>
            <a:pPr algn="l"/>
            <a:r>
              <a:rPr lang="en-US" altLang="ko-KR" sz="600" dirty="0" smtClean="0">
                <a:solidFill>
                  <a:srgbClr val="000000"/>
                </a:solidFill>
                <a:latin typeface="+mn-ea"/>
              </a:rPr>
              <a:t>1</a:t>
            </a:r>
            <a:endParaRPr lang="en-US" altLang="ko-KR" sz="600" dirty="0">
              <a:solidFill>
                <a:srgbClr val="000000"/>
              </a:solidFill>
              <a:latin typeface="+mn-ea"/>
            </a:endParaRPr>
          </a:p>
          <a:p>
            <a:pPr algn="l"/>
            <a:endParaRPr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9" name="직사각형 7"/>
          <p:cNvSpPr>
            <a:spLocks noChangeArrowheads="1"/>
          </p:cNvSpPr>
          <p:nvPr/>
        </p:nvSpPr>
        <p:spPr bwMode="auto">
          <a:xfrm>
            <a:off x="2484437" y="9779566"/>
            <a:ext cx="4772705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6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  <a:hlinkClick r:id="rId6"/>
              </a:rPr>
              <a:t>localhost:8088/</a:t>
            </a:r>
            <a:r>
              <a:rPr lang="en-US" altLang="ko-KR" sz="1100" dirty="0" smtClean="0">
                <a:latin typeface="+mn-ea"/>
                <a:hlinkClick r:id="rId6"/>
              </a:rPr>
              <a:t>phonebook1</a:t>
            </a:r>
            <a:r>
              <a:rPr lang="en-US" altLang="ko-KR" sz="1100" dirty="0" smtClean="0">
                <a:latin typeface="+mn-ea"/>
                <a:ea typeface="+mn-ea"/>
                <a:hlinkClick r:id="rId6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updateForm.jsp?id=2</a:t>
            </a:r>
            <a:endParaRPr lang="ko-KR" altLang="en-US" sz="11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310" name="직사각형 7"/>
          <p:cNvSpPr>
            <a:spLocks noChangeArrowheads="1"/>
          </p:cNvSpPr>
          <p:nvPr/>
        </p:nvSpPr>
        <p:spPr bwMode="auto">
          <a:xfrm>
            <a:off x="2484437" y="9254959"/>
            <a:ext cx="4772705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6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  <a:hlinkClick r:id="rId6"/>
              </a:rPr>
              <a:t>localhost:8088/</a:t>
            </a:r>
            <a:r>
              <a:rPr lang="en-US" altLang="ko-KR" sz="1100" dirty="0" smtClean="0">
                <a:latin typeface="+mn-ea"/>
                <a:hlinkClick r:id="rId6"/>
              </a:rPr>
              <a:t>phonebook1</a:t>
            </a:r>
            <a:r>
              <a:rPr lang="en-US" altLang="ko-KR" sz="1100" dirty="0" smtClean="0">
                <a:latin typeface="+mn-ea"/>
                <a:ea typeface="+mn-ea"/>
                <a:hlinkClick r:id="rId6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updateForm.jsp?id=41</a:t>
            </a:r>
            <a:endParaRPr lang="ko-KR" altLang="en-US" sz="11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cxnSp>
        <p:nvCxnSpPr>
          <p:cNvPr id="311" name="직선 연결선 310"/>
          <p:cNvCxnSpPr/>
          <p:nvPr/>
        </p:nvCxnSpPr>
        <p:spPr>
          <a:xfrm>
            <a:off x="338786" y="16002623"/>
            <a:ext cx="19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/>
          <p:nvPr/>
        </p:nvCxnSpPr>
        <p:spPr bwMode="auto">
          <a:xfrm flipV="1">
            <a:off x="2430627" y="20709717"/>
            <a:ext cx="3292179" cy="151124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직사각형 315"/>
          <p:cNvSpPr/>
          <p:nvPr/>
        </p:nvSpPr>
        <p:spPr>
          <a:xfrm>
            <a:off x="7701643" y="18165212"/>
            <a:ext cx="435428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17" name="그룹 20"/>
          <p:cNvGrpSpPr>
            <a:grpSpLocks/>
          </p:cNvGrpSpPr>
          <p:nvPr/>
        </p:nvGrpSpPr>
        <p:grpSpPr bwMode="auto">
          <a:xfrm>
            <a:off x="7701642" y="18165206"/>
            <a:ext cx="4286515" cy="2750463"/>
            <a:chOff x="1871700" y="3405004"/>
            <a:chExt cx="2444661" cy="1517946"/>
          </a:xfrm>
        </p:grpSpPr>
        <p:sp>
          <p:nvSpPr>
            <p:cNvPr id="318" name="직사각형 317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2049000" y="3720187"/>
              <a:ext cx="2202541" cy="11649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1" name="직사각형 320"/>
          <p:cNvSpPr/>
          <p:nvPr/>
        </p:nvSpPr>
        <p:spPr>
          <a:xfrm>
            <a:off x="14499190" y="18165212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2" name="원통 61"/>
          <p:cNvSpPr/>
          <p:nvPr/>
        </p:nvSpPr>
        <p:spPr>
          <a:xfrm>
            <a:off x="14595646" y="18920863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atinLnBrk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update person</a:t>
            </a:r>
          </a:p>
          <a:p>
            <a:pPr latinLnBrk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set name = '</a:t>
            </a:r>
            <a:r>
              <a:rPr lang="ko-KR" altLang="en-US" sz="1200" dirty="0">
                <a:solidFill>
                  <a:schemeClr val="tx1"/>
                </a:solidFill>
              </a:rPr>
              <a:t>정우성</a:t>
            </a:r>
            <a:r>
              <a:rPr lang="en-US" altLang="ko-KR" sz="1200" dirty="0">
                <a:solidFill>
                  <a:schemeClr val="tx1"/>
                </a:solidFill>
              </a:rPr>
              <a:t>',</a:t>
            </a:r>
          </a:p>
          <a:p>
            <a:pPr latinLnBrk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hp</a:t>
            </a:r>
            <a:r>
              <a:rPr lang="en-US" altLang="ko-KR" sz="1200" dirty="0">
                <a:solidFill>
                  <a:schemeClr val="tx1"/>
                </a:solidFill>
              </a:rPr>
              <a:t> = '010',</a:t>
            </a:r>
          </a:p>
          <a:p>
            <a:pPr latinLnBrk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   company = '02'</a:t>
            </a:r>
          </a:p>
          <a:p>
            <a:pPr latinLnBrk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where </a:t>
            </a:r>
            <a:r>
              <a:rPr lang="en-US" altLang="ko-KR" sz="1200" dirty="0" err="1">
                <a:solidFill>
                  <a:schemeClr val="tx1"/>
                </a:solidFill>
              </a:rPr>
              <a:t>person_id</a:t>
            </a:r>
            <a:r>
              <a:rPr lang="en-US" altLang="ko-KR" sz="1200" dirty="0">
                <a:solidFill>
                  <a:schemeClr val="tx1"/>
                </a:solidFill>
              </a:rPr>
              <a:t> = 1;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 bwMode="auto">
          <a:xfrm>
            <a:off x="14552105" y="18686591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24" name="TextBox 323"/>
          <p:cNvSpPr txBox="1"/>
          <p:nvPr/>
        </p:nvSpPr>
        <p:spPr bwMode="auto">
          <a:xfrm>
            <a:off x="7595620" y="17871524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25" name="TextBox 324"/>
          <p:cNvSpPr txBox="1"/>
          <p:nvPr/>
        </p:nvSpPr>
        <p:spPr bwMode="auto">
          <a:xfrm>
            <a:off x="14421136" y="17871524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27" name="TextBox 326"/>
          <p:cNvSpPr txBox="1"/>
          <p:nvPr/>
        </p:nvSpPr>
        <p:spPr bwMode="auto">
          <a:xfrm>
            <a:off x="7931375" y="18437147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8" name="모서리가 둥근 직사각형 56"/>
          <p:cNvSpPr/>
          <p:nvPr/>
        </p:nvSpPr>
        <p:spPr>
          <a:xfrm>
            <a:off x="8603481" y="19399407"/>
            <a:ext cx="1344104" cy="5598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update.jsp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329" name="그룹 6"/>
          <p:cNvGrpSpPr>
            <a:grpSpLocks/>
          </p:cNvGrpSpPr>
          <p:nvPr/>
        </p:nvGrpSpPr>
        <p:grpSpPr bwMode="auto">
          <a:xfrm>
            <a:off x="5194169" y="17605563"/>
            <a:ext cx="1385861" cy="1741134"/>
            <a:chOff x="4496160" y="613461"/>
            <a:chExt cx="1385566" cy="1739962"/>
          </a:xfrm>
        </p:grpSpPr>
        <p:sp>
          <p:nvSpPr>
            <p:cNvPr id="330" name="직사각형 329"/>
            <p:cNvSpPr/>
            <p:nvPr/>
          </p:nvSpPr>
          <p:spPr>
            <a:xfrm>
              <a:off x="4583427" y="907847"/>
              <a:ext cx="129829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rgbClr val="222222"/>
                  </a:solidFill>
                  <a:latin typeface="+mn-ea"/>
                </a:rPr>
                <a:t>*</a:t>
              </a:r>
              <a:r>
                <a:rPr lang="ko-KR" altLang="en-US" sz="1100" b="1" dirty="0" err="1" smtClean="0">
                  <a:solidFill>
                    <a:srgbClr val="222222"/>
                  </a:solidFill>
                  <a:latin typeface="+mn-ea"/>
                </a:rPr>
                <a:t>파라미터</a:t>
              </a:r>
              <a:endParaRPr lang="en-US" altLang="ko-KR" sz="1100" b="1" dirty="0" smtClean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rgbClr val="222222"/>
                  </a:solidFill>
                  <a:latin typeface="+mn-ea"/>
                </a:rPr>
                <a:t>id=1</a:t>
              </a: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rgbClr val="222222"/>
                  </a:solidFill>
                  <a:latin typeface="+mn-ea"/>
                </a:rPr>
                <a:t>name=</a:t>
              </a:r>
              <a:r>
                <a:rPr lang="ko-KR" altLang="en-US" sz="1100" b="1" dirty="0" err="1" smtClean="0">
                  <a:solidFill>
                    <a:srgbClr val="222222"/>
                  </a:solidFill>
                  <a:latin typeface="+mn-ea"/>
                </a:rPr>
                <a:t>김효리</a:t>
              </a:r>
              <a:endParaRPr lang="en-US" altLang="ko-KR" sz="1100" b="1" dirty="0" smtClean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 err="1" smtClean="0">
                  <a:solidFill>
                    <a:srgbClr val="222222"/>
                  </a:solidFill>
                  <a:latin typeface="+mn-ea"/>
                </a:rPr>
                <a:t>hp</a:t>
              </a:r>
              <a:r>
                <a:rPr lang="en-US" altLang="ko-KR" sz="1100" b="1" dirty="0" smtClean="0">
                  <a:solidFill>
                    <a:srgbClr val="222222"/>
                  </a:solidFill>
                  <a:latin typeface="+mn-ea"/>
                </a:rPr>
                <a:t>=010</a:t>
              </a: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rgbClr val="222222"/>
                  </a:solidFill>
                  <a:latin typeface="+mn-ea"/>
                </a:rPr>
                <a:t>company=02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33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sp>
        <p:nvSpPr>
          <p:cNvPr id="332" name="모서리가 둥근 직사각형 331"/>
          <p:cNvSpPr/>
          <p:nvPr/>
        </p:nvSpPr>
        <p:spPr>
          <a:xfrm>
            <a:off x="8090975" y="19086201"/>
            <a:ext cx="639763" cy="385762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8103994" y="19734564"/>
            <a:ext cx="639763" cy="385763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4" name="꺾인 연결선 333"/>
          <p:cNvCxnSpPr>
            <a:stCxn id="330" idx="3"/>
            <a:endCxn id="332" idx="1"/>
          </p:cNvCxnSpPr>
          <p:nvPr/>
        </p:nvCxnSpPr>
        <p:spPr>
          <a:xfrm>
            <a:off x="6580030" y="18623422"/>
            <a:ext cx="1510945" cy="65566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그룹 46"/>
          <p:cNvGrpSpPr>
            <a:grpSpLocks/>
          </p:cNvGrpSpPr>
          <p:nvPr/>
        </p:nvGrpSpPr>
        <p:grpSpPr bwMode="auto">
          <a:xfrm>
            <a:off x="5263200" y="19785280"/>
            <a:ext cx="1371600" cy="989013"/>
            <a:chOff x="3959932" y="626852"/>
            <a:chExt cx="1371308" cy="988904"/>
          </a:xfrm>
        </p:grpSpPr>
        <p:sp>
          <p:nvSpPr>
            <p:cNvPr id="336" name="직사각형 33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3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38" name="꺾인 연결선 337"/>
          <p:cNvCxnSpPr>
            <a:endCxn id="336" idx="3"/>
          </p:cNvCxnSpPr>
          <p:nvPr/>
        </p:nvCxnSpPr>
        <p:spPr>
          <a:xfrm rot="10800000" flipV="1">
            <a:off x="6634800" y="19937687"/>
            <a:ext cx="1469194" cy="46751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모서리가 둥근 직사각형 338"/>
          <p:cNvSpPr/>
          <p:nvPr/>
        </p:nvSpPr>
        <p:spPr>
          <a:xfrm>
            <a:off x="10447072" y="18989199"/>
            <a:ext cx="2522254" cy="1417726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personUpadate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PersonVo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personVo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0" name="TextBox 339"/>
          <p:cNvSpPr txBox="1"/>
          <p:nvPr/>
        </p:nvSpPr>
        <p:spPr bwMode="auto">
          <a:xfrm>
            <a:off x="10604801" y="18747034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341" name="직선 화살표 연결선 340"/>
          <p:cNvCxnSpPr/>
          <p:nvPr/>
        </p:nvCxnSpPr>
        <p:spPr>
          <a:xfrm flipH="1">
            <a:off x="9943511" y="19725039"/>
            <a:ext cx="6612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/>
          <p:cNvCxnSpPr/>
          <p:nvPr/>
        </p:nvCxnSpPr>
        <p:spPr>
          <a:xfrm>
            <a:off x="9954624" y="19637727"/>
            <a:ext cx="6829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342"/>
          <p:cNvSpPr/>
          <p:nvPr/>
        </p:nvSpPr>
        <p:spPr>
          <a:xfrm>
            <a:off x="12594225" y="19490089"/>
            <a:ext cx="557212" cy="295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err="1"/>
              <a:t>jdbc</a:t>
            </a:r>
            <a:endParaRPr lang="ko-KR" altLang="en-US" sz="1100"/>
          </a:p>
        </p:txBody>
      </p:sp>
      <p:cxnSp>
        <p:nvCxnSpPr>
          <p:cNvPr id="344" name="직선 화살표 연결선 343"/>
          <p:cNvCxnSpPr/>
          <p:nvPr/>
        </p:nvCxnSpPr>
        <p:spPr>
          <a:xfrm flipH="1">
            <a:off x="13151438" y="19725039"/>
            <a:ext cx="13477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화살표 연결선 344"/>
          <p:cNvCxnSpPr/>
          <p:nvPr/>
        </p:nvCxnSpPr>
        <p:spPr>
          <a:xfrm>
            <a:off x="13162550" y="19637727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11031893" y="17502270"/>
            <a:ext cx="173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리스트의 주소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8" name="직사각형 7"/>
          <p:cNvSpPr>
            <a:spLocks noChangeArrowheads="1"/>
          </p:cNvSpPr>
          <p:nvPr/>
        </p:nvSpPr>
        <p:spPr bwMode="auto">
          <a:xfrm>
            <a:off x="338786" y="16594015"/>
            <a:ext cx="6433489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</a:t>
            </a:r>
            <a:r>
              <a:rPr lang="en-US" altLang="ko-KR" sz="1100" dirty="0" smtClean="0">
                <a:latin typeface="+mn-ea"/>
              </a:rPr>
              <a:t>phonebook1</a:t>
            </a:r>
            <a:r>
              <a:rPr lang="en-US" altLang="ko-KR" sz="1100" dirty="0" smtClean="0">
                <a:latin typeface="+mn-ea"/>
                <a:ea typeface="+mn-ea"/>
              </a:rPr>
              <a:t>/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ea"/>
                <a:ea typeface="+mn-ea"/>
              </a:rPr>
              <a:t>update.jsp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?id=1&amp;name='</a:t>
            </a:r>
            <a:r>
              <a:rPr lang="ko-KR" altLang="en-US" sz="1100" b="1" dirty="0" err="1" smtClean="0">
                <a:solidFill>
                  <a:srgbClr val="C00000"/>
                </a:solidFill>
                <a:latin typeface="+mn-ea"/>
                <a:ea typeface="+mn-ea"/>
              </a:rPr>
              <a:t>김효리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'&amp;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  <a:ea typeface="+mn-ea"/>
              </a:rPr>
              <a:t>hp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='010'&amp;company='02' 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349" name="직선 화살표 연결선 348"/>
          <p:cNvCxnSpPr>
            <a:cxnSpLocks/>
            <a:endCxn id="330" idx="1"/>
          </p:cNvCxnSpPr>
          <p:nvPr/>
        </p:nvCxnSpPr>
        <p:spPr bwMode="auto">
          <a:xfrm flipV="1">
            <a:off x="2941998" y="18623422"/>
            <a:ext cx="2339457" cy="1404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직사각형 7"/>
          <p:cNvSpPr>
            <a:spLocks noChangeArrowheads="1"/>
          </p:cNvSpPr>
          <p:nvPr/>
        </p:nvSpPr>
        <p:spPr bwMode="auto">
          <a:xfrm>
            <a:off x="8485541" y="18995205"/>
            <a:ext cx="1405490" cy="49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getParameter</a:t>
            </a:r>
            <a:r>
              <a:rPr lang="en-US" altLang="ko-KR" sz="1100" dirty="0" smtClean="0">
                <a:latin typeface="+mn-ea"/>
                <a:ea typeface="+mn-ea"/>
              </a:rPr>
              <a:t>("id")*4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9907095" y="16874632"/>
            <a:ext cx="8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id=4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57" name="그림 356"/>
          <p:cNvPicPr>
            <a:picLocks noChangeAspect="1"/>
          </p:cNvPicPr>
          <p:nvPr/>
        </p:nvPicPr>
        <p:blipFill rotWithShape="1">
          <a:blip r:embed="rId7"/>
          <a:srcRect l="448" r="36479"/>
          <a:stretch/>
        </p:blipFill>
        <p:spPr>
          <a:xfrm>
            <a:off x="256476" y="17583219"/>
            <a:ext cx="2277047" cy="2164651"/>
          </a:xfrm>
          <a:prstGeom prst="rect">
            <a:avLst/>
          </a:prstGeom>
        </p:spPr>
      </p:pic>
      <p:sp>
        <p:nvSpPr>
          <p:cNvPr id="358" name="TextBox 357"/>
          <p:cNvSpPr txBox="1"/>
          <p:nvPr/>
        </p:nvSpPr>
        <p:spPr>
          <a:xfrm>
            <a:off x="11031893" y="16071141"/>
            <a:ext cx="173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리스트의 주소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9748032" y="19228188"/>
            <a:ext cx="120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personVo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60" name="그림 359"/>
          <p:cNvPicPr>
            <a:picLocks noChangeAspect="1"/>
          </p:cNvPicPr>
          <p:nvPr/>
        </p:nvPicPr>
        <p:blipFill rotWithShape="1">
          <a:blip r:embed="rId8"/>
          <a:srcRect l="1945"/>
          <a:stretch/>
        </p:blipFill>
        <p:spPr>
          <a:xfrm>
            <a:off x="414849" y="24055835"/>
            <a:ext cx="2409652" cy="5514975"/>
          </a:xfrm>
          <a:prstGeom prst="rect">
            <a:avLst/>
          </a:prstGeom>
        </p:spPr>
      </p:pic>
      <p:cxnSp>
        <p:nvCxnSpPr>
          <p:cNvPr id="314" name="직선 화살표 연결선 313"/>
          <p:cNvCxnSpPr/>
          <p:nvPr/>
        </p:nvCxnSpPr>
        <p:spPr>
          <a:xfrm flipV="1">
            <a:off x="620138" y="16971131"/>
            <a:ext cx="2204363" cy="266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모서리가 둥근 직사각형 362"/>
          <p:cNvSpPr/>
          <p:nvPr/>
        </p:nvSpPr>
        <p:spPr>
          <a:xfrm>
            <a:off x="298614" y="21433556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4" name="직사각형 7"/>
          <p:cNvSpPr>
            <a:spLocks noChangeArrowheads="1"/>
          </p:cNvSpPr>
          <p:nvPr/>
        </p:nvSpPr>
        <p:spPr bwMode="auto">
          <a:xfrm>
            <a:off x="689833" y="22235991"/>
            <a:ext cx="3195295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(http</a:t>
            </a:r>
            <a:r>
              <a:rPr lang="en-US" altLang="ko-KR" sz="1100" dirty="0"/>
              <a:t>://</a:t>
            </a:r>
            <a:r>
              <a:rPr lang="en-US" altLang="ko-KR" sz="1100" dirty="0" smtClean="0"/>
              <a:t>localhost:8088/phonebook1/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list.jsp)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20138" y="22484920"/>
            <a:ext cx="198913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 err="1" smtClean="0">
                <a:latin typeface="+mn-ea"/>
              </a:rPr>
              <a:t>리다이렉트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367" name="직선 화살표 연결선 366"/>
          <p:cNvCxnSpPr/>
          <p:nvPr/>
        </p:nvCxnSpPr>
        <p:spPr bwMode="auto">
          <a:xfrm>
            <a:off x="2672988" y="22588307"/>
            <a:ext cx="2953838" cy="142725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화살표 연결선 367"/>
          <p:cNvCxnSpPr/>
          <p:nvPr/>
        </p:nvCxnSpPr>
        <p:spPr bwMode="auto">
          <a:xfrm flipV="1">
            <a:off x="2430627" y="25909694"/>
            <a:ext cx="3196199" cy="33369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그룹 369"/>
          <p:cNvGrpSpPr/>
          <p:nvPr/>
        </p:nvGrpSpPr>
        <p:grpSpPr>
          <a:xfrm>
            <a:off x="5194169" y="23194356"/>
            <a:ext cx="12429977" cy="3404449"/>
            <a:chOff x="5194169" y="4197729"/>
            <a:chExt cx="12429977" cy="3404449"/>
          </a:xfrm>
        </p:grpSpPr>
        <p:sp>
          <p:nvSpPr>
            <p:cNvPr id="371" name="직사각형 370"/>
            <p:cNvSpPr/>
            <p:nvPr/>
          </p:nvSpPr>
          <p:spPr>
            <a:xfrm>
              <a:off x="7701643" y="4757378"/>
              <a:ext cx="435428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372" name="그룹 20"/>
            <p:cNvGrpSpPr>
              <a:grpSpLocks/>
            </p:cNvGrpSpPr>
            <p:nvPr/>
          </p:nvGrpSpPr>
          <p:grpSpPr bwMode="auto">
            <a:xfrm>
              <a:off x="7701642" y="4757372"/>
              <a:ext cx="4286515" cy="2750463"/>
              <a:chOff x="1871700" y="3405004"/>
              <a:chExt cx="2444661" cy="1517946"/>
            </a:xfrm>
          </p:grpSpPr>
          <p:sp>
            <p:nvSpPr>
              <p:cNvPr id="400" name="직사각형 399"/>
              <p:cNvSpPr/>
              <p:nvPr/>
            </p:nvSpPr>
            <p:spPr>
              <a:xfrm>
                <a:off x="1974622" y="3558295"/>
                <a:ext cx="2341739" cy="13646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1871700" y="3405004"/>
                <a:ext cx="1241697" cy="2773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>
                    <a:latin typeface="+mn-ea"/>
                    <a:ea typeface="+mn-ea"/>
                  </a:rPr>
                  <a:t>Tomcat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>
                <a:off x="2049000" y="3720187"/>
                <a:ext cx="2202541" cy="11649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3" name="직사각형 372"/>
            <p:cNvSpPr/>
            <p:nvPr/>
          </p:nvSpPr>
          <p:spPr>
            <a:xfrm>
              <a:off x="14499190" y="4757378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4" name="원통 61"/>
            <p:cNvSpPr/>
            <p:nvPr/>
          </p:nvSpPr>
          <p:spPr>
            <a:xfrm>
              <a:off x="14595646" y="5513029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5" name="TextBox 374"/>
            <p:cNvSpPr txBox="1"/>
            <p:nvPr/>
          </p:nvSpPr>
          <p:spPr bwMode="auto">
            <a:xfrm>
              <a:off x="14552105" y="5278757"/>
              <a:ext cx="1781175" cy="2778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smtClean="0">
                  <a:latin typeface="+mn-ea"/>
                </a:rPr>
                <a:t>Oracle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76" name="TextBox 375"/>
            <p:cNvSpPr txBox="1"/>
            <p:nvPr/>
          </p:nvSpPr>
          <p:spPr bwMode="auto">
            <a:xfrm>
              <a:off x="7595620" y="4463690"/>
              <a:ext cx="1781175" cy="2778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200" b="1" smtClean="0">
                  <a:latin typeface="+mn-ea"/>
                </a:rPr>
                <a:t>웹서버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77" name="TextBox 376"/>
            <p:cNvSpPr txBox="1"/>
            <p:nvPr/>
          </p:nvSpPr>
          <p:spPr bwMode="auto">
            <a:xfrm>
              <a:off x="14421136" y="4463690"/>
              <a:ext cx="1781175" cy="2778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smtClean="0">
                  <a:latin typeface="+mn-ea"/>
                  <a:ea typeface="+mn-ea"/>
                </a:rPr>
                <a:t>DB</a:t>
              </a: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14690596" y="5873281"/>
              <a:ext cx="2818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select ....</a:t>
              </a:r>
              <a:endParaRPr lang="ko-KR" altLang="en-US" dirty="0"/>
            </a:p>
          </p:txBody>
        </p:sp>
        <p:sp>
          <p:nvSpPr>
            <p:cNvPr id="379" name="TextBox 378"/>
            <p:cNvSpPr txBox="1"/>
            <p:nvPr/>
          </p:nvSpPr>
          <p:spPr bwMode="auto">
            <a:xfrm>
              <a:off x="7931375" y="5029313"/>
              <a:ext cx="1109663" cy="2778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phonebook1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380" name="모서리가 둥근 직사각형 56"/>
            <p:cNvSpPr/>
            <p:nvPr/>
          </p:nvSpPr>
          <p:spPr>
            <a:xfrm>
              <a:off x="8603481" y="5991573"/>
              <a:ext cx="1344104" cy="55981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 err="1" smtClean="0">
                  <a:solidFill>
                    <a:schemeClr val="tx1"/>
                  </a:solidFill>
                  <a:latin typeface="+mn-ea"/>
                </a:rPr>
                <a:t>list.jsp</a:t>
              </a:r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객체</a:t>
              </a:r>
            </a:p>
          </p:txBody>
        </p:sp>
        <p:grpSp>
          <p:nvGrpSpPr>
            <p:cNvPr id="381" name="그룹 6"/>
            <p:cNvGrpSpPr>
              <a:grpSpLocks/>
            </p:cNvGrpSpPr>
            <p:nvPr/>
          </p:nvGrpSpPr>
          <p:grpSpPr bwMode="auto">
            <a:xfrm>
              <a:off x="5194169" y="4197729"/>
              <a:ext cx="1385861" cy="1064025"/>
              <a:chOff x="4496160" y="613461"/>
              <a:chExt cx="1385566" cy="1063309"/>
            </a:xfrm>
          </p:grpSpPr>
          <p:sp>
            <p:nvSpPr>
              <p:cNvPr id="398" name="직사각형 397"/>
              <p:cNvSpPr/>
              <p:nvPr/>
            </p:nvSpPr>
            <p:spPr>
              <a:xfrm>
                <a:off x="4583427" y="907847"/>
                <a:ext cx="1298299" cy="7689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100" dirty="0">
                    <a:latin typeface="+mn-ea"/>
                    <a:ea typeface="+mn-ea"/>
                  </a:rPr>
                  <a:t>Request header</a:t>
                </a:r>
              </a:p>
              <a:p>
                <a:pPr>
                  <a:defRPr/>
                </a:pPr>
                <a:endPara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endParaRPr>
              </a:p>
              <a:p>
                <a:pPr>
                  <a:defRPr/>
                </a:pPr>
                <a:endParaRPr lang="en-US" altLang="ko-KR" sz="1100" dirty="0">
                  <a:solidFill>
                    <a:srgbClr val="222222"/>
                  </a:solidFill>
                  <a:latin typeface="+mn-ea"/>
                  <a:ea typeface="+mn-ea"/>
                </a:endParaRPr>
              </a:p>
              <a:p>
                <a:pPr>
                  <a:defRPr/>
                </a:pPr>
                <a:r>
                  <a:rPr lang="en-US" altLang="ko-KR" sz="1100" dirty="0">
                    <a:latin typeface="+mn-ea"/>
                    <a:ea typeface="+mn-ea"/>
                  </a:rPr>
                  <a:t>Request body</a:t>
                </a:r>
              </a:p>
            </p:txBody>
          </p:sp>
          <p:sp>
            <p:nvSpPr>
              <p:cNvPr id="399" name="직사각형 7"/>
              <p:cNvSpPr>
                <a:spLocks noChangeArrowheads="1"/>
              </p:cNvSpPr>
              <p:nvPr/>
            </p:nvSpPr>
            <p:spPr bwMode="auto">
              <a:xfrm>
                <a:off x="4496160" y="613461"/>
                <a:ext cx="1057050" cy="295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defRPr/>
                </a:pPr>
                <a:r>
                  <a:rPr lang="en-US" altLang="ko-KR" sz="1100" err="1">
                    <a:latin typeface="+mn-ea"/>
                    <a:ea typeface="+mn-ea"/>
                  </a:rPr>
                  <a:t>Rqeust</a:t>
                </a:r>
                <a:r>
                  <a:rPr lang="en-US" altLang="ko-KR" sz="1100">
                    <a:latin typeface="+mn-ea"/>
                    <a:ea typeface="+mn-ea"/>
                  </a:rPr>
                  <a:t>(</a:t>
                </a:r>
                <a:r>
                  <a:rPr lang="ko-KR" altLang="en-US" sz="1100">
                    <a:latin typeface="+mn-ea"/>
                    <a:ea typeface="+mn-ea"/>
                  </a:rPr>
                  <a:t>요청</a:t>
                </a:r>
                <a:r>
                  <a:rPr lang="en-US" altLang="ko-KR" sz="1100">
                    <a:latin typeface="+mn-ea"/>
                    <a:ea typeface="+mn-ea"/>
                  </a:rPr>
                  <a:t>)</a:t>
                </a:r>
                <a:endParaRPr lang="ko-KR" altLang="en-US" sz="1100">
                  <a:latin typeface="+mn-ea"/>
                  <a:ea typeface="+mn-ea"/>
                </a:endParaRPr>
              </a:p>
            </p:txBody>
          </p:sp>
        </p:grpSp>
        <p:sp>
          <p:nvSpPr>
            <p:cNvPr id="382" name="모서리가 둥근 직사각형 381"/>
            <p:cNvSpPr/>
            <p:nvPr/>
          </p:nvSpPr>
          <p:spPr>
            <a:xfrm>
              <a:off x="8090975" y="5678367"/>
              <a:ext cx="639763" cy="385762"/>
            </a:xfrm>
            <a:prstGeom prst="roundRect">
              <a:avLst>
                <a:gd name="adj" fmla="val 4825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00" dirty="0" err="1" smtClean="0">
                  <a:solidFill>
                    <a:schemeClr val="tx1"/>
                  </a:solidFill>
                  <a:latin typeface="+mn-ea"/>
                </a:rPr>
                <a:t>rquest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3" name="모서리가 둥근 직사각형 382"/>
            <p:cNvSpPr/>
            <p:nvPr/>
          </p:nvSpPr>
          <p:spPr>
            <a:xfrm>
              <a:off x="8103994" y="6326730"/>
              <a:ext cx="639763" cy="385763"/>
            </a:xfrm>
            <a:prstGeom prst="roundRect">
              <a:avLst>
                <a:gd name="adj" fmla="val 4825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response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84" name="꺾인 연결선 383"/>
            <p:cNvCxnSpPr>
              <a:stCxn id="398" idx="3"/>
              <a:endCxn id="382" idx="1"/>
            </p:cNvCxnSpPr>
            <p:nvPr/>
          </p:nvCxnSpPr>
          <p:spPr>
            <a:xfrm>
              <a:off x="6580030" y="4877034"/>
              <a:ext cx="1510945" cy="994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5" name="그룹 46"/>
            <p:cNvGrpSpPr>
              <a:grpSpLocks/>
            </p:cNvGrpSpPr>
            <p:nvPr/>
          </p:nvGrpSpPr>
          <p:grpSpPr bwMode="auto">
            <a:xfrm>
              <a:off x="5263200" y="6377446"/>
              <a:ext cx="1371600" cy="989013"/>
              <a:chOff x="3959932" y="626852"/>
              <a:chExt cx="1371308" cy="988904"/>
            </a:xfrm>
          </p:grpSpPr>
          <p:sp>
            <p:nvSpPr>
              <p:cNvPr id="396" name="직사각형 395"/>
              <p:cNvSpPr/>
              <p:nvPr/>
            </p:nvSpPr>
            <p:spPr>
              <a:xfrm>
                <a:off x="4032941" y="877649"/>
                <a:ext cx="1298299" cy="738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100" dirty="0">
                    <a:latin typeface="+mn-ea"/>
                    <a:ea typeface="+mn-ea"/>
                  </a:rPr>
                  <a:t>Response</a:t>
                </a:r>
                <a:r>
                  <a:rPr lang="en-US" altLang="ko-KR" sz="1100" dirty="0">
                    <a:solidFill>
                      <a:srgbClr val="222222"/>
                    </a:solidFill>
                    <a:latin typeface="+mn-ea"/>
                    <a:ea typeface="+mn-ea"/>
                  </a:rPr>
                  <a:t> header</a:t>
                </a:r>
              </a:p>
              <a:p>
                <a:pPr>
                  <a:defRPr/>
                </a:pPr>
                <a:endParaRPr lang="en-US" altLang="ko-KR" sz="900" dirty="0">
                  <a:solidFill>
                    <a:srgbClr val="222222"/>
                  </a:solidFill>
                  <a:latin typeface="+mn-ea"/>
                  <a:ea typeface="+mn-ea"/>
                </a:endParaRPr>
              </a:p>
              <a:p>
                <a:pPr>
                  <a:defRPr/>
                </a:pPr>
                <a:r>
                  <a:rPr lang="en-US" altLang="ko-KR" sz="1100" dirty="0">
                    <a:latin typeface="+mn-ea"/>
                    <a:ea typeface="+mn-ea"/>
                  </a:rPr>
                  <a:t>Response</a:t>
                </a:r>
                <a:r>
                  <a:rPr lang="en-US" altLang="ko-KR" sz="1100" dirty="0">
                    <a:solidFill>
                      <a:srgbClr val="222222"/>
                    </a:solidFill>
                    <a:latin typeface="+mn-ea"/>
                    <a:ea typeface="+mn-ea"/>
                  </a:rPr>
                  <a:t> body</a:t>
                </a:r>
                <a:br>
                  <a:rPr lang="en-US" altLang="ko-KR" sz="1100" dirty="0">
                    <a:solidFill>
                      <a:srgbClr val="222222"/>
                    </a:solidFill>
                    <a:latin typeface="+mn-ea"/>
                    <a:ea typeface="+mn-ea"/>
                  </a:rPr>
                </a:br>
                <a:r>
                  <a:rPr lang="en-US" altLang="ko-KR" sz="1100" dirty="0">
                    <a:solidFill>
                      <a:srgbClr val="222222"/>
                    </a:solidFill>
                    <a:latin typeface="+mn-ea"/>
                    <a:ea typeface="+mn-ea"/>
                  </a:rPr>
                  <a:t>(html)</a:t>
                </a:r>
              </a:p>
            </p:txBody>
          </p:sp>
          <p:sp>
            <p:nvSpPr>
              <p:cNvPr id="397" name="직사각형 7"/>
              <p:cNvSpPr>
                <a:spLocks noChangeArrowheads="1"/>
              </p:cNvSpPr>
              <p:nvPr/>
            </p:nvSpPr>
            <p:spPr bwMode="auto">
              <a:xfrm>
                <a:off x="3959932" y="626852"/>
                <a:ext cx="1220528" cy="295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defRPr/>
                </a:pPr>
                <a:r>
                  <a:rPr lang="en-US" altLang="ko-KR" sz="1100">
                    <a:latin typeface="+mn-ea"/>
                    <a:ea typeface="+mn-ea"/>
                  </a:rPr>
                  <a:t>Response(</a:t>
                </a:r>
                <a:r>
                  <a:rPr lang="ko-KR" altLang="en-US" sz="1100">
                    <a:latin typeface="+mn-ea"/>
                    <a:ea typeface="+mn-ea"/>
                  </a:rPr>
                  <a:t>응답</a:t>
                </a:r>
                <a:r>
                  <a:rPr lang="en-US" altLang="ko-KR" sz="1100">
                    <a:latin typeface="+mn-ea"/>
                    <a:ea typeface="+mn-ea"/>
                  </a:rPr>
                  <a:t>)</a:t>
                </a:r>
                <a:endParaRPr lang="ko-KR" altLang="en-US" sz="1100">
                  <a:latin typeface="+mn-ea"/>
                  <a:ea typeface="+mn-ea"/>
                </a:endParaRPr>
              </a:p>
            </p:txBody>
          </p:sp>
        </p:grpSp>
        <p:cxnSp>
          <p:nvCxnSpPr>
            <p:cNvPr id="386" name="꺾인 연결선 385"/>
            <p:cNvCxnSpPr>
              <a:endCxn id="396" idx="3"/>
            </p:cNvCxnSpPr>
            <p:nvPr/>
          </p:nvCxnSpPr>
          <p:spPr>
            <a:xfrm rot="10800000" flipV="1">
              <a:off x="6634800" y="6529853"/>
              <a:ext cx="1469194" cy="467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70C0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모서리가 둥근 직사각형 386"/>
            <p:cNvSpPr/>
            <p:nvPr/>
          </p:nvSpPr>
          <p:spPr>
            <a:xfrm>
              <a:off x="10637611" y="5581365"/>
              <a:ext cx="2050186" cy="1417726"/>
            </a:xfrm>
            <a:prstGeom prst="roundRect">
              <a:avLst>
                <a:gd name="adj" fmla="val 22867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100" dirty="0" err="1" smtClean="0">
                  <a:solidFill>
                    <a:schemeClr val="tx1"/>
                  </a:solidFill>
                  <a:latin typeface="+mn-ea"/>
                </a:rPr>
                <a:t>getPersonList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()</a:t>
              </a: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8" name="TextBox 387"/>
            <p:cNvSpPr txBox="1"/>
            <p:nvPr/>
          </p:nvSpPr>
          <p:spPr bwMode="auto">
            <a:xfrm>
              <a:off x="10604801" y="5339200"/>
              <a:ext cx="1663700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phoneDao</a:t>
              </a:r>
              <a:r>
                <a:rPr lang="en-US" altLang="ko-KR" sz="1200" b="1" dirty="0">
                  <a:latin typeface="+mn-ea"/>
                  <a:ea typeface="+mn-ea"/>
                </a:rPr>
                <a:t> </a:t>
              </a:r>
              <a:r>
                <a:rPr lang="ko-KR" altLang="en-US" sz="1200" b="1" dirty="0">
                  <a:latin typeface="+mn-ea"/>
                  <a:ea typeface="+mn-ea"/>
                </a:rPr>
                <a:t>객체</a:t>
              </a:r>
            </a:p>
          </p:txBody>
        </p:sp>
        <p:cxnSp>
          <p:nvCxnSpPr>
            <p:cNvPr id="389" name="직선 화살표 연결선 388"/>
            <p:cNvCxnSpPr/>
            <p:nvPr/>
          </p:nvCxnSpPr>
          <p:spPr>
            <a:xfrm flipH="1">
              <a:off x="9943511" y="6317205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화살표 연결선 389"/>
            <p:cNvCxnSpPr/>
            <p:nvPr/>
          </p:nvCxnSpPr>
          <p:spPr>
            <a:xfrm>
              <a:off x="9954624" y="6229893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직사각형 390"/>
            <p:cNvSpPr/>
            <p:nvPr/>
          </p:nvSpPr>
          <p:spPr>
            <a:xfrm>
              <a:off x="12594225" y="6082255"/>
              <a:ext cx="557212" cy="2952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err="1"/>
                <a:t>jdbc</a:t>
              </a:r>
              <a:endParaRPr lang="ko-KR" altLang="en-US" sz="1100"/>
            </a:p>
          </p:txBody>
        </p:sp>
        <p:cxnSp>
          <p:nvCxnSpPr>
            <p:cNvPr id="392" name="직선 화살표 연결선 391"/>
            <p:cNvCxnSpPr/>
            <p:nvPr/>
          </p:nvCxnSpPr>
          <p:spPr>
            <a:xfrm flipH="1">
              <a:off x="13151438" y="6317205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화살표 연결선 392"/>
            <p:cNvCxnSpPr/>
            <p:nvPr/>
          </p:nvCxnSpPr>
          <p:spPr>
            <a:xfrm>
              <a:off x="13162550" y="6229893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직사각형 7"/>
            <p:cNvSpPr>
              <a:spLocks noChangeArrowheads="1"/>
            </p:cNvSpPr>
            <p:nvPr/>
          </p:nvSpPr>
          <p:spPr bwMode="auto">
            <a:xfrm>
              <a:off x="8698699" y="6331676"/>
              <a:ext cx="1405490" cy="2954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ko-KR" altLang="en-US" sz="1100" dirty="0" smtClean="0">
                  <a:latin typeface="+mn-ea"/>
                  <a:ea typeface="+mn-ea"/>
                </a:rPr>
                <a:t>리스트</a:t>
              </a:r>
              <a:r>
                <a:rPr lang="en-US" altLang="ko-KR" sz="1100" dirty="0" smtClean="0">
                  <a:latin typeface="+mn-ea"/>
                  <a:ea typeface="+mn-ea"/>
                </a:rPr>
                <a:t>+html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9667479" y="6332180"/>
              <a:ext cx="1734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personList</a:t>
              </a:r>
              <a:endParaRPr lang="en-US" altLang="ko-KR" dirty="0" smtClean="0">
                <a:solidFill>
                  <a:srgbClr val="000000"/>
                </a:solidFill>
                <a:latin typeface="+mn-ea"/>
              </a:endParaRPr>
            </a:p>
            <a:p>
              <a:pPr algn="l"/>
              <a:r>
                <a:rPr lang="ko-KR" altLang="en-US" dirty="0" smtClean="0">
                  <a:solidFill>
                    <a:srgbClr val="000000"/>
                  </a:solidFill>
                  <a:latin typeface="+mn-ea"/>
                </a:rPr>
                <a:t>리스트의 주소</a:t>
              </a:r>
              <a:endParaRPr lang="ko-KR" altLang="en-US" sz="18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405" name="직사각형 7"/>
          <p:cNvSpPr>
            <a:spLocks noChangeArrowheads="1"/>
          </p:cNvSpPr>
          <p:nvPr/>
        </p:nvSpPr>
        <p:spPr bwMode="auto">
          <a:xfrm>
            <a:off x="8547565" y="19808429"/>
            <a:ext cx="1405490" cy="29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sendRedirct</a:t>
            </a:r>
            <a:r>
              <a:rPr lang="en-US" altLang="ko-KR" sz="1100" dirty="0" smtClean="0">
                <a:latin typeface="+mn-ea"/>
                <a:ea typeface="+mn-ea"/>
              </a:rPr>
              <a:t>("</a:t>
            </a:r>
            <a:r>
              <a:rPr lang="ko-KR" altLang="en-US" sz="1100" dirty="0" smtClean="0">
                <a:latin typeface="+mn-ea"/>
                <a:ea typeface="+mn-ea"/>
              </a:rPr>
              <a:t>주소</a:t>
            </a:r>
            <a:r>
              <a:rPr lang="en-US" altLang="ko-KR" sz="1100" dirty="0" smtClean="0">
                <a:latin typeface="+mn-ea"/>
                <a:ea typeface="+mn-ea"/>
              </a:rPr>
              <a:t>")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9443792" y="21571601"/>
            <a:ext cx="120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personVo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10068495" y="19693648"/>
            <a:ext cx="8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27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9421</TotalTime>
  <Words>323</Words>
  <Application>Microsoft Office PowerPoint</Application>
  <PresentationFormat>사용자 지정</PresentationFormat>
  <Paragraphs>168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656</cp:revision>
  <dcterms:created xsi:type="dcterms:W3CDTF">2020-11-23T02:29:11Z</dcterms:created>
  <dcterms:modified xsi:type="dcterms:W3CDTF">2022-05-27T05:20:08Z</dcterms:modified>
</cp:coreProperties>
</file>