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8"/>
  </p:notesMasterIdLst>
  <p:sldIdLst>
    <p:sldId id="322" r:id="rId2"/>
    <p:sldId id="321" r:id="rId3"/>
    <p:sldId id="320" r:id="rId4"/>
    <p:sldId id="319" r:id="rId5"/>
    <p:sldId id="318" r:id="rId6"/>
    <p:sldId id="317" r:id="rId7"/>
  </p:sldIdLst>
  <p:sldSz cx="51206400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FFF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18" autoAdjust="0"/>
    <p:restoredTop sz="94651" autoAdjust="0"/>
  </p:normalViewPr>
  <p:slideViewPr>
    <p:cSldViewPr snapToGrid="0">
      <p:cViewPr>
        <p:scale>
          <a:sx n="66" d="100"/>
          <a:sy n="66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3B758-72EC-4B9B-9E0B-9490029DF04D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6588E-578A-4CB2-A3D4-9AA141196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959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405"/>
            <a:ext cx="38404800" cy="10026815"/>
          </a:xfrm>
        </p:spPr>
        <p:txBody>
          <a:bodyPr anchor="b"/>
          <a:lstStyle>
            <a:lvl1pPr algn="ctr"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6892"/>
            <a:ext cx="38404800" cy="6953434"/>
          </a:xfrm>
        </p:spPr>
        <p:txBody>
          <a:bodyPr/>
          <a:lstStyle>
            <a:lvl1pPr marL="0" indent="0" algn="ctr">
              <a:buNone/>
              <a:defRPr sz="10079"/>
            </a:lvl1pPr>
            <a:lvl2pPr marL="1920011" indent="0" algn="ctr">
              <a:buNone/>
              <a:defRPr sz="8399"/>
            </a:lvl2pPr>
            <a:lvl3pPr marL="3840023" indent="0" algn="ctr">
              <a:buNone/>
              <a:defRPr sz="7559"/>
            </a:lvl3pPr>
            <a:lvl4pPr marL="5760034" indent="0" algn="ctr">
              <a:buNone/>
              <a:defRPr sz="6719"/>
            </a:lvl4pPr>
            <a:lvl5pPr marL="7680046" indent="0" algn="ctr">
              <a:buNone/>
              <a:defRPr sz="6719"/>
            </a:lvl5pPr>
            <a:lvl6pPr marL="9600057" indent="0" algn="ctr">
              <a:buNone/>
              <a:defRPr sz="6719"/>
            </a:lvl6pPr>
            <a:lvl7pPr marL="11520068" indent="0" algn="ctr">
              <a:buNone/>
              <a:defRPr sz="6719"/>
            </a:lvl7pPr>
            <a:lvl8pPr marL="13440080" indent="0" algn="ctr">
              <a:buNone/>
              <a:defRPr sz="6719"/>
            </a:lvl8pPr>
            <a:lvl9pPr marL="15360091" indent="0" algn="ctr">
              <a:buNone/>
              <a:defRPr sz="671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29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47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356"/>
            <a:ext cx="11041380" cy="244070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356"/>
            <a:ext cx="32484060" cy="244070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26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4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110"/>
            <a:ext cx="44165520" cy="11980175"/>
          </a:xfrm>
        </p:spPr>
        <p:txBody>
          <a:bodyPr anchor="b"/>
          <a:lstStyle>
            <a:lvl1pPr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3622"/>
            <a:ext cx="44165520" cy="6300091"/>
          </a:xfrm>
        </p:spPr>
        <p:txBody>
          <a:bodyPr/>
          <a:lstStyle>
            <a:lvl1pPr marL="0" indent="0">
              <a:buNone/>
              <a:defRPr sz="10079">
                <a:solidFill>
                  <a:schemeClr val="tx1">
                    <a:tint val="75000"/>
                  </a:schemeClr>
                </a:solidFill>
              </a:defRPr>
            </a:lvl1pPr>
            <a:lvl2pPr marL="1920011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2pPr>
            <a:lvl3pPr marL="3840023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3pPr>
            <a:lvl4pPr marL="5760034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4pPr>
            <a:lvl5pPr marL="7680046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5pPr>
            <a:lvl6pPr marL="9600057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6pPr>
            <a:lvl7pPr marL="11520068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7pPr>
            <a:lvl8pPr marL="13440080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8pPr>
            <a:lvl9pPr marL="15360091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81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02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358"/>
            <a:ext cx="44165520" cy="556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106"/>
            <a:ext cx="21662705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0155"/>
            <a:ext cx="21662705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106"/>
            <a:ext cx="21769390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0155"/>
            <a:ext cx="21769390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55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03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27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6730"/>
            <a:ext cx="25923240" cy="20466969"/>
          </a:xfrm>
        </p:spPr>
        <p:txBody>
          <a:bodyPr/>
          <a:lstStyle>
            <a:lvl1pPr>
              <a:defRPr sz="13438"/>
            </a:lvl1pPr>
            <a:lvl2pPr>
              <a:defRPr sz="11759"/>
            </a:lvl2pPr>
            <a:lvl3pPr>
              <a:defRPr sz="10079"/>
            </a:lvl3pPr>
            <a:lvl4pPr>
              <a:defRPr sz="8399"/>
            </a:lvl4pPr>
            <a:lvl5pPr>
              <a:defRPr sz="8399"/>
            </a:lvl5pPr>
            <a:lvl6pPr>
              <a:defRPr sz="8399"/>
            </a:lvl6pPr>
            <a:lvl7pPr>
              <a:defRPr sz="8399"/>
            </a:lvl7pPr>
            <a:lvl8pPr>
              <a:defRPr sz="8399"/>
            </a:lvl8pPr>
            <a:lvl9pPr>
              <a:defRPr sz="83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49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6730"/>
            <a:ext cx="25923240" cy="20466969"/>
          </a:xfrm>
        </p:spPr>
        <p:txBody>
          <a:bodyPr anchor="t"/>
          <a:lstStyle>
            <a:lvl1pPr marL="0" indent="0">
              <a:buNone/>
              <a:defRPr sz="13438"/>
            </a:lvl1pPr>
            <a:lvl2pPr marL="1920011" indent="0">
              <a:buNone/>
              <a:defRPr sz="11759"/>
            </a:lvl2pPr>
            <a:lvl3pPr marL="3840023" indent="0">
              <a:buNone/>
              <a:defRPr sz="10079"/>
            </a:lvl3pPr>
            <a:lvl4pPr marL="5760034" indent="0">
              <a:buNone/>
              <a:defRPr sz="8399"/>
            </a:lvl4pPr>
            <a:lvl5pPr marL="7680046" indent="0">
              <a:buNone/>
              <a:defRPr sz="8399"/>
            </a:lvl5pPr>
            <a:lvl6pPr marL="9600057" indent="0">
              <a:buNone/>
              <a:defRPr sz="8399"/>
            </a:lvl6pPr>
            <a:lvl7pPr marL="11520068" indent="0">
              <a:buNone/>
              <a:defRPr sz="8399"/>
            </a:lvl7pPr>
            <a:lvl8pPr marL="13440080" indent="0">
              <a:buNone/>
              <a:defRPr sz="8399"/>
            </a:lvl8pPr>
            <a:lvl9pPr marL="15360091" indent="0">
              <a:buNone/>
              <a:defRPr sz="839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30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358"/>
            <a:ext cx="44165520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6780"/>
            <a:ext cx="44165520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479A2-33E0-4E5E-836C-59CAC13CA3E4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3729"/>
            <a:ext cx="1728216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16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840023" rtl="0" eaLnBrk="1" latinLnBrk="1" hangingPunct="1">
        <a:lnSpc>
          <a:spcPct val="90000"/>
        </a:lnSpc>
        <a:spcBef>
          <a:spcPct val="0"/>
        </a:spcBef>
        <a:buNone/>
        <a:defRPr sz="184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006" indent="-960006" algn="l" defTabSz="3840023" rtl="0" eaLnBrk="1" latinLnBrk="1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59" kern="1200">
          <a:solidFill>
            <a:schemeClr val="tx1"/>
          </a:solidFill>
          <a:latin typeface="+mn-lt"/>
          <a:ea typeface="+mn-ea"/>
          <a:cs typeface="+mn-cs"/>
        </a:defRPr>
      </a:lvl1pPr>
      <a:lvl2pPr marL="288001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79" kern="1200">
          <a:solidFill>
            <a:schemeClr val="tx1"/>
          </a:solidFill>
          <a:latin typeface="+mn-lt"/>
          <a:ea typeface="+mn-ea"/>
          <a:cs typeface="+mn-cs"/>
        </a:defRPr>
      </a:lvl2pPr>
      <a:lvl3pPr marL="4800029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399" kern="1200">
          <a:solidFill>
            <a:schemeClr val="tx1"/>
          </a:solidFill>
          <a:latin typeface="+mn-lt"/>
          <a:ea typeface="+mn-ea"/>
          <a:cs typeface="+mn-cs"/>
        </a:defRPr>
      </a:lvl3pPr>
      <a:lvl4pPr marL="6720040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8640051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10560063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2480074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86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632009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1pPr>
      <a:lvl2pPr marL="192001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840023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3pPr>
      <a:lvl4pPr marL="5760034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7680046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9600057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1520068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344008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536009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수정</a:t>
            </a:r>
            <a:endParaRPr lang="ko-KR" altLang="en-US" sz="18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690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err="1" smtClean="0">
                <a:solidFill>
                  <a:schemeClr val="bg1"/>
                </a:solidFill>
                <a:latin typeface="+mn-ea"/>
              </a:rPr>
              <a:t>수정폼</a:t>
            </a:r>
            <a:endParaRPr lang="ko-KR" altLang="en-US" sz="18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8854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83" y="1594391"/>
            <a:ext cx="812401" cy="176893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7701642" y="754742"/>
            <a:ext cx="6023655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30" name="그룹 20"/>
          <p:cNvGrpSpPr>
            <a:grpSpLocks/>
          </p:cNvGrpSpPr>
          <p:nvPr/>
        </p:nvGrpSpPr>
        <p:grpSpPr bwMode="auto">
          <a:xfrm>
            <a:off x="7734737" y="865348"/>
            <a:ext cx="5699906" cy="3715663"/>
            <a:chOff x="1871700" y="3405004"/>
            <a:chExt cx="2444661" cy="1517946"/>
          </a:xfrm>
        </p:grpSpPr>
        <p:sp>
          <p:nvSpPr>
            <p:cNvPr id="131" name="직사각형 130"/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59" name="TextBox 158"/>
          <p:cNvSpPr txBox="1"/>
          <p:nvPr/>
        </p:nvSpPr>
        <p:spPr bwMode="auto">
          <a:xfrm>
            <a:off x="7595620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smtClean="0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62" name="직선 화살표 연결선 161"/>
          <p:cNvCxnSpPr>
            <a:cxnSpLocks/>
            <a:stCxn id="164" idx="3"/>
            <a:endCxn id="170" idx="1"/>
          </p:cNvCxnSpPr>
          <p:nvPr/>
        </p:nvCxnSpPr>
        <p:spPr bwMode="auto">
          <a:xfrm>
            <a:off x="4419600" y="1115882"/>
            <a:ext cx="782471" cy="322339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7"/>
          <p:cNvSpPr>
            <a:spLocks noChangeArrowheads="1"/>
          </p:cNvSpPr>
          <p:nvPr/>
        </p:nvSpPr>
        <p:spPr bwMode="auto">
          <a:xfrm>
            <a:off x="200763" y="866583"/>
            <a:ext cx="4218837" cy="4985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</a:rPr>
              <a:t>http://</a:t>
            </a:r>
            <a:r>
              <a:rPr lang="en-US" altLang="ko-KR" sz="1100" dirty="0" smtClean="0">
                <a:latin typeface="+mn-ea"/>
                <a:ea typeface="+mn-ea"/>
              </a:rPr>
              <a:t>localhost:8088/</a:t>
            </a:r>
            <a:r>
              <a:rPr lang="en-US" altLang="ko-KR" sz="1100" dirty="0" smtClean="0">
                <a:latin typeface="+mn-ea"/>
              </a:rPr>
              <a:t>phonebook2/pbc?</a:t>
            </a:r>
            <a:r>
              <a:rPr lang="en-US" altLang="ko-KR" sz="11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action=</a:t>
            </a:r>
            <a:r>
              <a:rPr lang="en-US" altLang="ko-KR" sz="11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delete</a:t>
            </a:r>
            <a:endParaRPr lang="en-US" altLang="ko-KR" sz="1100" b="1" dirty="0" smtClean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rgbClr val="C00000"/>
                </a:solidFill>
                <a:latin typeface="+mn-ea"/>
              </a:rPr>
              <a:t>&amp;id=3</a:t>
            </a:r>
            <a:endParaRPr lang="ko-KR" altLang="en-US" sz="11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65" name="TextBox 164"/>
          <p:cNvSpPr txBox="1"/>
          <p:nvPr/>
        </p:nvSpPr>
        <p:spPr bwMode="auto">
          <a:xfrm>
            <a:off x="7982175" y="1217178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phonebook1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68" name="모서리가 둥근 직사각형 56"/>
          <p:cNvSpPr/>
          <p:nvPr/>
        </p:nvSpPr>
        <p:spPr>
          <a:xfrm>
            <a:off x="9098549" y="2036743"/>
            <a:ext cx="1962245" cy="799385"/>
          </a:xfrm>
          <a:prstGeom prst="roundRect">
            <a:avLst>
              <a:gd name="adj" fmla="val 1438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delete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100" b="1" dirty="0" err="1" smtClean="0">
                <a:solidFill>
                  <a:schemeClr val="tx1"/>
                </a:solidFill>
                <a:latin typeface="+mn-ea"/>
              </a:rPr>
              <a:t>리다이렉트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69" name="그룹 6"/>
          <p:cNvGrpSpPr>
            <a:grpSpLocks/>
          </p:cNvGrpSpPr>
          <p:nvPr/>
        </p:nvGrpSpPr>
        <p:grpSpPr bwMode="auto">
          <a:xfrm>
            <a:off x="5103340" y="488072"/>
            <a:ext cx="1963536" cy="1605713"/>
            <a:chOff x="4496160" y="613461"/>
            <a:chExt cx="1735546" cy="1604632"/>
          </a:xfrm>
        </p:grpSpPr>
        <p:sp>
          <p:nvSpPr>
            <p:cNvPr id="170" name="직사각형 169"/>
            <p:cNvSpPr/>
            <p:nvPr/>
          </p:nvSpPr>
          <p:spPr>
            <a:xfrm>
              <a:off x="4583427" y="907847"/>
              <a:ext cx="1648279" cy="13102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 err="1">
                  <a:latin typeface="+mn-ea"/>
                  <a:ea typeface="+mn-ea"/>
                </a:rPr>
                <a:t>파라미터</a:t>
              </a:r>
              <a:r>
                <a:rPr lang="en-US" altLang="ko-KR" sz="1100" b="1" dirty="0">
                  <a:latin typeface="+mn-ea"/>
                  <a:ea typeface="+mn-ea"/>
                </a:rPr>
                <a:t>)</a:t>
              </a:r>
              <a:br>
                <a:rPr lang="en-US" altLang="ko-KR" sz="1100" b="1" dirty="0">
                  <a:latin typeface="+mn-ea"/>
                  <a:ea typeface="+mn-ea"/>
                </a:rPr>
              </a:br>
              <a:r>
                <a:rPr lang="en-US" altLang="ko-KR" sz="1100" b="1" dirty="0" smtClean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action=delete</a:t>
              </a:r>
              <a:endParaRPr lang="en-US" altLang="ko-KR" sz="11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1100" b="1" dirty="0" smtClean="0">
                  <a:solidFill>
                    <a:srgbClr val="C00000"/>
                  </a:solidFill>
                  <a:latin typeface="+mn-ea"/>
                </a:rPr>
                <a:t>id=3</a:t>
              </a:r>
              <a:endParaRPr lang="en-US" altLang="ko-KR" sz="1100" b="1" dirty="0">
                <a:solidFill>
                  <a:srgbClr val="C00000"/>
                </a:solidFill>
                <a:latin typeface="+mn-ea"/>
              </a:endParaRP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</a:t>
              </a:r>
              <a:r>
                <a:rPr lang="en-US" altLang="ko-KR" sz="1100" dirty="0" smtClean="0">
                  <a:latin typeface="+mn-ea"/>
                  <a:ea typeface="+mn-ea"/>
                </a:rPr>
                <a:t>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171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4" name="꺾인 연결선 173"/>
          <p:cNvCxnSpPr>
            <a:stCxn id="170" idx="3"/>
            <a:endCxn id="172" idx="1"/>
          </p:cNvCxnSpPr>
          <p:nvPr/>
        </p:nvCxnSpPr>
        <p:spPr>
          <a:xfrm>
            <a:off x="7066876" y="1438221"/>
            <a:ext cx="803654" cy="986687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그룹 46"/>
          <p:cNvGrpSpPr>
            <a:grpSpLocks/>
          </p:cNvGrpSpPr>
          <p:nvPr/>
        </p:nvGrpSpPr>
        <p:grpSpPr bwMode="auto">
          <a:xfrm>
            <a:off x="5314224" y="2960150"/>
            <a:ext cx="1371600" cy="989013"/>
            <a:chOff x="3959932" y="626852"/>
            <a:chExt cx="1371308" cy="988904"/>
          </a:xfrm>
        </p:grpSpPr>
        <p:sp>
          <p:nvSpPr>
            <p:cNvPr id="176" name="직사각형 175"/>
            <p:cNvSpPr/>
            <p:nvPr/>
          </p:nvSpPr>
          <p:spPr>
            <a:xfrm>
              <a:off x="4032941" y="877649"/>
              <a:ext cx="1298299" cy="738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177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8" name="꺾인 연결선 177"/>
          <p:cNvCxnSpPr>
            <a:stCxn id="173" idx="1"/>
            <a:endCxn id="176" idx="3"/>
          </p:cNvCxnSpPr>
          <p:nvPr/>
        </p:nvCxnSpPr>
        <p:spPr>
          <a:xfrm rot="10800000">
            <a:off x="6685825" y="3580069"/>
            <a:ext cx="1199683" cy="73124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 bwMode="auto">
          <a:xfrm>
            <a:off x="9066974" y="1607342"/>
            <a:ext cx="16593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PhoneController</a:t>
            </a: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>(Servlet)</a:t>
            </a:r>
            <a:r>
              <a:rPr lang="ko-KR" altLang="en-US" sz="1200" b="1" dirty="0" smtClean="0">
                <a:latin typeface="+mn-ea"/>
              </a:rPr>
              <a:t>객체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72" name="모서리가 둥근 직사각형 171"/>
          <p:cNvSpPr/>
          <p:nvPr/>
        </p:nvSpPr>
        <p:spPr>
          <a:xfrm>
            <a:off x="7870530" y="1594391"/>
            <a:ext cx="1306993" cy="1661033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action=delete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id=3</a:t>
            </a: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어트리뷰트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3" name="모서리가 둥근 직사각형 172"/>
          <p:cNvSpPr/>
          <p:nvPr/>
        </p:nvSpPr>
        <p:spPr>
          <a:xfrm>
            <a:off x="7885507" y="3242633"/>
            <a:ext cx="1299173" cy="821119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리다이렉트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pbc?action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=list)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삭제</a:t>
            </a:r>
            <a:endParaRPr lang="ko-KR" altLang="en-US" sz="1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1" name="직사각형 7"/>
          <p:cNvSpPr>
            <a:spLocks noChangeArrowheads="1"/>
          </p:cNvSpPr>
          <p:nvPr/>
        </p:nvSpPr>
        <p:spPr bwMode="auto">
          <a:xfrm>
            <a:off x="9184680" y="1972879"/>
            <a:ext cx="1626859" cy="2954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err="1" smtClean="0">
                <a:latin typeface="+mn-ea"/>
                <a:ea typeface="+mn-ea"/>
              </a:rPr>
              <a:t>getParameter</a:t>
            </a:r>
            <a:r>
              <a:rPr lang="en-US" altLang="ko-KR" sz="1100" dirty="0" smtClean="0">
                <a:latin typeface="+mn-ea"/>
                <a:ea typeface="+mn-ea"/>
              </a:rPr>
              <a:t>("action</a:t>
            </a:r>
            <a:r>
              <a:rPr lang="en-US" altLang="ko-KR" sz="1100" dirty="0" smtClean="0">
                <a:latin typeface="+mn-ea"/>
                <a:ea typeface="+mn-ea"/>
              </a:rPr>
              <a:t>")</a:t>
            </a:r>
            <a:endParaRPr lang="en-US" altLang="ko-KR" sz="1100" dirty="0" smtClean="0">
              <a:latin typeface="+mn-ea"/>
              <a:ea typeface="+mn-ea"/>
            </a:endParaRPr>
          </a:p>
        </p:txBody>
      </p:sp>
      <p:cxnSp>
        <p:nvCxnSpPr>
          <p:cNvPr id="230" name="직선 화살표 연결선 229"/>
          <p:cNvCxnSpPr/>
          <p:nvPr/>
        </p:nvCxnSpPr>
        <p:spPr>
          <a:xfrm flipV="1">
            <a:off x="779728" y="1115882"/>
            <a:ext cx="591368" cy="1287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14499190" y="754743"/>
            <a:ext cx="3124956" cy="284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8" name="원통 61"/>
          <p:cNvSpPr/>
          <p:nvPr/>
        </p:nvSpPr>
        <p:spPr>
          <a:xfrm>
            <a:off x="14595646" y="1510394"/>
            <a:ext cx="2835276" cy="1366836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 bwMode="auto">
          <a:xfrm>
            <a:off x="14552105" y="1276122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Oracle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90" name="TextBox 89"/>
          <p:cNvSpPr txBox="1"/>
          <p:nvPr/>
        </p:nvSpPr>
        <p:spPr bwMode="auto">
          <a:xfrm>
            <a:off x="14421136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  <a:ea typeface="+mn-ea"/>
              </a:rPr>
              <a:t>DB</a:t>
            </a:r>
            <a:r>
              <a:rPr lang="ko-KR" altLang="en-US" sz="1200" b="1" dirty="0" smtClean="0">
                <a:latin typeface="+mn-ea"/>
                <a:ea typeface="+mn-ea"/>
              </a:rPr>
              <a:t>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11196337" y="1945612"/>
            <a:ext cx="1733201" cy="890727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100" dirty="0" err="1" smtClean="0">
                <a:solidFill>
                  <a:schemeClr val="tx1"/>
                </a:solidFill>
                <a:latin typeface="+mn-ea"/>
              </a:rPr>
              <a:t>personDelete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(id)</a:t>
            </a: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2" name="TextBox 91"/>
          <p:cNvSpPr txBox="1"/>
          <p:nvPr/>
        </p:nvSpPr>
        <p:spPr bwMode="auto">
          <a:xfrm>
            <a:off x="11429765" y="1677201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phoneDao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grpSp>
        <p:nvGrpSpPr>
          <p:cNvPr id="93" name="그룹 92"/>
          <p:cNvGrpSpPr/>
          <p:nvPr/>
        </p:nvGrpSpPr>
        <p:grpSpPr>
          <a:xfrm>
            <a:off x="10800426" y="2338293"/>
            <a:ext cx="694100" cy="87312"/>
            <a:chOff x="11414744" y="2227258"/>
            <a:chExt cx="694100" cy="87312"/>
          </a:xfrm>
        </p:grpSpPr>
        <p:cxnSp>
          <p:nvCxnSpPr>
            <p:cNvPr id="94" name="직선 화살표 연결선 93"/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/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직사각형 97"/>
          <p:cNvSpPr/>
          <p:nvPr/>
        </p:nvSpPr>
        <p:spPr>
          <a:xfrm>
            <a:off x="12768774" y="2124280"/>
            <a:ext cx="557212" cy="5588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err="1" smtClean="0"/>
              <a:t>jdbc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*2</a:t>
            </a:r>
            <a:endParaRPr lang="ko-KR" altLang="en-US" sz="1600" dirty="0"/>
          </a:p>
        </p:txBody>
      </p:sp>
      <p:grpSp>
        <p:nvGrpSpPr>
          <p:cNvPr id="99" name="그룹 98"/>
          <p:cNvGrpSpPr/>
          <p:nvPr/>
        </p:nvGrpSpPr>
        <p:grpSpPr>
          <a:xfrm>
            <a:off x="13227638" y="2391542"/>
            <a:ext cx="1347752" cy="87312"/>
            <a:chOff x="13151438" y="2227258"/>
            <a:chExt cx="1347752" cy="87312"/>
          </a:xfrm>
        </p:grpSpPr>
        <p:cxnSp>
          <p:nvCxnSpPr>
            <p:cNvPr id="102" name="직선 화살표 연결선 101"/>
            <p:cNvCxnSpPr/>
            <p:nvPr/>
          </p:nvCxnSpPr>
          <p:spPr>
            <a:xfrm flipH="1">
              <a:off x="13151438" y="2314570"/>
              <a:ext cx="13477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/>
            <p:cNvCxnSpPr/>
            <p:nvPr/>
          </p:nvCxnSpPr>
          <p:spPr>
            <a:xfrm>
              <a:off x="13162550" y="2227258"/>
              <a:ext cx="1332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/>
          <p:cNvSpPr txBox="1"/>
          <p:nvPr/>
        </p:nvSpPr>
        <p:spPr bwMode="auto">
          <a:xfrm>
            <a:off x="10811539" y="2084065"/>
            <a:ext cx="5430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id=3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0960664" y="2409878"/>
            <a:ext cx="308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1</a:t>
            </a:r>
            <a:endParaRPr lang="ko-KR" altLang="en-US" sz="12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18" name="직선 화살표 연결선 117"/>
          <p:cNvCxnSpPr/>
          <p:nvPr/>
        </p:nvCxnSpPr>
        <p:spPr bwMode="auto">
          <a:xfrm flipV="1">
            <a:off x="1622982" y="4602537"/>
            <a:ext cx="3024187" cy="1270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모서리가 둥근 직사각형 118"/>
          <p:cNvSpPr/>
          <p:nvPr/>
        </p:nvSpPr>
        <p:spPr>
          <a:xfrm>
            <a:off x="200763" y="3382997"/>
            <a:ext cx="2132013" cy="161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리스트 요청</a:t>
            </a:r>
          </a:p>
        </p:txBody>
      </p:sp>
      <p:sp>
        <p:nvSpPr>
          <p:cNvPr id="120" name="직사각형 7"/>
          <p:cNvSpPr>
            <a:spLocks noChangeArrowheads="1"/>
          </p:cNvSpPr>
          <p:nvPr/>
        </p:nvSpPr>
        <p:spPr bwMode="auto">
          <a:xfrm>
            <a:off x="249976" y="4454804"/>
            <a:ext cx="3610824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/>
              <a:t>http://</a:t>
            </a:r>
            <a:r>
              <a:rPr lang="en-US" altLang="ko-KR" sz="1100" dirty="0" smtClean="0"/>
              <a:t>localhost:8088/</a:t>
            </a:r>
            <a:r>
              <a:rPr lang="en-US" altLang="ko-KR" sz="1100" dirty="0" smtClean="0">
                <a:latin typeface="+mn-ea"/>
              </a:rPr>
              <a:t>phonebook2</a:t>
            </a:r>
            <a:r>
              <a:rPr lang="en-US" altLang="ko-KR" sz="1100" dirty="0" smtClean="0"/>
              <a:t>/</a:t>
            </a:r>
            <a:r>
              <a:rPr lang="en-US" altLang="ko-KR" sz="1100" b="1" dirty="0" smtClean="0">
                <a:solidFill>
                  <a:srgbClr val="C00000"/>
                </a:solidFill>
              </a:rPr>
              <a:t>pbc?action=list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203" name="직선 화살표 연결선 202"/>
          <p:cNvCxnSpPr>
            <a:endCxn id="176" idx="1"/>
          </p:cNvCxnSpPr>
          <p:nvPr/>
        </p:nvCxnSpPr>
        <p:spPr bwMode="auto">
          <a:xfrm flipV="1">
            <a:off x="2221075" y="3580069"/>
            <a:ext cx="3166174" cy="57961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02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7701642" y="754742"/>
            <a:ext cx="6023655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30" name="그룹 20"/>
          <p:cNvGrpSpPr>
            <a:grpSpLocks/>
          </p:cNvGrpSpPr>
          <p:nvPr/>
        </p:nvGrpSpPr>
        <p:grpSpPr bwMode="auto">
          <a:xfrm>
            <a:off x="7734737" y="865348"/>
            <a:ext cx="5699906" cy="3715663"/>
            <a:chOff x="1871700" y="3405004"/>
            <a:chExt cx="2444661" cy="1517946"/>
          </a:xfrm>
        </p:grpSpPr>
        <p:sp>
          <p:nvSpPr>
            <p:cNvPr id="131" name="직사각형 130"/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59" name="TextBox 158"/>
          <p:cNvSpPr txBox="1"/>
          <p:nvPr/>
        </p:nvSpPr>
        <p:spPr bwMode="auto">
          <a:xfrm>
            <a:off x="7595620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smtClean="0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62" name="직선 화살표 연결선 161"/>
          <p:cNvCxnSpPr>
            <a:cxnSpLocks/>
            <a:stCxn id="164" idx="3"/>
            <a:endCxn id="170" idx="1"/>
          </p:cNvCxnSpPr>
          <p:nvPr/>
        </p:nvCxnSpPr>
        <p:spPr bwMode="auto">
          <a:xfrm>
            <a:off x="4419600" y="1319015"/>
            <a:ext cx="782471" cy="32233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7"/>
          <p:cNvSpPr>
            <a:spLocks noChangeArrowheads="1"/>
          </p:cNvSpPr>
          <p:nvPr/>
        </p:nvSpPr>
        <p:spPr bwMode="auto">
          <a:xfrm>
            <a:off x="200763" y="866583"/>
            <a:ext cx="4218837" cy="9048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</a:rPr>
              <a:t>http://</a:t>
            </a:r>
            <a:r>
              <a:rPr lang="en-US" altLang="ko-KR" sz="1100" dirty="0" smtClean="0">
                <a:latin typeface="+mn-ea"/>
                <a:ea typeface="+mn-ea"/>
              </a:rPr>
              <a:t>localhost:8088/</a:t>
            </a:r>
            <a:r>
              <a:rPr lang="en-US" altLang="ko-KR" sz="1100" dirty="0" smtClean="0">
                <a:latin typeface="+mn-ea"/>
              </a:rPr>
              <a:t>phonebook2/pbc?</a:t>
            </a:r>
            <a:r>
              <a:rPr lang="en-US" altLang="ko-KR" sz="11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action=write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rgbClr val="C00000"/>
                </a:solidFill>
                <a:latin typeface="+mn-ea"/>
              </a:rPr>
              <a:t>&amp;name=</a:t>
            </a:r>
            <a:r>
              <a:rPr lang="ko-KR" altLang="en-US" sz="1100" b="1" dirty="0" smtClean="0">
                <a:solidFill>
                  <a:srgbClr val="C00000"/>
                </a:solidFill>
                <a:latin typeface="+mn-ea"/>
              </a:rPr>
              <a:t>유재석</a:t>
            </a:r>
            <a:endParaRPr lang="en-US" altLang="ko-KR" sz="1100" b="1" dirty="0" smtClean="0">
              <a:solidFill>
                <a:srgbClr val="C00000"/>
              </a:solidFill>
              <a:latin typeface="+mn-ea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rgbClr val="C00000"/>
                </a:solidFill>
                <a:latin typeface="+mn-ea"/>
                <a:ea typeface="+mn-ea"/>
              </a:rPr>
              <a:t>&amp;</a:t>
            </a:r>
            <a:r>
              <a:rPr lang="en-US" altLang="ko-KR" sz="1100" b="1" dirty="0" err="1" smtClean="0">
                <a:solidFill>
                  <a:srgbClr val="C00000"/>
                </a:solidFill>
                <a:latin typeface="+mn-ea"/>
                <a:ea typeface="+mn-ea"/>
              </a:rPr>
              <a:t>hp</a:t>
            </a:r>
            <a:r>
              <a:rPr lang="en-US" altLang="ko-KR" sz="1100" b="1" dirty="0" smtClean="0">
                <a:solidFill>
                  <a:srgbClr val="C00000"/>
                </a:solidFill>
                <a:latin typeface="+mn-ea"/>
                <a:ea typeface="+mn-ea"/>
              </a:rPr>
              <a:t>=010-2222-2222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rgbClr val="C00000"/>
                </a:solidFill>
                <a:latin typeface="+mn-ea"/>
                <a:ea typeface="+mn-ea"/>
              </a:rPr>
              <a:t>&amp;company=02-2222-2222</a:t>
            </a:r>
            <a:endParaRPr lang="ko-KR" altLang="en-US" sz="11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65" name="TextBox 164"/>
          <p:cNvSpPr txBox="1"/>
          <p:nvPr/>
        </p:nvSpPr>
        <p:spPr bwMode="auto">
          <a:xfrm>
            <a:off x="7982175" y="1217178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phonebook1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68" name="모서리가 둥근 직사각형 56"/>
          <p:cNvSpPr/>
          <p:nvPr/>
        </p:nvSpPr>
        <p:spPr>
          <a:xfrm>
            <a:off x="9098549" y="2036743"/>
            <a:ext cx="1962245" cy="799385"/>
          </a:xfrm>
          <a:prstGeom prst="roundRect">
            <a:avLst>
              <a:gd name="adj" fmla="val 1438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write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69" name="그룹 6"/>
          <p:cNvGrpSpPr>
            <a:grpSpLocks/>
          </p:cNvGrpSpPr>
          <p:nvPr/>
        </p:nvGrpSpPr>
        <p:grpSpPr bwMode="auto">
          <a:xfrm>
            <a:off x="5103340" y="488072"/>
            <a:ext cx="1963536" cy="2011977"/>
            <a:chOff x="4496160" y="613461"/>
            <a:chExt cx="1735546" cy="2010623"/>
          </a:xfrm>
        </p:grpSpPr>
        <p:sp>
          <p:nvSpPr>
            <p:cNvPr id="170" name="직사각형 169"/>
            <p:cNvSpPr/>
            <p:nvPr/>
          </p:nvSpPr>
          <p:spPr>
            <a:xfrm>
              <a:off x="4583427" y="907847"/>
              <a:ext cx="1648279" cy="171623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 err="1">
                  <a:latin typeface="+mn-ea"/>
                  <a:ea typeface="+mn-ea"/>
                </a:rPr>
                <a:t>파라미터</a:t>
              </a:r>
              <a:r>
                <a:rPr lang="en-US" altLang="ko-KR" sz="1100" b="1" dirty="0">
                  <a:latin typeface="+mn-ea"/>
                  <a:ea typeface="+mn-ea"/>
                </a:rPr>
                <a:t>)</a:t>
              </a:r>
              <a:br>
                <a:rPr lang="en-US" altLang="ko-KR" sz="1100" b="1" dirty="0">
                  <a:latin typeface="+mn-ea"/>
                  <a:ea typeface="+mn-ea"/>
                </a:rPr>
              </a:br>
              <a:r>
                <a:rPr lang="en-US" altLang="ko-KR" sz="1100" b="1" dirty="0" smtClean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action=write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1100" b="1" dirty="0" smtClean="0">
                  <a:solidFill>
                    <a:srgbClr val="C00000"/>
                  </a:solidFill>
                  <a:latin typeface="+mn-ea"/>
                </a:rPr>
                <a:t>name</a:t>
              </a:r>
              <a:r>
                <a:rPr lang="en-US" altLang="ko-KR" sz="1100" b="1" dirty="0">
                  <a:solidFill>
                    <a:srgbClr val="C00000"/>
                  </a:solidFill>
                  <a:latin typeface="+mn-ea"/>
                </a:rPr>
                <a:t>=</a:t>
              </a:r>
              <a:r>
                <a:rPr lang="ko-KR" altLang="en-US" sz="1100" b="1" dirty="0">
                  <a:solidFill>
                    <a:srgbClr val="C00000"/>
                  </a:solidFill>
                  <a:latin typeface="+mn-ea"/>
                </a:rPr>
                <a:t>유재석</a:t>
              </a:r>
              <a:endParaRPr lang="en-US" altLang="ko-KR" sz="1100" b="1" dirty="0">
                <a:solidFill>
                  <a:srgbClr val="C00000"/>
                </a:solidFill>
                <a:latin typeface="+mn-ea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1100" b="1" dirty="0" err="1" smtClean="0">
                  <a:solidFill>
                    <a:srgbClr val="C00000"/>
                  </a:solidFill>
                  <a:latin typeface="+mn-ea"/>
                </a:rPr>
                <a:t>hp</a:t>
              </a:r>
              <a:r>
                <a:rPr lang="en-US" altLang="ko-KR" sz="1100" b="1" dirty="0" smtClean="0">
                  <a:solidFill>
                    <a:srgbClr val="C00000"/>
                  </a:solidFill>
                  <a:latin typeface="+mn-ea"/>
                </a:rPr>
                <a:t>=010-2222-2222</a:t>
              </a:r>
              <a:endParaRPr lang="en-US" altLang="ko-KR" sz="1100" b="1" dirty="0">
                <a:solidFill>
                  <a:srgbClr val="C00000"/>
                </a:solidFill>
                <a:latin typeface="+mn-ea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1100" b="1" dirty="0" smtClean="0">
                  <a:solidFill>
                    <a:srgbClr val="C00000"/>
                  </a:solidFill>
                  <a:latin typeface="+mn-ea"/>
                </a:rPr>
                <a:t>company=02-2222-2222</a:t>
              </a:r>
              <a:endParaRPr lang="ko-KR" altLang="en-US" sz="1100" b="1" dirty="0">
                <a:solidFill>
                  <a:srgbClr val="C00000"/>
                </a:solidFill>
                <a:latin typeface="+mn-ea"/>
              </a:endParaRP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</a:t>
              </a:r>
              <a:r>
                <a:rPr lang="en-US" altLang="ko-KR" sz="1100" dirty="0" smtClean="0">
                  <a:latin typeface="+mn-ea"/>
                  <a:ea typeface="+mn-ea"/>
                </a:rPr>
                <a:t>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171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4" name="꺾인 연결선 173"/>
          <p:cNvCxnSpPr>
            <a:stCxn id="170" idx="3"/>
            <a:endCxn id="172" idx="1"/>
          </p:cNvCxnSpPr>
          <p:nvPr/>
        </p:nvCxnSpPr>
        <p:spPr>
          <a:xfrm>
            <a:off x="7066876" y="1641353"/>
            <a:ext cx="803654" cy="783555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그룹 46"/>
          <p:cNvGrpSpPr>
            <a:grpSpLocks/>
          </p:cNvGrpSpPr>
          <p:nvPr/>
        </p:nvGrpSpPr>
        <p:grpSpPr bwMode="auto">
          <a:xfrm>
            <a:off x="5314224" y="2960150"/>
            <a:ext cx="1371600" cy="989013"/>
            <a:chOff x="3959932" y="626852"/>
            <a:chExt cx="1371308" cy="988904"/>
          </a:xfrm>
        </p:grpSpPr>
        <p:sp>
          <p:nvSpPr>
            <p:cNvPr id="176" name="직사각형 175"/>
            <p:cNvSpPr/>
            <p:nvPr/>
          </p:nvSpPr>
          <p:spPr>
            <a:xfrm>
              <a:off x="4032941" y="877649"/>
              <a:ext cx="1298299" cy="738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177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8" name="꺾인 연결선 177"/>
          <p:cNvCxnSpPr>
            <a:stCxn id="173" idx="1"/>
            <a:endCxn id="176" idx="3"/>
          </p:cNvCxnSpPr>
          <p:nvPr/>
        </p:nvCxnSpPr>
        <p:spPr>
          <a:xfrm rot="10800000">
            <a:off x="6685825" y="3580069"/>
            <a:ext cx="1199683" cy="73124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 bwMode="auto">
          <a:xfrm>
            <a:off x="9066974" y="1607342"/>
            <a:ext cx="16593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PhoneController</a:t>
            </a: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>(Servlet)</a:t>
            </a:r>
            <a:r>
              <a:rPr lang="ko-KR" altLang="en-US" sz="1200" b="1" dirty="0" smtClean="0">
                <a:latin typeface="+mn-ea"/>
              </a:rPr>
              <a:t>객체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7701642" y="5509192"/>
            <a:ext cx="41860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 smtClean="0">
                <a:solidFill>
                  <a:srgbClr val="0070C0"/>
                </a:solidFill>
                <a:latin typeface="+mn-ea"/>
              </a:rPr>
              <a:t>jsp</a:t>
            </a:r>
            <a:r>
              <a:rPr lang="en-US" altLang="ko-KR" dirty="0" smtClean="0">
                <a:solidFill>
                  <a:srgbClr val="0070C0"/>
                </a:solidFill>
                <a:latin typeface="+mn-ea"/>
              </a:rPr>
              <a:t>: html </a:t>
            </a:r>
            <a:r>
              <a:rPr lang="ko-KR" altLang="en-US" dirty="0" smtClean="0">
                <a:solidFill>
                  <a:srgbClr val="0070C0"/>
                </a:solidFill>
                <a:latin typeface="+mn-ea"/>
              </a:rPr>
              <a:t>작성하기 편함</a:t>
            </a:r>
            <a:endParaRPr lang="en-US" altLang="ko-KR" dirty="0" smtClean="0">
              <a:solidFill>
                <a:srgbClr val="0070C0"/>
              </a:solidFill>
              <a:latin typeface="+mn-ea"/>
              <a:sym typeface="Wingdings" panose="05000000000000000000" pitchFamily="2" charset="2"/>
            </a:endParaRPr>
          </a:p>
          <a:p>
            <a:pPr algn="l"/>
            <a:r>
              <a:rPr lang="en-US" altLang="ko-KR" sz="1800" dirty="0" err="1" smtClean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a.jsp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  a_jsp.java(servlet)   </a:t>
            </a:r>
            <a:r>
              <a:rPr lang="en-US" altLang="ko-KR" dirty="0" err="1" smtClean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a.class</a:t>
            </a:r>
            <a:endParaRPr lang="en-US" altLang="ko-KR" sz="1800" dirty="0" smtClean="0">
              <a:solidFill>
                <a:srgbClr val="000000"/>
              </a:solidFill>
              <a:latin typeface="+mn-ea"/>
              <a:sym typeface="Wingdings" panose="05000000000000000000" pitchFamily="2" charset="2"/>
            </a:endParaRPr>
          </a:p>
          <a:p>
            <a:pPr algn="l"/>
            <a:endParaRPr lang="en-US" altLang="ko-KR" sz="1800" dirty="0">
              <a:solidFill>
                <a:srgbClr val="000000"/>
              </a:solidFill>
              <a:latin typeface="+mn-ea"/>
              <a:sym typeface="Wingdings" panose="05000000000000000000" pitchFamily="2" charset="2"/>
            </a:endParaRPr>
          </a:p>
          <a:p>
            <a:pPr algn="l"/>
            <a:r>
              <a:rPr lang="en-US" altLang="ko-KR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servlet: java</a:t>
            </a:r>
            <a:r>
              <a:rPr lang="ko-KR" altLang="en-US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문법 작성하기 편함</a:t>
            </a:r>
            <a:endParaRPr lang="en-US" altLang="ko-KR" dirty="0" smtClean="0">
              <a:solidFill>
                <a:srgbClr val="FF0000"/>
              </a:solidFill>
              <a:latin typeface="+mn-ea"/>
              <a:sym typeface="Wingdings" panose="05000000000000000000" pitchFamily="2" charset="2"/>
            </a:endParaRP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a.java(servlet)  </a:t>
            </a:r>
            <a:r>
              <a:rPr lang="en-US" altLang="ko-KR" dirty="0" err="1" smtClean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a.calss</a:t>
            </a:r>
            <a:endParaRPr lang="ko-KR" altLang="en-US" sz="1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72" name="모서리가 둥근 직사각형 171"/>
          <p:cNvSpPr/>
          <p:nvPr/>
        </p:nvSpPr>
        <p:spPr>
          <a:xfrm>
            <a:off x="7870530" y="1594391"/>
            <a:ext cx="1306993" cy="1661033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action=</a:t>
            </a:r>
            <a:r>
              <a:rPr lang="en-US" altLang="ko-KR" sz="1000" b="1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writeForm</a:t>
            </a:r>
            <a:endParaRPr lang="en-US" altLang="ko-KR" sz="10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name=</a:t>
            </a:r>
            <a:r>
              <a:rPr lang="ko-KR" altLang="en-US" sz="1000" b="1" dirty="0">
                <a:solidFill>
                  <a:srgbClr val="C00000"/>
                </a:solidFill>
                <a:latin typeface="+mn-ea"/>
              </a:rPr>
              <a:t>유재석</a:t>
            </a:r>
            <a:endParaRPr lang="en-US" altLang="ko-KR" sz="1000" b="1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000" b="1" dirty="0" err="1">
                <a:solidFill>
                  <a:srgbClr val="C00000"/>
                </a:solidFill>
                <a:latin typeface="+mn-ea"/>
              </a:rPr>
              <a:t>hp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=010-2222-2222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company=02-2222-2222</a:t>
            </a:r>
            <a:endParaRPr lang="ko-KR" altLang="en-US" sz="1000" b="1" dirty="0">
              <a:solidFill>
                <a:srgbClr val="C00000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어트리뷰트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"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3" name="모서리가 둥근 직사각형 172"/>
          <p:cNvSpPr/>
          <p:nvPr/>
        </p:nvSpPr>
        <p:spPr>
          <a:xfrm>
            <a:off x="7885507" y="3242633"/>
            <a:ext cx="1703977" cy="821119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리다이렉트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pbc?action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=list)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9" name="TextBox 428"/>
          <p:cNvSpPr txBox="1"/>
          <p:nvPr/>
        </p:nvSpPr>
        <p:spPr>
          <a:xfrm>
            <a:off x="11513764" y="3312221"/>
            <a:ext cx="1670984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jsp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가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DB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연결하지 않는다</a:t>
            </a:r>
            <a:endParaRPr lang="ko-KR" altLang="en-US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31" name="직사각형 430"/>
          <p:cNvSpPr/>
          <p:nvPr/>
        </p:nvSpPr>
        <p:spPr>
          <a:xfrm>
            <a:off x="4419600" y="5692551"/>
            <a:ext cx="533400" cy="19773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5166748" y="6286100"/>
            <a:ext cx="869788" cy="75569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pbc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 flipV="1">
            <a:off x="3523877" y="6438060"/>
            <a:ext cx="1642871" cy="28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5176748" y="7209949"/>
            <a:ext cx="1521198" cy="4471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+mn-ea"/>
              </a:rPr>
              <a:t>list.jsp</a:t>
            </a:r>
            <a:endParaRPr lang="ko-KR" altLang="en-US" sz="16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32" name="직선 화살표 연결선 431"/>
          <p:cNvCxnSpPr/>
          <p:nvPr/>
        </p:nvCxnSpPr>
        <p:spPr>
          <a:xfrm flipH="1" flipV="1">
            <a:off x="6610229" y="8304722"/>
            <a:ext cx="6031706" cy="1496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4462615" y="8277654"/>
            <a:ext cx="490385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리스트</a:t>
            </a:r>
          </a:p>
        </p:txBody>
      </p:sp>
      <p:cxnSp>
        <p:nvCxnSpPr>
          <p:cNvPr id="70" name="직선 연결선 69"/>
          <p:cNvCxnSpPr/>
          <p:nvPr/>
        </p:nvCxnSpPr>
        <p:spPr>
          <a:xfrm>
            <a:off x="1857375" y="7894163"/>
            <a:ext cx="89541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타원 432"/>
          <p:cNvSpPr/>
          <p:nvPr/>
        </p:nvSpPr>
        <p:spPr>
          <a:xfrm>
            <a:off x="5256314" y="8762189"/>
            <a:ext cx="667476" cy="7556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4" name="타원 433"/>
          <p:cNvSpPr/>
          <p:nvPr/>
        </p:nvSpPr>
        <p:spPr>
          <a:xfrm>
            <a:off x="2997190" y="8854286"/>
            <a:ext cx="513223" cy="571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4" name="직선 화살표 연결선 73"/>
          <p:cNvCxnSpPr>
            <a:stCxn id="434" idx="6"/>
            <a:endCxn id="433" idx="2"/>
          </p:cNvCxnSpPr>
          <p:nvPr/>
        </p:nvCxnSpPr>
        <p:spPr>
          <a:xfrm>
            <a:off x="3510413" y="9140036"/>
            <a:ext cx="17459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433" idx="3"/>
          </p:cNvCxnSpPr>
          <p:nvPr/>
        </p:nvCxnSpPr>
        <p:spPr>
          <a:xfrm flipH="1" flipV="1">
            <a:off x="3523877" y="9378732"/>
            <a:ext cx="1830187" cy="28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직사각형 434"/>
          <p:cNvSpPr/>
          <p:nvPr/>
        </p:nvSpPr>
        <p:spPr>
          <a:xfrm>
            <a:off x="4462615" y="10153668"/>
            <a:ext cx="490385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등록</a:t>
            </a:r>
          </a:p>
        </p:txBody>
      </p:sp>
      <p:sp>
        <p:nvSpPr>
          <p:cNvPr id="436" name="타원 435"/>
          <p:cNvSpPr/>
          <p:nvPr/>
        </p:nvSpPr>
        <p:spPr>
          <a:xfrm>
            <a:off x="2997190" y="10649160"/>
            <a:ext cx="513223" cy="571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7" name="타원 436"/>
          <p:cNvSpPr/>
          <p:nvPr/>
        </p:nvSpPr>
        <p:spPr>
          <a:xfrm>
            <a:off x="5256314" y="10553023"/>
            <a:ext cx="667476" cy="7556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38" name="직선 화살표 연결선 437"/>
          <p:cNvCxnSpPr/>
          <p:nvPr/>
        </p:nvCxnSpPr>
        <p:spPr>
          <a:xfrm>
            <a:off x="3510413" y="10708615"/>
            <a:ext cx="17459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직선 화살표 연결선 438"/>
          <p:cNvCxnSpPr/>
          <p:nvPr/>
        </p:nvCxnSpPr>
        <p:spPr>
          <a:xfrm flipH="1" flipV="1">
            <a:off x="3523877" y="10971630"/>
            <a:ext cx="1830187" cy="28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436" idx="0"/>
          </p:cNvCxnSpPr>
          <p:nvPr/>
        </p:nvCxnSpPr>
        <p:spPr>
          <a:xfrm flipV="1">
            <a:off x="3253802" y="9305925"/>
            <a:ext cx="1912946" cy="1343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endCxn id="436" idx="0"/>
          </p:cNvCxnSpPr>
          <p:nvPr/>
        </p:nvCxnSpPr>
        <p:spPr>
          <a:xfrm flipH="1">
            <a:off x="3253802" y="9425786"/>
            <a:ext cx="1998378" cy="1223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 sz="1800" b="1" dirty="0" smtClean="0">
                <a:solidFill>
                  <a:schemeClr val="bg1"/>
                </a:solidFill>
                <a:latin typeface="+mn-ea"/>
              </a:rPr>
              <a:t>등록</a:t>
            </a:r>
            <a:endParaRPr lang="ko-KR" altLang="en-US" sz="1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2997190" y="6051670"/>
            <a:ext cx="513223" cy="13043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4" name="직선 화살표 연결선 103"/>
          <p:cNvCxnSpPr/>
          <p:nvPr/>
        </p:nvCxnSpPr>
        <p:spPr>
          <a:xfrm flipH="1" flipV="1">
            <a:off x="3510413" y="6539770"/>
            <a:ext cx="1852896" cy="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7"/>
          <p:cNvSpPr>
            <a:spLocks noChangeArrowheads="1"/>
          </p:cNvSpPr>
          <p:nvPr/>
        </p:nvSpPr>
        <p:spPr bwMode="auto">
          <a:xfrm>
            <a:off x="9184680" y="1972879"/>
            <a:ext cx="1626859" cy="4985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err="1" smtClean="0">
                <a:latin typeface="+mn-ea"/>
                <a:ea typeface="+mn-ea"/>
              </a:rPr>
              <a:t>getParameter</a:t>
            </a:r>
            <a:r>
              <a:rPr lang="en-US" altLang="ko-KR" sz="1100" dirty="0" smtClean="0">
                <a:latin typeface="+mn-ea"/>
                <a:ea typeface="+mn-ea"/>
              </a:rPr>
              <a:t>("action")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smtClean="0">
                <a:latin typeface="+mn-ea"/>
                <a:ea typeface="+mn-ea"/>
              </a:rPr>
              <a:t>*4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5079393" y="7812936"/>
            <a:ext cx="1021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action=list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724162" y="6196906"/>
            <a:ext cx="1629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action=write</a:t>
            </a:r>
            <a:endParaRPr lang="ko-KR" altLang="en-US" sz="1200" dirty="0" err="1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2"/>
          <a:srcRect l="1945"/>
          <a:stretch/>
        </p:blipFill>
        <p:spPr>
          <a:xfrm>
            <a:off x="155835" y="6863209"/>
            <a:ext cx="1739918" cy="3982153"/>
          </a:xfrm>
          <a:prstGeom prst="rect">
            <a:avLst/>
          </a:prstGeom>
        </p:spPr>
      </p:pic>
      <p:sp>
        <p:nvSpPr>
          <p:cNvPr id="87" name="직사각형 86"/>
          <p:cNvSpPr/>
          <p:nvPr/>
        </p:nvSpPr>
        <p:spPr>
          <a:xfrm>
            <a:off x="14499190" y="754743"/>
            <a:ext cx="3124956" cy="284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8" name="원통 61"/>
          <p:cNvSpPr/>
          <p:nvPr/>
        </p:nvSpPr>
        <p:spPr>
          <a:xfrm>
            <a:off x="14595646" y="1510394"/>
            <a:ext cx="2835276" cy="1366836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 bwMode="auto">
          <a:xfrm>
            <a:off x="14552105" y="1276122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Oracle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90" name="TextBox 89"/>
          <p:cNvSpPr txBox="1"/>
          <p:nvPr/>
        </p:nvSpPr>
        <p:spPr bwMode="auto">
          <a:xfrm>
            <a:off x="14421136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  <a:ea typeface="+mn-ea"/>
              </a:rPr>
              <a:t>DB</a:t>
            </a:r>
            <a:r>
              <a:rPr lang="ko-KR" altLang="en-US" sz="1200" b="1" dirty="0" smtClean="0">
                <a:latin typeface="+mn-ea"/>
                <a:ea typeface="+mn-ea"/>
              </a:rPr>
              <a:t>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11196337" y="1945612"/>
            <a:ext cx="1733201" cy="890727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100" dirty="0" err="1" smtClean="0">
                <a:solidFill>
                  <a:schemeClr val="tx1"/>
                </a:solidFill>
                <a:latin typeface="+mn-ea"/>
              </a:rPr>
              <a:t>personInsert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100" dirty="0" err="1" smtClean="0">
                <a:solidFill>
                  <a:schemeClr val="tx1"/>
                </a:solidFill>
                <a:latin typeface="+mn-ea"/>
              </a:rPr>
              <a:t>vo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2" name="TextBox 91"/>
          <p:cNvSpPr txBox="1"/>
          <p:nvPr/>
        </p:nvSpPr>
        <p:spPr bwMode="auto">
          <a:xfrm>
            <a:off x="11429765" y="1677201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phoneDao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grpSp>
        <p:nvGrpSpPr>
          <p:cNvPr id="93" name="그룹 92"/>
          <p:cNvGrpSpPr/>
          <p:nvPr/>
        </p:nvGrpSpPr>
        <p:grpSpPr>
          <a:xfrm>
            <a:off x="10800426" y="2338293"/>
            <a:ext cx="694100" cy="87312"/>
            <a:chOff x="11414744" y="2227258"/>
            <a:chExt cx="694100" cy="87312"/>
          </a:xfrm>
        </p:grpSpPr>
        <p:cxnSp>
          <p:nvCxnSpPr>
            <p:cNvPr id="94" name="직선 화살표 연결선 93"/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/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직사각형 97"/>
          <p:cNvSpPr/>
          <p:nvPr/>
        </p:nvSpPr>
        <p:spPr>
          <a:xfrm>
            <a:off x="12768774" y="2124280"/>
            <a:ext cx="557212" cy="5588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err="1" smtClean="0"/>
              <a:t>jdbc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*2</a:t>
            </a:r>
            <a:endParaRPr lang="ko-KR" altLang="en-US" sz="1600" dirty="0"/>
          </a:p>
        </p:txBody>
      </p:sp>
      <p:grpSp>
        <p:nvGrpSpPr>
          <p:cNvPr id="99" name="그룹 98"/>
          <p:cNvGrpSpPr/>
          <p:nvPr/>
        </p:nvGrpSpPr>
        <p:grpSpPr>
          <a:xfrm>
            <a:off x="13227638" y="2391542"/>
            <a:ext cx="1347752" cy="87312"/>
            <a:chOff x="13151438" y="2227258"/>
            <a:chExt cx="1347752" cy="87312"/>
          </a:xfrm>
        </p:grpSpPr>
        <p:cxnSp>
          <p:nvCxnSpPr>
            <p:cNvPr id="102" name="직선 화살표 연결선 101"/>
            <p:cNvCxnSpPr/>
            <p:nvPr/>
          </p:nvCxnSpPr>
          <p:spPr>
            <a:xfrm flipH="1">
              <a:off x="13151438" y="2314570"/>
              <a:ext cx="13477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/>
            <p:cNvCxnSpPr/>
            <p:nvPr/>
          </p:nvCxnSpPr>
          <p:spPr>
            <a:xfrm>
              <a:off x="13162550" y="2227258"/>
              <a:ext cx="1332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/>
          <p:cNvSpPr txBox="1"/>
          <p:nvPr/>
        </p:nvSpPr>
        <p:spPr bwMode="auto">
          <a:xfrm>
            <a:off x="10945395" y="2084065"/>
            <a:ext cx="409195" cy="276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Vo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0960664" y="2409878"/>
            <a:ext cx="308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1</a:t>
            </a:r>
            <a:endParaRPr lang="ko-KR" altLang="en-US" sz="12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18" name="직선 화살표 연결선 117"/>
          <p:cNvCxnSpPr/>
          <p:nvPr/>
        </p:nvCxnSpPr>
        <p:spPr bwMode="auto">
          <a:xfrm flipV="1">
            <a:off x="1622982" y="4602537"/>
            <a:ext cx="3024187" cy="1270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모서리가 둥근 직사각형 118"/>
          <p:cNvSpPr/>
          <p:nvPr/>
        </p:nvSpPr>
        <p:spPr>
          <a:xfrm>
            <a:off x="200763" y="3382997"/>
            <a:ext cx="2132013" cy="161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리스트 요청</a:t>
            </a:r>
          </a:p>
        </p:txBody>
      </p:sp>
      <p:sp>
        <p:nvSpPr>
          <p:cNvPr id="120" name="직사각형 7"/>
          <p:cNvSpPr>
            <a:spLocks noChangeArrowheads="1"/>
          </p:cNvSpPr>
          <p:nvPr/>
        </p:nvSpPr>
        <p:spPr bwMode="auto">
          <a:xfrm>
            <a:off x="249976" y="4454804"/>
            <a:ext cx="3610824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/>
              <a:t>http://</a:t>
            </a:r>
            <a:r>
              <a:rPr lang="en-US" altLang="ko-KR" sz="1100" dirty="0" smtClean="0"/>
              <a:t>localhost:8088/</a:t>
            </a:r>
            <a:r>
              <a:rPr lang="en-US" altLang="ko-KR" sz="1100" dirty="0" smtClean="0">
                <a:latin typeface="+mn-ea"/>
              </a:rPr>
              <a:t>phonebook2</a:t>
            </a:r>
            <a:r>
              <a:rPr lang="en-US" altLang="ko-KR" sz="1100" dirty="0" smtClean="0"/>
              <a:t>/</a:t>
            </a:r>
            <a:r>
              <a:rPr lang="en-US" altLang="ko-KR" sz="1100" b="1" dirty="0" smtClean="0">
                <a:solidFill>
                  <a:srgbClr val="C00000"/>
                </a:solidFill>
              </a:rPr>
              <a:t>pbc?action=list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203" name="직선 화살표 연결선 202"/>
          <p:cNvCxnSpPr>
            <a:endCxn id="176" idx="1"/>
          </p:cNvCxnSpPr>
          <p:nvPr/>
        </p:nvCxnSpPr>
        <p:spPr bwMode="auto">
          <a:xfrm flipV="1">
            <a:off x="2221075" y="3580069"/>
            <a:ext cx="3166174" cy="57961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724162" y="6705658"/>
            <a:ext cx="1629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action=list</a:t>
            </a:r>
            <a:endParaRPr lang="ko-KR" altLang="en-US" sz="12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22" name="직선 화살표 연결선 121"/>
          <p:cNvCxnSpPr/>
          <p:nvPr/>
        </p:nvCxnSpPr>
        <p:spPr>
          <a:xfrm flipV="1">
            <a:off x="6058771" y="6704635"/>
            <a:ext cx="1642871" cy="28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/>
          <p:nvPr/>
        </p:nvCxnSpPr>
        <p:spPr>
          <a:xfrm flipH="1" flipV="1">
            <a:off x="3441735" y="7063884"/>
            <a:ext cx="1872489" cy="363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/>
          <p:nvPr/>
        </p:nvCxnSpPr>
        <p:spPr>
          <a:xfrm flipV="1">
            <a:off x="3441735" y="6932808"/>
            <a:ext cx="1642871" cy="28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>
            <a:stCxn id="54" idx="4"/>
            <a:endCxn id="61" idx="0"/>
          </p:cNvCxnSpPr>
          <p:nvPr/>
        </p:nvCxnSpPr>
        <p:spPr>
          <a:xfrm>
            <a:off x="5601642" y="7041795"/>
            <a:ext cx="335705" cy="168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그림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20"/>
          <a:stretch>
            <a:fillRect/>
          </a:stretch>
        </p:blipFill>
        <p:spPr bwMode="auto">
          <a:xfrm>
            <a:off x="253297" y="1669386"/>
            <a:ext cx="1263706" cy="137842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0" name="직선 화살표 연결선 229"/>
          <p:cNvCxnSpPr/>
          <p:nvPr/>
        </p:nvCxnSpPr>
        <p:spPr>
          <a:xfrm flipV="1">
            <a:off x="466725" y="1356085"/>
            <a:ext cx="2164139" cy="1100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68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40"/>
          <a:stretch>
            <a:fillRect/>
          </a:stretch>
        </p:blipFill>
        <p:spPr bwMode="auto">
          <a:xfrm>
            <a:off x="200763" y="888110"/>
            <a:ext cx="1070259" cy="118089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7701642" y="754742"/>
            <a:ext cx="6023655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30" name="그룹 20"/>
          <p:cNvGrpSpPr>
            <a:grpSpLocks/>
          </p:cNvGrpSpPr>
          <p:nvPr/>
        </p:nvGrpSpPr>
        <p:grpSpPr bwMode="auto">
          <a:xfrm>
            <a:off x="7734737" y="865348"/>
            <a:ext cx="5699906" cy="3715663"/>
            <a:chOff x="1871700" y="3405004"/>
            <a:chExt cx="2444661" cy="1517946"/>
          </a:xfrm>
        </p:grpSpPr>
        <p:sp>
          <p:nvSpPr>
            <p:cNvPr id="131" name="직사각형 130"/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34" name="직사각형 133"/>
          <p:cNvSpPr/>
          <p:nvPr/>
        </p:nvSpPr>
        <p:spPr>
          <a:xfrm>
            <a:off x="14499190" y="754743"/>
            <a:ext cx="3124956" cy="284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0" name="원통 61"/>
          <p:cNvSpPr/>
          <p:nvPr/>
        </p:nvSpPr>
        <p:spPr>
          <a:xfrm>
            <a:off x="14595646" y="1510394"/>
            <a:ext cx="2835276" cy="1366836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 bwMode="auto">
          <a:xfrm>
            <a:off x="14552105" y="1276122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Oracle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59" name="TextBox 158"/>
          <p:cNvSpPr txBox="1"/>
          <p:nvPr/>
        </p:nvSpPr>
        <p:spPr bwMode="auto">
          <a:xfrm>
            <a:off x="7595620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smtClean="0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60" name="TextBox 159"/>
          <p:cNvSpPr txBox="1"/>
          <p:nvPr/>
        </p:nvSpPr>
        <p:spPr bwMode="auto">
          <a:xfrm>
            <a:off x="14421136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  <a:ea typeface="+mn-ea"/>
              </a:rPr>
              <a:t>DB</a:t>
            </a:r>
            <a:r>
              <a:rPr lang="ko-KR" altLang="en-US" sz="1200" b="1" dirty="0" smtClean="0">
                <a:latin typeface="+mn-ea"/>
                <a:ea typeface="+mn-ea"/>
              </a:rPr>
              <a:t>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62" name="직선 화살표 연결선 161"/>
          <p:cNvCxnSpPr>
            <a:cxnSpLocks/>
            <a:stCxn id="164" idx="3"/>
            <a:endCxn id="170" idx="1"/>
          </p:cNvCxnSpPr>
          <p:nvPr/>
        </p:nvCxnSpPr>
        <p:spPr bwMode="auto">
          <a:xfrm>
            <a:off x="4419600" y="1014316"/>
            <a:ext cx="967648" cy="32233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7"/>
          <p:cNvSpPr>
            <a:spLocks noChangeArrowheads="1"/>
          </p:cNvSpPr>
          <p:nvPr/>
        </p:nvSpPr>
        <p:spPr bwMode="auto">
          <a:xfrm>
            <a:off x="200763" y="866583"/>
            <a:ext cx="4218837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</a:rPr>
              <a:t>http://</a:t>
            </a:r>
            <a:r>
              <a:rPr lang="en-US" altLang="ko-KR" sz="1100" dirty="0" smtClean="0">
                <a:latin typeface="+mn-ea"/>
                <a:ea typeface="+mn-ea"/>
              </a:rPr>
              <a:t>localhost:8088/</a:t>
            </a:r>
            <a:r>
              <a:rPr lang="en-US" altLang="ko-KR" sz="1100" dirty="0" smtClean="0">
                <a:latin typeface="+mn-ea"/>
              </a:rPr>
              <a:t>phonebook2/pbc?</a:t>
            </a:r>
            <a:r>
              <a:rPr lang="en-US" altLang="ko-KR" sz="1100" b="1" dirty="0" smtClean="0">
                <a:solidFill>
                  <a:srgbClr val="C00000"/>
                </a:solidFill>
                <a:latin typeface="+mn-ea"/>
              </a:rPr>
              <a:t>action=writeForm</a:t>
            </a:r>
            <a:endParaRPr lang="ko-KR" altLang="en-US" sz="11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65" name="TextBox 164"/>
          <p:cNvSpPr txBox="1"/>
          <p:nvPr/>
        </p:nvSpPr>
        <p:spPr bwMode="auto">
          <a:xfrm>
            <a:off x="7982175" y="1217178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phonebook1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68" name="모서리가 둥근 직사각형 56"/>
          <p:cNvSpPr/>
          <p:nvPr/>
        </p:nvSpPr>
        <p:spPr>
          <a:xfrm>
            <a:off x="9098549" y="2036744"/>
            <a:ext cx="1962245" cy="646404"/>
          </a:xfrm>
          <a:prstGeom prst="roundRect">
            <a:avLst>
              <a:gd name="adj" fmla="val 1438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 smtClean="0">
                <a:solidFill>
                  <a:schemeClr val="tx1"/>
                </a:solidFill>
                <a:latin typeface="+mn-ea"/>
              </a:rPr>
              <a:t>writeFrom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69" name="그룹 6"/>
          <p:cNvGrpSpPr>
            <a:grpSpLocks/>
          </p:cNvGrpSpPr>
          <p:nvPr/>
        </p:nvGrpSpPr>
        <p:grpSpPr bwMode="auto">
          <a:xfrm>
            <a:off x="5299962" y="488072"/>
            <a:ext cx="1499498" cy="1402580"/>
            <a:chOff x="4496160" y="613461"/>
            <a:chExt cx="1499179" cy="1401636"/>
          </a:xfrm>
        </p:grpSpPr>
        <p:sp>
          <p:nvSpPr>
            <p:cNvPr id="170" name="직사각형 169"/>
            <p:cNvSpPr/>
            <p:nvPr/>
          </p:nvSpPr>
          <p:spPr>
            <a:xfrm>
              <a:off x="4583427" y="907847"/>
              <a:ext cx="1411912" cy="11072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 err="1">
                  <a:latin typeface="+mn-ea"/>
                  <a:ea typeface="+mn-ea"/>
                </a:rPr>
                <a:t>파라미터</a:t>
              </a:r>
              <a:r>
                <a:rPr lang="en-US" altLang="ko-KR" sz="1100" b="1" dirty="0">
                  <a:latin typeface="+mn-ea"/>
                  <a:ea typeface="+mn-ea"/>
                </a:rPr>
                <a:t>)</a:t>
              </a:r>
              <a:br>
                <a:rPr lang="en-US" altLang="ko-KR" sz="1100" b="1" dirty="0">
                  <a:latin typeface="+mn-ea"/>
                  <a:ea typeface="+mn-ea"/>
                </a:rPr>
              </a:br>
              <a:r>
                <a:rPr lang="en-US" altLang="ko-KR" sz="1100" b="1" dirty="0" smtClean="0">
                  <a:latin typeface="+mn-ea"/>
                  <a:ea typeface="+mn-ea"/>
                </a:rPr>
                <a:t>action=</a:t>
              </a:r>
              <a:r>
                <a:rPr lang="en-US" altLang="ko-KR" sz="1100" b="1" dirty="0" err="1" smtClean="0">
                  <a:latin typeface="+mn-ea"/>
                  <a:ea typeface="+mn-ea"/>
                </a:rPr>
                <a:t>writeForm</a:t>
              </a:r>
              <a:endParaRPr lang="en-US" altLang="ko-KR" sz="1100" b="1" dirty="0" smtClean="0">
                <a:latin typeface="+mn-ea"/>
                <a:ea typeface="+mn-ea"/>
              </a:endParaRP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</a:t>
              </a:r>
              <a:r>
                <a:rPr lang="en-US" altLang="ko-KR" sz="1100" dirty="0" smtClean="0">
                  <a:latin typeface="+mn-ea"/>
                  <a:ea typeface="+mn-ea"/>
                </a:rPr>
                <a:t>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171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4" name="꺾인 연결선 173"/>
          <p:cNvCxnSpPr>
            <a:stCxn id="170" idx="3"/>
            <a:endCxn id="172" idx="1"/>
          </p:cNvCxnSpPr>
          <p:nvPr/>
        </p:nvCxnSpPr>
        <p:spPr>
          <a:xfrm>
            <a:off x="6799460" y="1336654"/>
            <a:ext cx="1265579" cy="1798798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그룹 46"/>
          <p:cNvGrpSpPr>
            <a:grpSpLocks/>
          </p:cNvGrpSpPr>
          <p:nvPr/>
        </p:nvGrpSpPr>
        <p:grpSpPr bwMode="auto">
          <a:xfrm>
            <a:off x="5314224" y="2960150"/>
            <a:ext cx="1371600" cy="989013"/>
            <a:chOff x="3959932" y="626852"/>
            <a:chExt cx="1371308" cy="988904"/>
          </a:xfrm>
        </p:grpSpPr>
        <p:sp>
          <p:nvSpPr>
            <p:cNvPr id="176" name="직사각형 175"/>
            <p:cNvSpPr/>
            <p:nvPr/>
          </p:nvSpPr>
          <p:spPr>
            <a:xfrm>
              <a:off x="4032941" y="877649"/>
              <a:ext cx="1298299" cy="738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177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8" name="꺾인 연결선 177"/>
          <p:cNvCxnSpPr>
            <a:stCxn id="173" idx="1"/>
            <a:endCxn id="176" idx="3"/>
          </p:cNvCxnSpPr>
          <p:nvPr/>
        </p:nvCxnSpPr>
        <p:spPr>
          <a:xfrm rot="10800000">
            <a:off x="6685825" y="3580069"/>
            <a:ext cx="1392167" cy="430034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 bwMode="auto">
          <a:xfrm>
            <a:off x="9066974" y="1607342"/>
            <a:ext cx="16593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PhoneController</a:t>
            </a: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>(Servlet)</a:t>
            </a:r>
            <a:r>
              <a:rPr lang="ko-KR" altLang="en-US" sz="1200" b="1" dirty="0" smtClean="0">
                <a:latin typeface="+mn-ea"/>
              </a:rPr>
              <a:t>객체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7701642" y="5509192"/>
            <a:ext cx="41860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 smtClean="0">
                <a:solidFill>
                  <a:srgbClr val="0070C0"/>
                </a:solidFill>
                <a:latin typeface="+mn-ea"/>
              </a:rPr>
              <a:t>jsp</a:t>
            </a:r>
            <a:r>
              <a:rPr lang="en-US" altLang="ko-KR" dirty="0" smtClean="0">
                <a:solidFill>
                  <a:srgbClr val="0070C0"/>
                </a:solidFill>
                <a:latin typeface="+mn-ea"/>
              </a:rPr>
              <a:t>: html </a:t>
            </a:r>
            <a:r>
              <a:rPr lang="ko-KR" altLang="en-US" dirty="0" smtClean="0">
                <a:solidFill>
                  <a:srgbClr val="0070C0"/>
                </a:solidFill>
                <a:latin typeface="+mn-ea"/>
              </a:rPr>
              <a:t>작성하기 편함</a:t>
            </a:r>
            <a:endParaRPr lang="en-US" altLang="ko-KR" dirty="0" smtClean="0">
              <a:solidFill>
                <a:srgbClr val="0070C0"/>
              </a:solidFill>
              <a:latin typeface="+mn-ea"/>
              <a:sym typeface="Wingdings" panose="05000000000000000000" pitchFamily="2" charset="2"/>
            </a:endParaRPr>
          </a:p>
          <a:p>
            <a:pPr algn="l"/>
            <a:r>
              <a:rPr lang="en-US" altLang="ko-KR" sz="1800" dirty="0" err="1" smtClean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a.jsp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  a_jsp.java(servlet)   </a:t>
            </a:r>
            <a:r>
              <a:rPr lang="en-US" altLang="ko-KR" dirty="0" err="1" smtClean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a.class</a:t>
            </a:r>
            <a:endParaRPr lang="en-US" altLang="ko-KR" sz="1800" dirty="0" smtClean="0">
              <a:solidFill>
                <a:srgbClr val="000000"/>
              </a:solidFill>
              <a:latin typeface="+mn-ea"/>
              <a:sym typeface="Wingdings" panose="05000000000000000000" pitchFamily="2" charset="2"/>
            </a:endParaRPr>
          </a:p>
          <a:p>
            <a:pPr algn="l"/>
            <a:endParaRPr lang="en-US" altLang="ko-KR" sz="1800" dirty="0">
              <a:solidFill>
                <a:srgbClr val="000000"/>
              </a:solidFill>
              <a:latin typeface="+mn-ea"/>
              <a:sym typeface="Wingdings" panose="05000000000000000000" pitchFamily="2" charset="2"/>
            </a:endParaRPr>
          </a:p>
          <a:p>
            <a:pPr algn="l"/>
            <a:r>
              <a:rPr lang="en-US" altLang="ko-KR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servlet: java</a:t>
            </a:r>
            <a:r>
              <a:rPr lang="ko-KR" altLang="en-US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문법 작성하기 편함</a:t>
            </a:r>
            <a:endParaRPr lang="en-US" altLang="ko-KR" dirty="0" smtClean="0">
              <a:solidFill>
                <a:srgbClr val="FF0000"/>
              </a:solidFill>
              <a:latin typeface="+mn-ea"/>
              <a:sym typeface="Wingdings" panose="05000000000000000000" pitchFamily="2" charset="2"/>
            </a:endParaRP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a.java(servlet)  </a:t>
            </a:r>
            <a:r>
              <a:rPr lang="en-US" altLang="ko-KR" dirty="0" err="1" smtClean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a.calss</a:t>
            </a:r>
            <a:endParaRPr lang="ko-KR" altLang="en-US" sz="1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48" name="모서리가 둥근 직사각형 56"/>
          <p:cNvSpPr/>
          <p:nvPr/>
        </p:nvSpPr>
        <p:spPr>
          <a:xfrm>
            <a:off x="9098549" y="3302759"/>
            <a:ext cx="1962245" cy="646404"/>
          </a:xfrm>
          <a:prstGeom prst="roundRect">
            <a:avLst>
              <a:gd name="adj" fmla="val 1438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html</a:t>
            </a:r>
            <a:endParaRPr lang="ko-KR" altLang="en-US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0" name="TextBox 259"/>
          <p:cNvSpPr txBox="1"/>
          <p:nvPr/>
        </p:nvSpPr>
        <p:spPr bwMode="auto">
          <a:xfrm>
            <a:off x="9115246" y="3066347"/>
            <a:ext cx="16593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writeForm.jsp</a:t>
            </a:r>
            <a:endParaRPr lang="ko-KR" altLang="en-US" sz="1200" b="1" dirty="0">
              <a:latin typeface="+mn-ea"/>
            </a:endParaRPr>
          </a:p>
        </p:txBody>
      </p:sp>
      <p:cxnSp>
        <p:nvCxnSpPr>
          <p:cNvPr id="299" name="직선 화살표 연결선 298"/>
          <p:cNvCxnSpPr/>
          <p:nvPr/>
        </p:nvCxnSpPr>
        <p:spPr bwMode="auto">
          <a:xfrm>
            <a:off x="9902203" y="2665695"/>
            <a:ext cx="0" cy="62482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직사각형 300"/>
          <p:cNvSpPr/>
          <p:nvPr/>
        </p:nvSpPr>
        <p:spPr bwMode="auto">
          <a:xfrm>
            <a:off x="9896532" y="2823045"/>
            <a:ext cx="715963" cy="292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ko-KR" sz="1200" b="1" dirty="0">
                <a:solidFill>
                  <a:srgbClr val="00B050"/>
                </a:solidFill>
                <a:latin typeface="+mn-ea"/>
                <a:ea typeface="+mn-ea"/>
              </a:rPr>
              <a:t>*</a:t>
            </a:r>
            <a:r>
              <a:rPr lang="ko-KR" altLang="en-US" sz="1200" b="1" dirty="0">
                <a:solidFill>
                  <a:srgbClr val="00B050"/>
                </a:solidFill>
                <a:latin typeface="+mn-ea"/>
                <a:ea typeface="+mn-ea"/>
              </a:rPr>
              <a:t>포워드</a:t>
            </a:r>
          </a:p>
        </p:txBody>
      </p:sp>
      <p:sp>
        <p:nvSpPr>
          <p:cNvPr id="172" name="모서리가 둥근 직사각형 171"/>
          <p:cNvSpPr/>
          <p:nvPr/>
        </p:nvSpPr>
        <p:spPr>
          <a:xfrm>
            <a:off x="8065039" y="2719984"/>
            <a:ext cx="1106008" cy="830936"/>
          </a:xfrm>
          <a:prstGeom prst="roundRect">
            <a:avLst>
              <a:gd name="adj" fmla="val 14182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action=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writeForm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어트리뷰트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"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3" name="모서리가 둥근 직사각형 172"/>
          <p:cNvSpPr/>
          <p:nvPr/>
        </p:nvSpPr>
        <p:spPr>
          <a:xfrm>
            <a:off x="8077991" y="3599543"/>
            <a:ext cx="1093056" cy="821119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9" name="TextBox 428"/>
          <p:cNvSpPr txBox="1"/>
          <p:nvPr/>
        </p:nvSpPr>
        <p:spPr>
          <a:xfrm>
            <a:off x="11513764" y="3312221"/>
            <a:ext cx="1670984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ko-KR" dirty="0" err="1" smtClean="0">
                <a:solidFill>
                  <a:srgbClr val="000000"/>
                </a:solidFill>
                <a:latin typeface="+mn-ea"/>
              </a:rPr>
              <a:t>jsp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가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DB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연결하지 않는다</a:t>
            </a:r>
            <a:endParaRPr lang="ko-KR" altLang="en-US" sz="1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31" name="직사각형 430"/>
          <p:cNvSpPr/>
          <p:nvPr/>
        </p:nvSpPr>
        <p:spPr>
          <a:xfrm>
            <a:off x="4419600" y="5692551"/>
            <a:ext cx="533400" cy="19773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5166748" y="6286100"/>
            <a:ext cx="869788" cy="75569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pbc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2997190" y="6779181"/>
            <a:ext cx="513223" cy="571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 flipV="1">
            <a:off x="3523877" y="6438060"/>
            <a:ext cx="1642871" cy="28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6036536" y="6681228"/>
            <a:ext cx="1469164" cy="12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5365875" y="7350681"/>
            <a:ext cx="1521198" cy="4471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+mn-ea"/>
              </a:rPr>
              <a:t>list.jsp</a:t>
            </a:r>
            <a:endParaRPr lang="ko-KR" altLang="en-US" sz="16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32" name="직선 화살표 연결선 431"/>
          <p:cNvCxnSpPr>
            <a:stCxn id="61" idx="2"/>
            <a:endCxn id="55" idx="6"/>
          </p:cNvCxnSpPr>
          <p:nvPr/>
        </p:nvCxnSpPr>
        <p:spPr>
          <a:xfrm flipH="1" flipV="1">
            <a:off x="3510413" y="7064931"/>
            <a:ext cx="1855462" cy="50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54" idx="4"/>
            <a:endCxn id="61" idx="0"/>
          </p:cNvCxnSpPr>
          <p:nvPr/>
        </p:nvCxnSpPr>
        <p:spPr>
          <a:xfrm>
            <a:off x="5601642" y="7041795"/>
            <a:ext cx="524832" cy="308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4462615" y="8277654"/>
            <a:ext cx="490385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리스트</a:t>
            </a:r>
          </a:p>
        </p:txBody>
      </p:sp>
      <p:cxnSp>
        <p:nvCxnSpPr>
          <p:cNvPr id="70" name="직선 연결선 69"/>
          <p:cNvCxnSpPr/>
          <p:nvPr/>
        </p:nvCxnSpPr>
        <p:spPr>
          <a:xfrm>
            <a:off x="1857375" y="7894163"/>
            <a:ext cx="89541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타원 432"/>
          <p:cNvSpPr/>
          <p:nvPr/>
        </p:nvSpPr>
        <p:spPr>
          <a:xfrm>
            <a:off x="5256314" y="8762189"/>
            <a:ext cx="667476" cy="7556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4" name="타원 433"/>
          <p:cNvSpPr/>
          <p:nvPr/>
        </p:nvSpPr>
        <p:spPr>
          <a:xfrm>
            <a:off x="2997190" y="8854286"/>
            <a:ext cx="513223" cy="571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4" name="직선 화살표 연결선 73"/>
          <p:cNvCxnSpPr>
            <a:stCxn id="434" idx="6"/>
            <a:endCxn id="433" idx="2"/>
          </p:cNvCxnSpPr>
          <p:nvPr/>
        </p:nvCxnSpPr>
        <p:spPr>
          <a:xfrm>
            <a:off x="3510413" y="9140036"/>
            <a:ext cx="17459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433" idx="3"/>
          </p:cNvCxnSpPr>
          <p:nvPr/>
        </p:nvCxnSpPr>
        <p:spPr>
          <a:xfrm flipH="1" flipV="1">
            <a:off x="3523877" y="9378732"/>
            <a:ext cx="1830187" cy="28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직사각형 434"/>
          <p:cNvSpPr/>
          <p:nvPr/>
        </p:nvSpPr>
        <p:spPr>
          <a:xfrm>
            <a:off x="4462615" y="10153668"/>
            <a:ext cx="490385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등록</a:t>
            </a:r>
          </a:p>
        </p:txBody>
      </p:sp>
      <p:sp>
        <p:nvSpPr>
          <p:cNvPr id="436" name="타원 435"/>
          <p:cNvSpPr/>
          <p:nvPr/>
        </p:nvSpPr>
        <p:spPr>
          <a:xfrm>
            <a:off x="2997190" y="10649160"/>
            <a:ext cx="513223" cy="571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7" name="타원 436"/>
          <p:cNvSpPr/>
          <p:nvPr/>
        </p:nvSpPr>
        <p:spPr>
          <a:xfrm>
            <a:off x="5256314" y="10553023"/>
            <a:ext cx="667476" cy="7556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38" name="직선 화살표 연결선 437"/>
          <p:cNvCxnSpPr/>
          <p:nvPr/>
        </p:nvCxnSpPr>
        <p:spPr>
          <a:xfrm>
            <a:off x="3510413" y="10708615"/>
            <a:ext cx="17459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직선 화살표 연결선 438"/>
          <p:cNvCxnSpPr/>
          <p:nvPr/>
        </p:nvCxnSpPr>
        <p:spPr>
          <a:xfrm flipH="1" flipV="1">
            <a:off x="3523877" y="10971630"/>
            <a:ext cx="1830187" cy="28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436" idx="0"/>
          </p:cNvCxnSpPr>
          <p:nvPr/>
        </p:nvCxnSpPr>
        <p:spPr>
          <a:xfrm flipV="1">
            <a:off x="3253802" y="9305925"/>
            <a:ext cx="1912946" cy="1343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endCxn id="436" idx="0"/>
          </p:cNvCxnSpPr>
          <p:nvPr/>
        </p:nvCxnSpPr>
        <p:spPr>
          <a:xfrm flipH="1">
            <a:off x="3253802" y="9425786"/>
            <a:ext cx="1998378" cy="1223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 sz="1800" b="1" dirty="0" err="1" smtClean="0">
                <a:solidFill>
                  <a:schemeClr val="bg1"/>
                </a:solidFill>
                <a:latin typeface="+mn-ea"/>
              </a:rPr>
              <a:t>등록폼</a:t>
            </a:r>
            <a:endParaRPr lang="ko-KR" altLang="en-US" sz="1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77" name="그림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20"/>
          <a:stretch>
            <a:fillRect/>
          </a:stretch>
        </p:blipFill>
        <p:spPr bwMode="auto">
          <a:xfrm>
            <a:off x="200763" y="2808364"/>
            <a:ext cx="2203450" cy="240347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타원 94"/>
          <p:cNvSpPr/>
          <p:nvPr/>
        </p:nvSpPr>
        <p:spPr>
          <a:xfrm>
            <a:off x="2997190" y="6051671"/>
            <a:ext cx="513223" cy="571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6" name="직선 화살표 연결선 95"/>
          <p:cNvCxnSpPr/>
          <p:nvPr/>
        </p:nvCxnSpPr>
        <p:spPr>
          <a:xfrm flipV="1">
            <a:off x="3523877" y="6533725"/>
            <a:ext cx="1642871" cy="384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/>
          <p:cNvSpPr/>
          <p:nvPr/>
        </p:nvSpPr>
        <p:spPr>
          <a:xfrm>
            <a:off x="5365874" y="5349783"/>
            <a:ext cx="2139825" cy="4471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wrtieForm.jsp</a:t>
            </a:r>
            <a:endParaRPr lang="ko-KR" altLang="en-US" sz="14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1" name="직선 화살표 연결선 100"/>
          <p:cNvCxnSpPr>
            <a:stCxn id="54" idx="0"/>
            <a:endCxn id="100" idx="4"/>
          </p:cNvCxnSpPr>
          <p:nvPr/>
        </p:nvCxnSpPr>
        <p:spPr>
          <a:xfrm flipV="1">
            <a:off x="5601642" y="5796902"/>
            <a:ext cx="834145" cy="489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 flipH="1">
            <a:off x="3510413" y="5585096"/>
            <a:ext cx="1930622" cy="563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7"/>
          <p:cNvSpPr>
            <a:spLocks noChangeArrowheads="1"/>
          </p:cNvSpPr>
          <p:nvPr/>
        </p:nvSpPr>
        <p:spPr bwMode="auto">
          <a:xfrm>
            <a:off x="9361787" y="1983890"/>
            <a:ext cx="1604544" cy="2954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err="1" smtClean="0">
                <a:latin typeface="+mn-ea"/>
                <a:ea typeface="+mn-ea"/>
              </a:rPr>
              <a:t>getParameter</a:t>
            </a:r>
            <a:r>
              <a:rPr lang="en-US" altLang="ko-KR" sz="1100" dirty="0" smtClean="0">
                <a:latin typeface="+mn-ea"/>
                <a:ea typeface="+mn-ea"/>
              </a:rPr>
              <a:t>("action")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3746180" y="6681228"/>
            <a:ext cx="1021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action=list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724162" y="6196906"/>
            <a:ext cx="1629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action=</a:t>
            </a:r>
            <a:r>
              <a:rPr lang="en-US" altLang="ko-KR" sz="1200" dirty="0" err="1" smtClean="0">
                <a:solidFill>
                  <a:srgbClr val="000000"/>
                </a:solidFill>
                <a:latin typeface="+mn-ea"/>
              </a:rPr>
              <a:t>writeForm</a:t>
            </a:r>
            <a:endParaRPr lang="ko-KR" altLang="en-US" sz="12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230" name="직선 화살표 연결선 229"/>
          <p:cNvCxnSpPr/>
          <p:nvPr/>
        </p:nvCxnSpPr>
        <p:spPr>
          <a:xfrm flipV="1">
            <a:off x="403860" y="1162049"/>
            <a:ext cx="1453515" cy="676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/>
          <p:cNvCxnSpPr>
            <a:endCxn id="176" idx="1"/>
          </p:cNvCxnSpPr>
          <p:nvPr/>
        </p:nvCxnSpPr>
        <p:spPr bwMode="auto">
          <a:xfrm flipV="1">
            <a:off x="2221075" y="3580069"/>
            <a:ext cx="3166174" cy="57961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74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7701642" y="754742"/>
            <a:ext cx="6023655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30" name="그룹 20"/>
          <p:cNvGrpSpPr>
            <a:grpSpLocks/>
          </p:cNvGrpSpPr>
          <p:nvPr/>
        </p:nvGrpSpPr>
        <p:grpSpPr bwMode="auto">
          <a:xfrm>
            <a:off x="7734737" y="865348"/>
            <a:ext cx="5699906" cy="3715663"/>
            <a:chOff x="1871700" y="3405004"/>
            <a:chExt cx="2444661" cy="1517946"/>
          </a:xfrm>
        </p:grpSpPr>
        <p:sp>
          <p:nvSpPr>
            <p:cNvPr id="131" name="직사각형 130"/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34" name="직사각형 133"/>
          <p:cNvSpPr/>
          <p:nvPr/>
        </p:nvSpPr>
        <p:spPr>
          <a:xfrm>
            <a:off x="14499190" y="754743"/>
            <a:ext cx="3124956" cy="284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0" name="원통 61"/>
          <p:cNvSpPr/>
          <p:nvPr/>
        </p:nvSpPr>
        <p:spPr>
          <a:xfrm>
            <a:off x="14595646" y="1510394"/>
            <a:ext cx="2835276" cy="1366836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 bwMode="auto">
          <a:xfrm>
            <a:off x="14552105" y="1276122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Oracle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59" name="TextBox 158"/>
          <p:cNvSpPr txBox="1"/>
          <p:nvPr/>
        </p:nvSpPr>
        <p:spPr bwMode="auto">
          <a:xfrm>
            <a:off x="7595620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smtClean="0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60" name="TextBox 159"/>
          <p:cNvSpPr txBox="1"/>
          <p:nvPr/>
        </p:nvSpPr>
        <p:spPr bwMode="auto">
          <a:xfrm>
            <a:off x="14421136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  <a:ea typeface="+mn-ea"/>
              </a:rPr>
              <a:t>DB</a:t>
            </a:r>
            <a:r>
              <a:rPr lang="ko-KR" altLang="en-US" sz="1200" b="1" dirty="0" smtClean="0">
                <a:latin typeface="+mn-ea"/>
                <a:ea typeface="+mn-ea"/>
              </a:rPr>
              <a:t>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62" name="직선 화살표 연결선 161"/>
          <p:cNvCxnSpPr>
            <a:cxnSpLocks/>
            <a:stCxn id="164" idx="3"/>
            <a:endCxn id="170" idx="1"/>
          </p:cNvCxnSpPr>
          <p:nvPr/>
        </p:nvCxnSpPr>
        <p:spPr bwMode="auto">
          <a:xfrm>
            <a:off x="3804162" y="1014316"/>
            <a:ext cx="1583087" cy="32233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7"/>
          <p:cNvSpPr>
            <a:spLocks noChangeArrowheads="1"/>
          </p:cNvSpPr>
          <p:nvPr/>
        </p:nvSpPr>
        <p:spPr bwMode="auto">
          <a:xfrm>
            <a:off x="200764" y="866583"/>
            <a:ext cx="3603398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</a:rPr>
              <a:t>http://</a:t>
            </a:r>
            <a:r>
              <a:rPr lang="en-US" altLang="ko-KR" sz="1100" dirty="0" smtClean="0">
                <a:latin typeface="+mn-ea"/>
                <a:ea typeface="+mn-ea"/>
              </a:rPr>
              <a:t>localhost:8088/</a:t>
            </a:r>
            <a:r>
              <a:rPr lang="en-US" altLang="ko-KR" sz="1100" dirty="0" smtClean="0">
                <a:latin typeface="+mn-ea"/>
              </a:rPr>
              <a:t>phonebook2/pbc?</a:t>
            </a:r>
            <a:r>
              <a:rPr lang="en-US" altLang="ko-KR" sz="1100" b="1" dirty="0" smtClean="0">
                <a:solidFill>
                  <a:srgbClr val="C00000"/>
                </a:solidFill>
                <a:latin typeface="+mn-ea"/>
              </a:rPr>
              <a:t>action=list</a:t>
            </a:r>
            <a:endParaRPr lang="ko-KR" altLang="en-US" sz="11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65" name="TextBox 164"/>
          <p:cNvSpPr txBox="1"/>
          <p:nvPr/>
        </p:nvSpPr>
        <p:spPr bwMode="auto">
          <a:xfrm>
            <a:off x="7982175" y="1217178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phonebook1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68" name="모서리가 둥근 직사각형 56"/>
          <p:cNvSpPr/>
          <p:nvPr/>
        </p:nvSpPr>
        <p:spPr>
          <a:xfrm>
            <a:off x="9098549" y="2036744"/>
            <a:ext cx="1962245" cy="646404"/>
          </a:xfrm>
          <a:prstGeom prst="roundRect">
            <a:avLst>
              <a:gd name="adj" fmla="val 1438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list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100" b="1" dirty="0" err="1" smtClean="0">
                <a:solidFill>
                  <a:schemeClr val="tx1"/>
                </a:solidFill>
                <a:latin typeface="+mn-ea"/>
              </a:rPr>
              <a:t>personList</a:t>
            </a:r>
            <a:endParaRPr lang="ko-KR" altLang="en-US" sz="11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69" name="그룹 6"/>
          <p:cNvGrpSpPr>
            <a:grpSpLocks/>
          </p:cNvGrpSpPr>
          <p:nvPr/>
        </p:nvGrpSpPr>
        <p:grpSpPr bwMode="auto">
          <a:xfrm>
            <a:off x="5299963" y="488072"/>
            <a:ext cx="1385861" cy="1402580"/>
            <a:chOff x="4496160" y="613461"/>
            <a:chExt cx="1385566" cy="1401636"/>
          </a:xfrm>
        </p:grpSpPr>
        <p:sp>
          <p:nvSpPr>
            <p:cNvPr id="170" name="직사각형 169"/>
            <p:cNvSpPr/>
            <p:nvPr/>
          </p:nvSpPr>
          <p:spPr>
            <a:xfrm>
              <a:off x="4583427" y="907847"/>
              <a:ext cx="1298299" cy="11072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 err="1">
                  <a:latin typeface="+mn-ea"/>
                  <a:ea typeface="+mn-ea"/>
                </a:rPr>
                <a:t>파라미터</a:t>
              </a:r>
              <a:r>
                <a:rPr lang="en-US" altLang="ko-KR" sz="1100" b="1" dirty="0">
                  <a:latin typeface="+mn-ea"/>
                  <a:ea typeface="+mn-ea"/>
                </a:rPr>
                <a:t>)</a:t>
              </a:r>
              <a:br>
                <a:rPr lang="en-US" altLang="ko-KR" sz="1100" b="1" dirty="0">
                  <a:latin typeface="+mn-ea"/>
                  <a:ea typeface="+mn-ea"/>
                </a:rPr>
              </a:br>
              <a:r>
                <a:rPr lang="en-US" altLang="ko-KR" sz="1100" b="1" dirty="0" smtClean="0">
                  <a:latin typeface="+mn-ea"/>
                  <a:ea typeface="+mn-ea"/>
                </a:rPr>
                <a:t>action=list</a:t>
              </a: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</a:t>
              </a:r>
              <a:r>
                <a:rPr lang="en-US" altLang="ko-KR" sz="1100" dirty="0" smtClean="0">
                  <a:latin typeface="+mn-ea"/>
                  <a:ea typeface="+mn-ea"/>
                </a:rPr>
                <a:t>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171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4" name="꺾인 연결선 173"/>
          <p:cNvCxnSpPr>
            <a:stCxn id="170" idx="3"/>
            <a:endCxn id="172" idx="1"/>
          </p:cNvCxnSpPr>
          <p:nvPr/>
        </p:nvCxnSpPr>
        <p:spPr>
          <a:xfrm>
            <a:off x="6685824" y="1336654"/>
            <a:ext cx="1379215" cy="648836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그룹 46"/>
          <p:cNvGrpSpPr>
            <a:grpSpLocks/>
          </p:cNvGrpSpPr>
          <p:nvPr/>
        </p:nvGrpSpPr>
        <p:grpSpPr bwMode="auto">
          <a:xfrm>
            <a:off x="5314224" y="2960150"/>
            <a:ext cx="1371600" cy="989013"/>
            <a:chOff x="3959932" y="626852"/>
            <a:chExt cx="1371308" cy="988904"/>
          </a:xfrm>
        </p:grpSpPr>
        <p:sp>
          <p:nvSpPr>
            <p:cNvPr id="176" name="직사각형 175"/>
            <p:cNvSpPr/>
            <p:nvPr/>
          </p:nvSpPr>
          <p:spPr>
            <a:xfrm>
              <a:off x="4032941" y="877649"/>
              <a:ext cx="1298299" cy="738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177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8" name="꺾인 연결선 177"/>
          <p:cNvCxnSpPr>
            <a:stCxn id="173" idx="1"/>
            <a:endCxn id="176" idx="3"/>
          </p:cNvCxnSpPr>
          <p:nvPr/>
        </p:nvCxnSpPr>
        <p:spPr>
          <a:xfrm rot="10800000" flipV="1">
            <a:off x="6685825" y="2960149"/>
            <a:ext cx="1392167" cy="619919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모서리가 둥근 직사각형 180"/>
          <p:cNvSpPr/>
          <p:nvPr/>
        </p:nvSpPr>
        <p:spPr>
          <a:xfrm>
            <a:off x="11431591" y="1945612"/>
            <a:ext cx="1497947" cy="890727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 err="1" smtClean="0">
                <a:solidFill>
                  <a:schemeClr val="tx1"/>
                </a:solidFill>
                <a:latin typeface="+mn-ea"/>
              </a:rPr>
              <a:t>getPersonList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()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2" name="TextBox 181"/>
          <p:cNvSpPr txBox="1"/>
          <p:nvPr/>
        </p:nvSpPr>
        <p:spPr bwMode="auto">
          <a:xfrm>
            <a:off x="11429765" y="1677201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phoneDao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10800426" y="2338293"/>
            <a:ext cx="694100" cy="87312"/>
            <a:chOff x="11414744" y="2227258"/>
            <a:chExt cx="694100" cy="87312"/>
          </a:xfrm>
        </p:grpSpPr>
        <p:cxnSp>
          <p:nvCxnSpPr>
            <p:cNvPr id="183" name="직선 화살표 연결선 182"/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화살표 연결선 183"/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5" name="직사각형 184"/>
          <p:cNvSpPr/>
          <p:nvPr/>
        </p:nvSpPr>
        <p:spPr>
          <a:xfrm>
            <a:off x="12768774" y="2124280"/>
            <a:ext cx="557212" cy="5588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err="1" smtClean="0"/>
              <a:t>jdbc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*2</a:t>
            </a:r>
            <a:endParaRPr lang="ko-KR" altLang="en-US" sz="16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13227638" y="2391542"/>
            <a:ext cx="1347752" cy="87312"/>
            <a:chOff x="13151438" y="2227258"/>
            <a:chExt cx="1347752" cy="87312"/>
          </a:xfrm>
        </p:grpSpPr>
        <p:cxnSp>
          <p:nvCxnSpPr>
            <p:cNvPr id="188" name="직선 화살표 연결선 187"/>
            <p:cNvCxnSpPr/>
            <p:nvPr/>
          </p:nvCxnSpPr>
          <p:spPr>
            <a:xfrm flipH="1">
              <a:off x="13151438" y="2314570"/>
              <a:ext cx="13477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화살표 연결선 188"/>
            <p:cNvCxnSpPr/>
            <p:nvPr/>
          </p:nvCxnSpPr>
          <p:spPr>
            <a:xfrm>
              <a:off x="13162550" y="2227258"/>
              <a:ext cx="1332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1" name="TextBox 230"/>
          <p:cNvSpPr txBox="1"/>
          <p:nvPr/>
        </p:nvSpPr>
        <p:spPr bwMode="auto">
          <a:xfrm>
            <a:off x="9066974" y="1607342"/>
            <a:ext cx="16593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PhoneController</a:t>
            </a: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>(Servlet)</a:t>
            </a:r>
            <a:r>
              <a:rPr lang="ko-KR" altLang="en-US" sz="1200" b="1" dirty="0" smtClean="0">
                <a:latin typeface="+mn-ea"/>
              </a:rPr>
              <a:t>객체</a:t>
            </a:r>
            <a:endParaRPr lang="ko-KR" altLang="en-US" sz="1200" b="1" dirty="0">
              <a:latin typeface="+mn-ea"/>
            </a:endParaRPr>
          </a:p>
        </p:txBody>
      </p:sp>
      <p:pic>
        <p:nvPicPr>
          <p:cNvPr id="240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40"/>
          <a:stretch>
            <a:fillRect/>
          </a:stretch>
        </p:blipFill>
        <p:spPr bwMode="auto">
          <a:xfrm>
            <a:off x="451169" y="2516977"/>
            <a:ext cx="2257425" cy="24907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3" name="직선 화살표 연결선 202"/>
          <p:cNvCxnSpPr>
            <a:endCxn id="176" idx="1"/>
          </p:cNvCxnSpPr>
          <p:nvPr/>
        </p:nvCxnSpPr>
        <p:spPr bwMode="auto">
          <a:xfrm flipV="1">
            <a:off x="2221075" y="3580069"/>
            <a:ext cx="3166174" cy="57961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7701642" y="5509192"/>
            <a:ext cx="41860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 smtClean="0">
                <a:solidFill>
                  <a:srgbClr val="0070C0"/>
                </a:solidFill>
                <a:latin typeface="+mn-ea"/>
              </a:rPr>
              <a:t>jsp</a:t>
            </a:r>
            <a:r>
              <a:rPr lang="en-US" altLang="ko-KR" dirty="0" smtClean="0">
                <a:solidFill>
                  <a:srgbClr val="0070C0"/>
                </a:solidFill>
                <a:latin typeface="+mn-ea"/>
              </a:rPr>
              <a:t>: html </a:t>
            </a:r>
            <a:r>
              <a:rPr lang="ko-KR" altLang="en-US" dirty="0" smtClean="0">
                <a:solidFill>
                  <a:srgbClr val="0070C0"/>
                </a:solidFill>
                <a:latin typeface="+mn-ea"/>
              </a:rPr>
              <a:t>작성하기 편함</a:t>
            </a:r>
            <a:endParaRPr lang="en-US" altLang="ko-KR" dirty="0" smtClean="0">
              <a:solidFill>
                <a:srgbClr val="0070C0"/>
              </a:solidFill>
              <a:latin typeface="+mn-ea"/>
              <a:sym typeface="Wingdings" panose="05000000000000000000" pitchFamily="2" charset="2"/>
            </a:endParaRPr>
          </a:p>
          <a:p>
            <a:pPr algn="l"/>
            <a:r>
              <a:rPr lang="en-US" altLang="ko-KR" sz="1800" dirty="0" err="1" smtClean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a.jsp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  a_jsp.java(servlet)   </a:t>
            </a:r>
            <a:r>
              <a:rPr lang="en-US" altLang="ko-KR" dirty="0" err="1" smtClean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a.class</a:t>
            </a:r>
            <a:endParaRPr lang="en-US" altLang="ko-KR" sz="1800" dirty="0" smtClean="0">
              <a:solidFill>
                <a:srgbClr val="000000"/>
              </a:solidFill>
              <a:latin typeface="+mn-ea"/>
              <a:sym typeface="Wingdings" panose="05000000000000000000" pitchFamily="2" charset="2"/>
            </a:endParaRPr>
          </a:p>
          <a:p>
            <a:pPr algn="l"/>
            <a:endParaRPr lang="en-US" altLang="ko-KR" sz="1800" dirty="0">
              <a:solidFill>
                <a:srgbClr val="000000"/>
              </a:solidFill>
              <a:latin typeface="+mn-ea"/>
              <a:sym typeface="Wingdings" panose="05000000000000000000" pitchFamily="2" charset="2"/>
            </a:endParaRPr>
          </a:p>
          <a:p>
            <a:pPr algn="l"/>
            <a:r>
              <a:rPr lang="en-US" altLang="ko-KR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servlet: java</a:t>
            </a:r>
            <a:r>
              <a:rPr lang="ko-KR" altLang="en-US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문법 작성하기 편함</a:t>
            </a:r>
            <a:endParaRPr lang="en-US" altLang="ko-KR" dirty="0" smtClean="0">
              <a:solidFill>
                <a:srgbClr val="FF0000"/>
              </a:solidFill>
              <a:latin typeface="+mn-ea"/>
              <a:sym typeface="Wingdings" panose="05000000000000000000" pitchFamily="2" charset="2"/>
            </a:endParaRP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a.java(servlet)  </a:t>
            </a:r>
            <a:r>
              <a:rPr lang="en-US" altLang="ko-KR" dirty="0" err="1" smtClean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a.calss</a:t>
            </a:r>
            <a:endParaRPr lang="ko-KR" altLang="en-US" sz="1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10297290" y="2469015"/>
            <a:ext cx="2716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List&lt;</a:t>
            </a:r>
            <a:r>
              <a:rPr lang="en-US" altLang="ko-KR" sz="1200" dirty="0" err="1" smtClean="0">
                <a:solidFill>
                  <a:srgbClr val="000000"/>
                </a:solidFill>
                <a:latin typeface="+mn-ea"/>
              </a:rPr>
              <a:t>PersonVo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&gt; </a:t>
            </a:r>
            <a:r>
              <a:rPr lang="en-US" altLang="ko-KR" sz="1200" dirty="0" err="1" smtClean="0">
                <a:solidFill>
                  <a:srgbClr val="000000"/>
                </a:solidFill>
                <a:latin typeface="+mn-ea"/>
              </a:rPr>
              <a:t>personList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 </a:t>
            </a:r>
          </a:p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                    0x333</a:t>
            </a:r>
            <a:endParaRPr lang="ko-KR" altLang="en-US" sz="1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48" name="모서리가 둥근 직사각형 56"/>
          <p:cNvSpPr/>
          <p:nvPr/>
        </p:nvSpPr>
        <p:spPr>
          <a:xfrm>
            <a:off x="9098549" y="3302759"/>
            <a:ext cx="1962245" cy="646404"/>
          </a:xfrm>
          <a:prstGeom prst="roundRect">
            <a:avLst>
              <a:gd name="adj" fmla="val 1438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html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데이터</a:t>
            </a:r>
            <a:endParaRPr lang="ko-KR" altLang="en-US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0" name="TextBox 259"/>
          <p:cNvSpPr txBox="1"/>
          <p:nvPr/>
        </p:nvSpPr>
        <p:spPr bwMode="auto">
          <a:xfrm>
            <a:off x="9115246" y="3066347"/>
            <a:ext cx="16593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list.jsp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3821753" y="5931519"/>
            <a:ext cx="4440847" cy="22345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List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13734746" y="5562187"/>
            <a:ext cx="1891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0x333</a:t>
            </a:r>
            <a:endParaRPr lang="ko-KR" altLang="en-US" sz="1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16485126" y="5534179"/>
            <a:ext cx="1891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List&lt;</a:t>
            </a:r>
            <a:r>
              <a:rPr lang="en-US" altLang="ko-KR" dirty="0" err="1" smtClean="0">
                <a:solidFill>
                  <a:srgbClr val="000000"/>
                </a:solidFill>
                <a:latin typeface="+mn-ea"/>
              </a:rPr>
              <a:t>PersonVo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&gt;</a:t>
            </a:r>
            <a:endParaRPr lang="ko-KR" altLang="en-US" sz="1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4033500" y="6807200"/>
            <a:ext cx="1278223" cy="10869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PersonVo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7" name="타원 296"/>
          <p:cNvSpPr/>
          <p:nvPr/>
        </p:nvSpPr>
        <p:spPr>
          <a:xfrm>
            <a:off x="15311723" y="6807200"/>
            <a:ext cx="1278223" cy="10869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PersonVo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8" name="타원 297"/>
          <p:cNvSpPr/>
          <p:nvPr/>
        </p:nvSpPr>
        <p:spPr>
          <a:xfrm>
            <a:off x="16616873" y="6807200"/>
            <a:ext cx="1278223" cy="10869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PersonVo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99" name="직선 화살표 연결선 298"/>
          <p:cNvCxnSpPr/>
          <p:nvPr/>
        </p:nvCxnSpPr>
        <p:spPr bwMode="auto">
          <a:xfrm>
            <a:off x="9902203" y="2665695"/>
            <a:ext cx="0" cy="62482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직사각형 300"/>
          <p:cNvSpPr/>
          <p:nvPr/>
        </p:nvSpPr>
        <p:spPr bwMode="auto">
          <a:xfrm>
            <a:off x="9896532" y="2823045"/>
            <a:ext cx="715963" cy="292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ko-KR" sz="1200" b="1" dirty="0">
                <a:solidFill>
                  <a:srgbClr val="00B050"/>
                </a:solidFill>
                <a:latin typeface="+mn-ea"/>
                <a:ea typeface="+mn-ea"/>
              </a:rPr>
              <a:t>*</a:t>
            </a:r>
            <a:r>
              <a:rPr lang="ko-KR" altLang="en-US" sz="1200" b="1" dirty="0">
                <a:solidFill>
                  <a:srgbClr val="00B050"/>
                </a:solidFill>
                <a:latin typeface="+mn-ea"/>
                <a:ea typeface="+mn-ea"/>
              </a:rPr>
              <a:t>포워드</a:t>
            </a:r>
          </a:p>
        </p:txBody>
      </p:sp>
      <p:sp>
        <p:nvSpPr>
          <p:cNvPr id="172" name="모서리가 둥근 직사각형 171"/>
          <p:cNvSpPr/>
          <p:nvPr/>
        </p:nvSpPr>
        <p:spPr>
          <a:xfrm>
            <a:off x="8065039" y="1470012"/>
            <a:ext cx="1106008" cy="1030955"/>
          </a:xfrm>
          <a:prstGeom prst="roundRect">
            <a:avLst>
              <a:gd name="adj" fmla="val 14182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action=list</a:t>
            </a: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어트리뷰트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"</a:t>
            </a:r>
            <a:r>
              <a:rPr lang="en-US" altLang="ko-KR" sz="1000" dirty="0" err="1" smtClean="0">
                <a:solidFill>
                  <a:srgbClr val="000000"/>
                </a:solidFill>
                <a:latin typeface="+mn-ea"/>
              </a:rPr>
              <a:t>pList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" </a:t>
            </a:r>
            <a:r>
              <a:rPr lang="en-US" altLang="ko-KR" sz="1000" dirty="0" err="1" smtClean="0">
                <a:solidFill>
                  <a:srgbClr val="000000"/>
                </a:solidFill>
                <a:latin typeface="+mn-ea"/>
              </a:rPr>
              <a:t>personList</a:t>
            </a:r>
            <a:endParaRPr lang="en-US" altLang="ko-KR" sz="1000" dirty="0" smtClean="0">
              <a:solidFill>
                <a:srgbClr val="000000"/>
              </a:solidFill>
              <a:latin typeface="+mn-ea"/>
            </a:endParaRPr>
          </a:p>
          <a:p>
            <a:pPr algn="ctr">
              <a:defRPr/>
            </a:pP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3" name="모서리가 둥근 직사각형 172"/>
          <p:cNvSpPr/>
          <p:nvPr/>
        </p:nvSpPr>
        <p:spPr>
          <a:xfrm>
            <a:off x="8077991" y="2549590"/>
            <a:ext cx="1093056" cy="821119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 flipH="1">
            <a:off x="8925146" y="2478854"/>
            <a:ext cx="714154" cy="77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직선 화살표 연결선 301"/>
          <p:cNvCxnSpPr/>
          <p:nvPr/>
        </p:nvCxnSpPr>
        <p:spPr>
          <a:xfrm>
            <a:off x="9081547" y="3495490"/>
            <a:ext cx="451872" cy="139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TextBox 428"/>
          <p:cNvSpPr txBox="1"/>
          <p:nvPr/>
        </p:nvSpPr>
        <p:spPr>
          <a:xfrm>
            <a:off x="11513764" y="3312221"/>
            <a:ext cx="1670984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jsp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가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DB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연결하지 않는다</a:t>
            </a:r>
            <a:endParaRPr lang="ko-KR" altLang="en-US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31" name="직사각형 430"/>
          <p:cNvSpPr/>
          <p:nvPr/>
        </p:nvSpPr>
        <p:spPr>
          <a:xfrm>
            <a:off x="4419600" y="5692551"/>
            <a:ext cx="533400" cy="19773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5166748" y="6286100"/>
            <a:ext cx="667476" cy="7556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2997190" y="6779181"/>
            <a:ext cx="513223" cy="571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7" name="직선 화살표 연결선 56"/>
          <p:cNvCxnSpPr>
            <a:endCxn id="54" idx="2"/>
          </p:cNvCxnSpPr>
          <p:nvPr/>
        </p:nvCxnSpPr>
        <p:spPr>
          <a:xfrm flipV="1">
            <a:off x="3523877" y="6663948"/>
            <a:ext cx="1642871" cy="38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6036536" y="6681228"/>
            <a:ext cx="1469164" cy="12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5365875" y="7350681"/>
            <a:ext cx="372879" cy="4471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32" name="직선 화살표 연결선 431"/>
          <p:cNvCxnSpPr>
            <a:stCxn id="61" idx="2"/>
            <a:endCxn id="55" idx="6"/>
          </p:cNvCxnSpPr>
          <p:nvPr/>
        </p:nvCxnSpPr>
        <p:spPr>
          <a:xfrm flipH="1" flipV="1">
            <a:off x="3510413" y="7064931"/>
            <a:ext cx="1855462" cy="50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54" idx="4"/>
            <a:endCxn id="61" idx="0"/>
          </p:cNvCxnSpPr>
          <p:nvPr/>
        </p:nvCxnSpPr>
        <p:spPr>
          <a:xfrm>
            <a:off x="5500486" y="7041795"/>
            <a:ext cx="51829" cy="308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4462615" y="8277654"/>
            <a:ext cx="490385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리스트</a:t>
            </a:r>
          </a:p>
        </p:txBody>
      </p:sp>
      <p:cxnSp>
        <p:nvCxnSpPr>
          <p:cNvPr id="70" name="직선 연결선 69"/>
          <p:cNvCxnSpPr/>
          <p:nvPr/>
        </p:nvCxnSpPr>
        <p:spPr>
          <a:xfrm>
            <a:off x="1857375" y="7894163"/>
            <a:ext cx="89541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타원 432"/>
          <p:cNvSpPr/>
          <p:nvPr/>
        </p:nvSpPr>
        <p:spPr>
          <a:xfrm>
            <a:off x="5256314" y="8762189"/>
            <a:ext cx="667476" cy="7556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4" name="타원 433"/>
          <p:cNvSpPr/>
          <p:nvPr/>
        </p:nvSpPr>
        <p:spPr>
          <a:xfrm>
            <a:off x="2997190" y="8854286"/>
            <a:ext cx="513223" cy="571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4" name="직선 화살표 연결선 73"/>
          <p:cNvCxnSpPr>
            <a:stCxn id="434" idx="6"/>
            <a:endCxn id="433" idx="2"/>
          </p:cNvCxnSpPr>
          <p:nvPr/>
        </p:nvCxnSpPr>
        <p:spPr>
          <a:xfrm>
            <a:off x="3510413" y="9140036"/>
            <a:ext cx="17459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433" idx="3"/>
          </p:cNvCxnSpPr>
          <p:nvPr/>
        </p:nvCxnSpPr>
        <p:spPr>
          <a:xfrm flipH="1" flipV="1">
            <a:off x="3523877" y="9378732"/>
            <a:ext cx="1830187" cy="28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직사각형 434"/>
          <p:cNvSpPr/>
          <p:nvPr/>
        </p:nvSpPr>
        <p:spPr>
          <a:xfrm>
            <a:off x="4462615" y="10153668"/>
            <a:ext cx="490385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등록</a:t>
            </a:r>
          </a:p>
        </p:txBody>
      </p:sp>
      <p:sp>
        <p:nvSpPr>
          <p:cNvPr id="436" name="타원 435"/>
          <p:cNvSpPr/>
          <p:nvPr/>
        </p:nvSpPr>
        <p:spPr>
          <a:xfrm>
            <a:off x="2997190" y="10649160"/>
            <a:ext cx="513223" cy="571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7" name="타원 436"/>
          <p:cNvSpPr/>
          <p:nvPr/>
        </p:nvSpPr>
        <p:spPr>
          <a:xfrm>
            <a:off x="5256314" y="10553023"/>
            <a:ext cx="667476" cy="7556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38" name="직선 화살표 연결선 437"/>
          <p:cNvCxnSpPr/>
          <p:nvPr/>
        </p:nvCxnSpPr>
        <p:spPr>
          <a:xfrm>
            <a:off x="3510413" y="10708615"/>
            <a:ext cx="17459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직선 화살표 연결선 438"/>
          <p:cNvCxnSpPr/>
          <p:nvPr/>
        </p:nvCxnSpPr>
        <p:spPr>
          <a:xfrm flipH="1" flipV="1">
            <a:off x="3523877" y="10971630"/>
            <a:ext cx="1830187" cy="28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436" idx="0"/>
          </p:cNvCxnSpPr>
          <p:nvPr/>
        </p:nvCxnSpPr>
        <p:spPr>
          <a:xfrm flipV="1">
            <a:off x="3253802" y="9305925"/>
            <a:ext cx="1912946" cy="1343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endCxn id="436" idx="0"/>
          </p:cNvCxnSpPr>
          <p:nvPr/>
        </p:nvCxnSpPr>
        <p:spPr>
          <a:xfrm flipH="1">
            <a:off x="3253802" y="9425786"/>
            <a:ext cx="1998378" cy="1223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 sz="1800" b="1" dirty="0" smtClean="0">
                <a:solidFill>
                  <a:schemeClr val="bg1"/>
                </a:solidFill>
                <a:latin typeface="+mn-ea"/>
              </a:rPr>
              <a:t>리스트</a:t>
            </a:r>
            <a:endParaRPr lang="ko-KR" altLang="en-US" sz="1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40" name="직사각형 7"/>
          <p:cNvSpPr>
            <a:spLocks noChangeArrowheads="1"/>
          </p:cNvSpPr>
          <p:nvPr/>
        </p:nvSpPr>
        <p:spPr bwMode="auto">
          <a:xfrm>
            <a:off x="9231669" y="1952099"/>
            <a:ext cx="1604544" cy="2954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err="1" smtClean="0">
                <a:latin typeface="+mn-ea"/>
                <a:ea typeface="+mn-ea"/>
              </a:rPr>
              <a:t>getParameter</a:t>
            </a:r>
            <a:r>
              <a:rPr lang="en-US" altLang="ko-KR" sz="1100" dirty="0" smtClean="0">
                <a:latin typeface="+mn-ea"/>
                <a:ea typeface="+mn-ea"/>
              </a:rPr>
              <a:t>("action")</a:t>
            </a:r>
            <a:endParaRPr lang="ko-KR" altLang="en-US" sz="11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7279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>
        <a:spAutoFit/>
      </a:bodyPr>
      <a:lstStyle>
        <a:defPPr algn="l">
          <a:defRPr sz="1800" dirty="0" err="1">
            <a:solidFill>
              <a:srgbClr val="000000"/>
            </a:solidFill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9705</TotalTime>
  <Words>347</Words>
  <Application>Microsoft Office PowerPoint</Application>
  <PresentationFormat>사용자 지정</PresentationFormat>
  <Paragraphs>195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y</cp:lastModifiedBy>
  <cp:revision>683</cp:revision>
  <dcterms:created xsi:type="dcterms:W3CDTF">2020-11-23T02:29:11Z</dcterms:created>
  <dcterms:modified xsi:type="dcterms:W3CDTF">2022-05-30T07:59:13Z</dcterms:modified>
</cp:coreProperties>
</file>