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72" r:id="rId5"/>
    <p:sldId id="273" r:id="rId6"/>
    <p:sldId id="274" r:id="rId7"/>
    <p:sldId id="258" r:id="rId8"/>
    <p:sldId id="275" r:id="rId9"/>
    <p:sldId id="276" r:id="rId10"/>
    <p:sldId id="277" r:id="rId11"/>
    <p:sldId id="269" r:id="rId12"/>
    <p:sldId id="278" r:id="rId13"/>
    <p:sldId id="280" r:id="rId14"/>
    <p:sldId id="27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704"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4/27/2023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B269A-3966-76EF-432B-005865BAD1E1}"/>
              </a:ext>
            </a:extLst>
          </p:cNvPr>
          <p:cNvSpPr>
            <a:spLocks noGrp="1"/>
          </p:cNvSpPr>
          <p:nvPr>
            <p:ph type="title"/>
          </p:nvPr>
        </p:nvSpPr>
        <p:spPr>
          <a:xfrm>
            <a:off x="1487181" y="1850513"/>
            <a:ext cx="9105787" cy="2694303"/>
          </a:xfrm>
        </p:spPr>
        <p:txBody>
          <a:bodyPr>
            <a:normAutofit/>
          </a:bodyPr>
          <a:lstStyle/>
          <a:p>
            <a:r>
              <a:rPr lang="en-US" sz="3200" dirty="0"/>
              <a:t>EFFECTIVE HEART DISEASE PREDICTION USING Random forest MACHINE LEARNING TECHNIQUE</a:t>
            </a:r>
          </a:p>
        </p:txBody>
      </p:sp>
      <p:sp>
        <p:nvSpPr>
          <p:cNvPr id="15" name="Date Placeholder 14">
            <a:extLst>
              <a:ext uri="{FF2B5EF4-FFF2-40B4-BE49-F238E27FC236}">
                <a16:creationId xmlns:a16="http://schemas.microsoft.com/office/drawing/2014/main" id="{B251AD93-3B93-83F9-44F2-250073CB3FEA}"/>
              </a:ext>
            </a:extLst>
          </p:cNvPr>
          <p:cNvSpPr>
            <a:spLocks noGrp="1"/>
          </p:cNvSpPr>
          <p:nvPr>
            <p:ph type="dt" sz="half" idx="10"/>
          </p:nvPr>
        </p:nvSpPr>
        <p:spPr/>
        <p:txBody>
          <a:bodyPr/>
          <a:lstStyle/>
          <a:p>
            <a:r>
              <a:rPr lang="en-US"/>
              <a:t>20XX</a:t>
            </a:r>
            <a:endParaRPr lang="en-US" dirty="0"/>
          </a:p>
        </p:txBody>
      </p:sp>
      <p:sp>
        <p:nvSpPr>
          <p:cNvPr id="16" name="Footer Placeholder 15">
            <a:extLst>
              <a:ext uri="{FF2B5EF4-FFF2-40B4-BE49-F238E27FC236}">
                <a16:creationId xmlns:a16="http://schemas.microsoft.com/office/drawing/2014/main" id="{EB5165F0-FD1C-9E4D-F802-D5CFA7BA41DF}"/>
              </a:ext>
            </a:extLst>
          </p:cNvPr>
          <p:cNvSpPr>
            <a:spLocks noGrp="1"/>
          </p:cNvSpPr>
          <p:nvPr>
            <p:ph type="ftr" sz="quarter" idx="11"/>
          </p:nvPr>
        </p:nvSpPr>
        <p:spPr/>
        <p:txBody>
          <a:bodyPr/>
          <a:lstStyle/>
          <a:p>
            <a:r>
              <a:rPr lang="en-US"/>
              <a:t>PRESENTATION TITLE</a:t>
            </a:r>
            <a:endParaRPr lang="en-US" dirty="0"/>
          </a:p>
        </p:txBody>
      </p:sp>
      <p:sp>
        <p:nvSpPr>
          <p:cNvPr id="17" name="Slide Number Placeholder 16">
            <a:extLst>
              <a:ext uri="{FF2B5EF4-FFF2-40B4-BE49-F238E27FC236}">
                <a16:creationId xmlns:a16="http://schemas.microsoft.com/office/drawing/2014/main" id="{74450CAA-F7AE-121D-5AE9-FCA219AC5B44}"/>
              </a:ext>
            </a:extLst>
          </p:cNvPr>
          <p:cNvSpPr>
            <a:spLocks noGrp="1"/>
          </p:cNvSpPr>
          <p:nvPr>
            <p:ph type="sldNum" sz="quarter" idx="12"/>
          </p:nvPr>
        </p:nvSpPr>
        <p:spPr/>
        <p:txBody>
          <a:bodyPr/>
          <a:lstStyle/>
          <a:p>
            <a:fld id="{A49DFD55-3C28-40EF-9E31-A92D2E4017FF}" type="slidenum">
              <a:rPr lang="en-US" smtClean="0"/>
              <a:pPr/>
              <a:t>1</a:t>
            </a:fld>
            <a:endParaRPr lang="en-US" dirty="0"/>
          </a:p>
        </p:txBody>
      </p:sp>
    </p:spTree>
    <p:extLst>
      <p:ext uri="{BB962C8B-B14F-4D97-AF65-F5344CB8AC3E}">
        <p14:creationId xmlns:p14="http://schemas.microsoft.com/office/powerpoint/2010/main" val="2274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BEBF9-0A7F-A77B-E409-F7D2A9908CC6}"/>
              </a:ext>
            </a:extLst>
          </p:cNvPr>
          <p:cNvSpPr>
            <a:spLocks noGrp="1"/>
          </p:cNvSpPr>
          <p:nvPr>
            <p:ph type="title"/>
          </p:nvPr>
        </p:nvSpPr>
        <p:spPr>
          <a:xfrm>
            <a:off x="838200" y="314325"/>
            <a:ext cx="10515600" cy="1325563"/>
          </a:xfrm>
        </p:spPr>
        <p:txBody>
          <a:bodyPr/>
          <a:lstStyle/>
          <a:p>
            <a:r>
              <a:rPr lang="en-US" dirty="0"/>
              <a:t>Conclusion</a:t>
            </a:r>
          </a:p>
        </p:txBody>
      </p:sp>
      <p:sp>
        <p:nvSpPr>
          <p:cNvPr id="4" name="Date Placeholder 3">
            <a:extLst>
              <a:ext uri="{FF2B5EF4-FFF2-40B4-BE49-F238E27FC236}">
                <a16:creationId xmlns:a16="http://schemas.microsoft.com/office/drawing/2014/main" id="{77DACE0C-D1A4-EA12-D56E-D5BE4AE9D59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8847927-942F-C9AC-BD0B-2C1DE00F62B0}"/>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7A80103-415A-2882-03EE-59147742F0EA}"/>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
        <p:nvSpPr>
          <p:cNvPr id="7" name="TextBox 6">
            <a:extLst>
              <a:ext uri="{FF2B5EF4-FFF2-40B4-BE49-F238E27FC236}">
                <a16:creationId xmlns:a16="http://schemas.microsoft.com/office/drawing/2014/main" id="{51EC537B-3C55-F524-5C15-7F5D7EF2EA5B}"/>
              </a:ext>
            </a:extLst>
          </p:cNvPr>
          <p:cNvSpPr txBox="1"/>
          <p:nvPr/>
        </p:nvSpPr>
        <p:spPr>
          <a:xfrm>
            <a:off x="1071880" y="2704564"/>
            <a:ext cx="10048240" cy="1754326"/>
          </a:xfrm>
          <a:prstGeom prst="rect">
            <a:avLst/>
          </a:prstGeom>
          <a:noFill/>
        </p:spPr>
        <p:txBody>
          <a:bodyPr wrap="square" rtlCol="0">
            <a:spAutoFit/>
          </a:bodyPr>
          <a:lstStyle/>
          <a:p>
            <a:pPr algn="ctr"/>
            <a:r>
              <a:rPr lang="en-US" dirty="0"/>
              <a:t>After comparing all the Machine learning algorithms, </a:t>
            </a:r>
            <a:r>
              <a:rPr lang="en-GB" b="0" i="0" u="none" strike="noStrike" baseline="0" dirty="0"/>
              <a:t>The random forest algorithm achieved an</a:t>
            </a:r>
          </a:p>
          <a:p>
            <a:pPr algn="ctr"/>
            <a:r>
              <a:rPr lang="en-GB" b="0" i="0" u="none" strike="noStrike" baseline="0" dirty="0"/>
              <a:t>accuracy of 95.08%, which is higher than the accuracy of logistic</a:t>
            </a:r>
          </a:p>
          <a:p>
            <a:pPr algn="ctr"/>
            <a:r>
              <a:rPr lang="en-US" b="0" i="0" u="none" strike="noStrike" baseline="0" dirty="0"/>
              <a:t>regression (85.25%), Naive Bayes(85.25%), SVM (81.97%),</a:t>
            </a:r>
          </a:p>
          <a:p>
            <a:pPr algn="ctr"/>
            <a:r>
              <a:rPr lang="en-GB" b="0" i="0" u="none" strike="noStrike" baseline="0" dirty="0"/>
              <a:t>K-NN(67.21%), Decision Tree(81.97%), </a:t>
            </a:r>
            <a:r>
              <a:rPr lang="en-GB" b="0" i="0" u="none" strike="noStrike" baseline="0" dirty="0" err="1"/>
              <a:t>XGBoost</a:t>
            </a:r>
            <a:r>
              <a:rPr lang="en-GB" b="0" i="0" u="none" strike="noStrike" baseline="0" dirty="0"/>
              <a:t>(85.25%) and</a:t>
            </a:r>
          </a:p>
          <a:p>
            <a:pPr algn="ctr"/>
            <a:r>
              <a:rPr lang="en-US" b="0" i="0" u="none" strike="noStrike" baseline="0" dirty="0"/>
              <a:t>Neural Network(80.33%)</a:t>
            </a:r>
            <a:endParaRPr lang="en-US" dirty="0"/>
          </a:p>
          <a:p>
            <a:pPr algn="ctr"/>
            <a:endParaRPr lang="en-US" dirty="0"/>
          </a:p>
        </p:txBody>
      </p:sp>
    </p:spTree>
    <p:extLst>
      <p:ext uri="{BB962C8B-B14F-4D97-AF65-F5344CB8AC3E}">
        <p14:creationId xmlns:p14="http://schemas.microsoft.com/office/powerpoint/2010/main" val="844253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77A7D-FB37-FC7F-1045-276D9DF6A018}"/>
              </a:ext>
            </a:extLst>
          </p:cNvPr>
          <p:cNvSpPr>
            <a:spLocks noGrp="1"/>
          </p:cNvSpPr>
          <p:nvPr>
            <p:ph type="title"/>
          </p:nvPr>
        </p:nvSpPr>
        <p:spPr>
          <a:xfrm>
            <a:off x="838200" y="0"/>
            <a:ext cx="10515600" cy="1325563"/>
          </a:xfrm>
        </p:spPr>
        <p:txBody>
          <a:bodyPr/>
          <a:lstStyle/>
          <a:p>
            <a:r>
              <a:rPr lang="en-US" dirty="0"/>
              <a:t>References</a:t>
            </a:r>
          </a:p>
        </p:txBody>
      </p:sp>
      <p:sp>
        <p:nvSpPr>
          <p:cNvPr id="4" name="Date Placeholder 3">
            <a:extLst>
              <a:ext uri="{FF2B5EF4-FFF2-40B4-BE49-F238E27FC236}">
                <a16:creationId xmlns:a16="http://schemas.microsoft.com/office/drawing/2014/main" id="{980883A2-B064-7AC9-64BA-8CA95E7C364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8B3CF1F5-59BC-645E-CBD2-52C9325B71D2}"/>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FE44780-1EAD-3066-8933-7FE68A711A7A}"/>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
        <p:nvSpPr>
          <p:cNvPr id="7" name="TextBox 6">
            <a:extLst>
              <a:ext uri="{FF2B5EF4-FFF2-40B4-BE49-F238E27FC236}">
                <a16:creationId xmlns:a16="http://schemas.microsoft.com/office/drawing/2014/main" id="{FD64E078-24D3-0410-6626-FE41DBD5A942}"/>
              </a:ext>
            </a:extLst>
          </p:cNvPr>
          <p:cNvSpPr txBox="1"/>
          <p:nvPr/>
        </p:nvSpPr>
        <p:spPr>
          <a:xfrm>
            <a:off x="0" y="948627"/>
            <a:ext cx="12192000" cy="5466112"/>
          </a:xfrm>
          <a:prstGeom prst="rect">
            <a:avLst/>
          </a:prstGeom>
          <a:noFill/>
        </p:spPr>
        <p:txBody>
          <a:bodyPr wrap="square" rtlCol="0">
            <a:spAutoFit/>
          </a:bodyPr>
          <a:lstStyle/>
          <a:p>
            <a:pPr marL="0" marR="0" algn="just">
              <a:lnSpc>
                <a:spcPct val="115000"/>
              </a:lnSpc>
              <a:spcBef>
                <a:spcPts val="0"/>
              </a:spcBef>
              <a:spcAft>
                <a:spcPts val="0"/>
              </a:spcAft>
            </a:pPr>
            <a:r>
              <a:rPr lang="en-IN" sz="1800" b="1" dirty="0">
                <a:effectLst/>
                <a:latin typeface="Times New Roman" panose="02020603050405020304" pitchFamily="18" charset="0"/>
                <a:ea typeface="Arial" panose="020B0604020202020204" pitchFamily="34" charset="0"/>
              </a:rPr>
              <a:t>1</a:t>
            </a:r>
            <a:r>
              <a:rPr lang="en-IN" sz="1800" dirty="0">
                <a:effectLst/>
                <a:latin typeface="Times New Roman" panose="02020603050405020304" pitchFamily="18" charset="0"/>
                <a:ea typeface="Arial" panose="020B0604020202020204" pitchFamily="34" charset="0"/>
              </a:rPr>
              <a:t>. Rehman, S., Rehman, E., Ikram, M. </a:t>
            </a:r>
            <a:r>
              <a:rPr lang="en-IN" sz="1800" i="1" dirty="0">
                <a:effectLst/>
                <a:latin typeface="Times New Roman" panose="02020603050405020304" pitchFamily="18" charset="0"/>
                <a:ea typeface="Arial" panose="020B0604020202020204" pitchFamily="34" charset="0"/>
              </a:rPr>
              <a:t>et al.</a:t>
            </a:r>
            <a:r>
              <a:rPr lang="en-IN" sz="1800" dirty="0">
                <a:effectLst/>
                <a:latin typeface="Times New Roman" panose="02020603050405020304" pitchFamily="18" charset="0"/>
                <a:ea typeface="Arial" panose="020B0604020202020204" pitchFamily="34" charset="0"/>
              </a:rPr>
              <a:t> cardiovascular disease (CVD): assessment, prediction, and policy implications. </a:t>
            </a:r>
            <a:r>
              <a:rPr lang="en-IN" sz="1800" i="1" dirty="0">
                <a:effectLst/>
                <a:latin typeface="Times New Roman" panose="02020603050405020304" pitchFamily="18" charset="0"/>
                <a:ea typeface="Arial" panose="020B0604020202020204" pitchFamily="34" charset="0"/>
              </a:rPr>
              <a:t>BMC Public Health</a:t>
            </a:r>
            <a:r>
              <a:rPr lang="en-IN" sz="1800" dirty="0">
                <a:effectLst/>
                <a:latin typeface="Times New Roman" panose="02020603050405020304" pitchFamily="18" charset="0"/>
                <a:ea typeface="Arial" panose="020B0604020202020204" pitchFamily="34" charset="0"/>
              </a:rPr>
              <a:t> 21, 1299 (2021). https://doi.org/10.1186/s12889-021-11334-2.</a:t>
            </a:r>
            <a:endParaRPr lang="en-US" sz="18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IN" sz="1800" b="1" dirty="0">
                <a:effectLst/>
                <a:latin typeface="Times New Roman" panose="02020603050405020304" pitchFamily="18" charset="0"/>
                <a:ea typeface="Arial" panose="020B0604020202020204" pitchFamily="34" charset="0"/>
              </a:rPr>
              <a:t>2</a:t>
            </a:r>
            <a:r>
              <a:rPr lang="en-IN" sz="1800" dirty="0">
                <a:effectLst/>
                <a:latin typeface="Times New Roman" panose="02020603050405020304" pitchFamily="18" charset="0"/>
                <a:ea typeface="Arial" panose="020B0604020202020204" pitchFamily="34" charset="0"/>
              </a:rPr>
              <a:t>. </a:t>
            </a:r>
            <a:r>
              <a:rPr lang="en-IN" sz="1800" dirty="0" err="1">
                <a:effectLst/>
                <a:latin typeface="Times New Roman" panose="02020603050405020304" pitchFamily="18" charset="0"/>
                <a:ea typeface="Arial" panose="020B0604020202020204" pitchFamily="34" charset="0"/>
              </a:rPr>
              <a:t>Apurv</a:t>
            </a:r>
            <a:r>
              <a:rPr lang="en-IN" sz="1800" dirty="0">
                <a:effectLst/>
                <a:latin typeface="Times New Roman" panose="02020603050405020304" pitchFamily="18" charset="0"/>
                <a:ea typeface="Arial" panose="020B0604020202020204" pitchFamily="34" charset="0"/>
              </a:rPr>
              <a:t> Garg, </a:t>
            </a:r>
            <a:r>
              <a:rPr lang="en-IN" sz="1800" dirty="0" err="1">
                <a:effectLst/>
                <a:latin typeface="Times New Roman" panose="02020603050405020304" pitchFamily="18" charset="0"/>
                <a:ea typeface="Arial" panose="020B0604020202020204" pitchFamily="34" charset="0"/>
              </a:rPr>
              <a:t>Bhartendu</a:t>
            </a:r>
            <a:r>
              <a:rPr lang="en-IN" sz="1800" dirty="0">
                <a:effectLst/>
                <a:latin typeface="Times New Roman" panose="02020603050405020304" pitchFamily="18" charset="0"/>
                <a:ea typeface="Arial" panose="020B0604020202020204" pitchFamily="34" charset="0"/>
              </a:rPr>
              <a:t> Sharma and </a:t>
            </a:r>
            <a:r>
              <a:rPr lang="en-IN" sz="1800" dirty="0" err="1">
                <a:effectLst/>
                <a:latin typeface="Times New Roman" panose="02020603050405020304" pitchFamily="18" charset="0"/>
                <a:ea typeface="Arial" panose="020B0604020202020204" pitchFamily="34" charset="0"/>
              </a:rPr>
              <a:t>Rijwan</a:t>
            </a:r>
            <a:r>
              <a:rPr lang="en-IN" sz="1800" dirty="0">
                <a:effectLst/>
                <a:latin typeface="Times New Roman" panose="02020603050405020304" pitchFamily="18" charset="0"/>
                <a:ea typeface="Arial" panose="020B0604020202020204" pitchFamily="34" charset="0"/>
              </a:rPr>
              <a:t> Khan, Heart disease prediction using machine learning techniques, </a:t>
            </a:r>
            <a:r>
              <a:rPr lang="en-IN" sz="1800" dirty="0" err="1">
                <a:effectLst/>
                <a:latin typeface="Times New Roman" panose="02020603050405020304" pitchFamily="18" charset="0"/>
                <a:ea typeface="Arial" panose="020B0604020202020204" pitchFamily="34" charset="0"/>
              </a:rPr>
              <a:t>Apurv</a:t>
            </a:r>
            <a:r>
              <a:rPr lang="en-IN" sz="1800" dirty="0">
                <a:effectLst/>
                <a:latin typeface="Times New Roman" panose="02020603050405020304" pitchFamily="18" charset="0"/>
                <a:ea typeface="Arial" panose="020B0604020202020204" pitchFamily="34" charset="0"/>
              </a:rPr>
              <a:t> Garg </a:t>
            </a:r>
            <a:r>
              <a:rPr lang="en-IN" sz="1800" i="1" dirty="0">
                <a:effectLst/>
                <a:latin typeface="Times New Roman" panose="02020603050405020304" pitchFamily="18" charset="0"/>
                <a:ea typeface="Arial" panose="020B0604020202020204" pitchFamily="34" charset="0"/>
              </a:rPr>
              <a:t>et al</a:t>
            </a:r>
            <a:r>
              <a:rPr lang="en-IN" sz="1800" dirty="0">
                <a:effectLst/>
                <a:latin typeface="Times New Roman" panose="02020603050405020304" pitchFamily="18" charset="0"/>
                <a:ea typeface="Arial" panose="020B0604020202020204" pitchFamily="34" charset="0"/>
              </a:rPr>
              <a:t> 2021 </a:t>
            </a:r>
            <a:r>
              <a:rPr lang="en-IN" sz="1800" i="1" dirty="0">
                <a:effectLst/>
                <a:latin typeface="Times New Roman" panose="02020603050405020304" pitchFamily="18" charset="0"/>
                <a:ea typeface="Arial" panose="020B0604020202020204" pitchFamily="34" charset="0"/>
              </a:rPr>
              <a:t>IOP Conf. Ser.: Mater. Sci. Eng.</a:t>
            </a:r>
            <a:r>
              <a:rPr lang="en-IN" sz="1800" dirty="0">
                <a:effectLst/>
                <a:latin typeface="Times New Roman" panose="02020603050405020304" pitchFamily="18" charset="0"/>
                <a:ea typeface="Arial" panose="020B0604020202020204" pitchFamily="34" charset="0"/>
              </a:rPr>
              <a:t> 1022 012046, DOI 10.1088/1757-899X/1022/1/012046.</a:t>
            </a:r>
            <a:endParaRPr lang="en-US" sz="18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IN" sz="1800" b="1" dirty="0">
                <a:effectLst/>
                <a:latin typeface="Times New Roman" panose="02020603050405020304" pitchFamily="18" charset="0"/>
                <a:ea typeface="Arial" panose="020B0604020202020204" pitchFamily="34" charset="0"/>
              </a:rPr>
              <a:t>3</a:t>
            </a:r>
            <a:r>
              <a:rPr lang="en-IN" sz="1800" dirty="0">
                <a:effectLst/>
                <a:latin typeface="Times New Roman" panose="02020603050405020304" pitchFamily="18" charset="0"/>
                <a:ea typeface="Arial" panose="020B0604020202020204" pitchFamily="34" charset="0"/>
              </a:rPr>
              <a:t>. S. Mohan, C. </a:t>
            </a:r>
            <a:r>
              <a:rPr lang="en-IN" sz="1800" dirty="0" err="1">
                <a:effectLst/>
                <a:latin typeface="Times New Roman" panose="02020603050405020304" pitchFamily="18" charset="0"/>
                <a:ea typeface="Arial" panose="020B0604020202020204" pitchFamily="34" charset="0"/>
              </a:rPr>
              <a:t>Thirumalai</a:t>
            </a:r>
            <a:r>
              <a:rPr lang="en-IN" sz="1800" dirty="0">
                <a:effectLst/>
                <a:latin typeface="Times New Roman" panose="02020603050405020304" pitchFamily="18" charset="0"/>
                <a:ea typeface="Arial" panose="020B0604020202020204" pitchFamily="34" charset="0"/>
              </a:rPr>
              <a:t>, and G. Srivastava, "Effective Heart Disease Prediction Using Hybrid Machine Learning Techniques," in IEEE Access, vol. 7, pp. 81542- 81554, 2019, </a:t>
            </a:r>
            <a:r>
              <a:rPr lang="en-IN" sz="1800" dirty="0" err="1">
                <a:effectLst/>
                <a:latin typeface="Times New Roman" panose="02020603050405020304" pitchFamily="18" charset="0"/>
                <a:ea typeface="Arial" panose="020B0604020202020204" pitchFamily="34" charset="0"/>
              </a:rPr>
              <a:t>doi</a:t>
            </a:r>
            <a:r>
              <a:rPr lang="en-IN" sz="1800" dirty="0">
                <a:effectLst/>
                <a:latin typeface="Times New Roman" panose="02020603050405020304" pitchFamily="18" charset="0"/>
                <a:ea typeface="Arial" panose="020B0604020202020204" pitchFamily="34" charset="0"/>
              </a:rPr>
              <a:t>: 10.1109/ACCESS.2019.2923707.</a:t>
            </a:r>
            <a:endParaRPr lang="en-US" sz="18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IN" sz="1800" b="1" dirty="0">
                <a:effectLst/>
                <a:latin typeface="Times New Roman" panose="02020603050405020304" pitchFamily="18" charset="0"/>
                <a:ea typeface="Arial" panose="020B0604020202020204" pitchFamily="34" charset="0"/>
              </a:rPr>
              <a:t>4</a:t>
            </a:r>
            <a:r>
              <a:rPr lang="en-IN" sz="1800" dirty="0">
                <a:effectLst/>
                <a:latin typeface="Times New Roman" panose="02020603050405020304" pitchFamily="18" charset="0"/>
                <a:ea typeface="Arial" panose="020B0604020202020204" pitchFamily="34" charset="0"/>
              </a:rPr>
              <a:t>. M. Kavitha, G. </a:t>
            </a:r>
            <a:r>
              <a:rPr lang="en-IN" sz="1800" dirty="0" err="1">
                <a:effectLst/>
                <a:latin typeface="Times New Roman" panose="02020603050405020304" pitchFamily="18" charset="0"/>
                <a:ea typeface="Arial" panose="020B0604020202020204" pitchFamily="34" charset="0"/>
              </a:rPr>
              <a:t>Gnaneswar</a:t>
            </a:r>
            <a:r>
              <a:rPr lang="en-IN" sz="1800" dirty="0">
                <a:effectLst/>
                <a:latin typeface="Times New Roman" panose="02020603050405020304" pitchFamily="18" charset="0"/>
                <a:ea typeface="Arial" panose="020B0604020202020204" pitchFamily="34" charset="0"/>
              </a:rPr>
              <a:t>, R. Dinesh, Y. R. Sai, and R. S. Suraj, "Heart Disease Prediction using Hybrid machine Learning Model," 2021 6th International Conference on Inventive Computation Technologies (ICICT), Coimbatore, India,2021, pp.1329-1333, </a:t>
            </a:r>
            <a:r>
              <a:rPr lang="en-IN" sz="1800" dirty="0" err="1">
                <a:effectLst/>
                <a:latin typeface="Times New Roman" panose="02020603050405020304" pitchFamily="18" charset="0"/>
                <a:ea typeface="Arial" panose="020B0604020202020204" pitchFamily="34" charset="0"/>
              </a:rPr>
              <a:t>doi</a:t>
            </a:r>
            <a:r>
              <a:rPr lang="en-IN" sz="1800" dirty="0">
                <a:effectLst/>
                <a:latin typeface="Times New Roman" panose="02020603050405020304" pitchFamily="18" charset="0"/>
                <a:ea typeface="Arial" panose="020B0604020202020204" pitchFamily="34" charset="0"/>
              </a:rPr>
              <a:t>: 10.1109/ICICT50816.2021.9358597.</a:t>
            </a:r>
            <a:endParaRPr lang="en-US" sz="18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IN" sz="1800" dirty="0">
                <a:effectLst/>
                <a:latin typeface="Times New Roman" panose="02020603050405020304" pitchFamily="18" charset="0"/>
                <a:ea typeface="Arial" panose="020B0604020202020204" pitchFamily="34" charset="0"/>
              </a:rPr>
              <a:t> </a:t>
            </a:r>
            <a:r>
              <a:rPr lang="en-IN" sz="1800" b="1" dirty="0">
                <a:effectLst/>
                <a:latin typeface="Times New Roman" panose="02020603050405020304" pitchFamily="18" charset="0"/>
                <a:ea typeface="Arial" panose="020B0604020202020204" pitchFamily="34" charset="0"/>
              </a:rPr>
              <a:t>5</a:t>
            </a:r>
            <a:r>
              <a:rPr lang="en-IN" sz="1800" dirty="0">
                <a:effectLst/>
                <a:latin typeface="Times New Roman" panose="02020603050405020304" pitchFamily="18" charset="0"/>
                <a:ea typeface="Arial" panose="020B0604020202020204" pitchFamily="34" charset="0"/>
              </a:rPr>
              <a:t>. S. </a:t>
            </a:r>
            <a:r>
              <a:rPr lang="en-IN" sz="1800" dirty="0" err="1">
                <a:effectLst/>
                <a:latin typeface="Times New Roman" panose="02020603050405020304" pitchFamily="18" charset="0"/>
                <a:ea typeface="Arial" panose="020B0604020202020204" pitchFamily="34" charset="0"/>
              </a:rPr>
              <a:t>Kalta</a:t>
            </a:r>
            <a:r>
              <a:rPr lang="en-IN" sz="1800" dirty="0">
                <a:effectLst/>
                <a:latin typeface="Times New Roman" panose="02020603050405020304" pitchFamily="18" charset="0"/>
                <a:ea typeface="Arial" panose="020B0604020202020204" pitchFamily="34" charset="0"/>
              </a:rPr>
              <a:t> and R. Bhatt, "A Comparison Analysis of Heart Disease Dataset Using Decision Tree and Back-Propagation Network," 2021 Sixth International Conference on Image Information Processing (ICIIP), Shimla, India, 2021, pp. 556-561, </a:t>
            </a:r>
            <a:r>
              <a:rPr lang="en-IN" sz="1800" dirty="0" err="1">
                <a:effectLst/>
                <a:latin typeface="Times New Roman" panose="02020603050405020304" pitchFamily="18" charset="0"/>
                <a:ea typeface="Arial" panose="020B0604020202020204" pitchFamily="34" charset="0"/>
              </a:rPr>
              <a:t>doi</a:t>
            </a:r>
            <a:r>
              <a:rPr lang="en-IN" sz="1800" dirty="0">
                <a:effectLst/>
                <a:latin typeface="Times New Roman" panose="02020603050405020304" pitchFamily="18" charset="0"/>
                <a:ea typeface="Arial" panose="020B0604020202020204" pitchFamily="34" charset="0"/>
              </a:rPr>
              <a:t>: 10.1109/ICIIP53038.2021.9702667.</a:t>
            </a:r>
            <a:endParaRPr lang="en-US" sz="18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IN" sz="1800" dirty="0">
                <a:effectLst/>
                <a:latin typeface="Times New Roman" panose="02020603050405020304" pitchFamily="18" charset="0"/>
                <a:ea typeface="Arial" panose="020B0604020202020204" pitchFamily="34" charset="0"/>
              </a:rPr>
              <a:t> </a:t>
            </a:r>
            <a:r>
              <a:rPr lang="en-IN" sz="1800" b="1" dirty="0">
                <a:effectLst/>
                <a:latin typeface="Times New Roman" panose="02020603050405020304" pitchFamily="18" charset="0"/>
                <a:ea typeface="Arial" panose="020B0604020202020204" pitchFamily="34" charset="0"/>
              </a:rPr>
              <a:t>6</a:t>
            </a:r>
            <a:r>
              <a:rPr lang="en-IN" sz="1800" dirty="0">
                <a:effectLst/>
                <a:latin typeface="Times New Roman" panose="02020603050405020304" pitchFamily="18" charset="0"/>
                <a:ea typeface="Arial" panose="020B0604020202020204" pitchFamily="34" charset="0"/>
              </a:rPr>
              <a:t>. A. Singh and R. Kumar, "Heart Disease Prediction Using Machine Learning Algorithms," </a:t>
            </a:r>
            <a:r>
              <a:rPr lang="en-IN" sz="1800" i="1" dirty="0">
                <a:effectLst/>
                <a:latin typeface="Times New Roman" panose="02020603050405020304" pitchFamily="18" charset="0"/>
                <a:ea typeface="Arial" panose="020B0604020202020204" pitchFamily="34" charset="0"/>
              </a:rPr>
              <a:t>2020 International Conference on Electrical and Electronics Engineering (ICE3)</a:t>
            </a:r>
            <a:r>
              <a:rPr lang="en-IN" sz="1800" dirty="0">
                <a:effectLst/>
                <a:latin typeface="Times New Roman" panose="02020603050405020304" pitchFamily="18" charset="0"/>
                <a:ea typeface="Arial" panose="020B0604020202020204" pitchFamily="34" charset="0"/>
              </a:rPr>
              <a:t>, Gorakhpur, India, 2020, pp. 452-457, </a:t>
            </a:r>
            <a:r>
              <a:rPr lang="en-IN" sz="1800" dirty="0" err="1">
                <a:effectLst/>
                <a:latin typeface="Times New Roman" panose="02020603050405020304" pitchFamily="18" charset="0"/>
                <a:ea typeface="Arial" panose="020B0604020202020204" pitchFamily="34" charset="0"/>
              </a:rPr>
              <a:t>doi</a:t>
            </a:r>
            <a:r>
              <a:rPr lang="en-IN" sz="1800" dirty="0">
                <a:effectLst/>
                <a:latin typeface="Times New Roman" panose="02020603050405020304" pitchFamily="18" charset="0"/>
                <a:ea typeface="Arial" panose="020B0604020202020204" pitchFamily="34" charset="0"/>
              </a:rPr>
              <a:t>: 10.1109/ICE348803.2020.9122958.</a:t>
            </a:r>
          </a:p>
          <a:p>
            <a:pPr marL="0" marR="0" algn="just">
              <a:lnSpc>
                <a:spcPct val="115000"/>
              </a:lnSpc>
              <a:spcBef>
                <a:spcPts val="0"/>
              </a:spcBef>
              <a:spcAft>
                <a:spcPts val="0"/>
              </a:spcAft>
            </a:pPr>
            <a:r>
              <a:rPr lang="en-IN" dirty="0">
                <a:latin typeface="Times New Roman" panose="02020603050405020304" pitchFamily="18" charset="0"/>
                <a:ea typeface="Arial" panose="020B0604020202020204" pitchFamily="34" charset="0"/>
              </a:rPr>
              <a:t>7.</a:t>
            </a:r>
            <a:r>
              <a:rPr lang="en-GB" dirty="0">
                <a:latin typeface="Times New Roman" panose="02020603050405020304" pitchFamily="18" charset="0"/>
                <a:ea typeface="Arial" panose="020B0604020202020204" pitchFamily="34" charset="0"/>
              </a:rPr>
              <a:t> P. Ghosh et al., "Efficient Prediction of Cardiovascular Disease Using Machine Learning Algorithms With Relief and LASSO Feature Selection Techniques," in IEEE Access, vol. 9, pp. 19304-19326, 2021, </a:t>
            </a:r>
            <a:r>
              <a:rPr lang="en-GB" dirty="0" err="1">
                <a:latin typeface="Times New Roman" panose="02020603050405020304" pitchFamily="18" charset="0"/>
                <a:ea typeface="Arial" panose="020B0604020202020204" pitchFamily="34" charset="0"/>
              </a:rPr>
              <a:t>doi</a:t>
            </a:r>
            <a:r>
              <a:rPr lang="en-GB" dirty="0">
                <a:latin typeface="Times New Roman" panose="02020603050405020304" pitchFamily="18" charset="0"/>
                <a:ea typeface="Arial" panose="020B0604020202020204" pitchFamily="34" charset="0"/>
              </a:rPr>
              <a:t>: 10.1109/ACCESS.2021.3053759.</a:t>
            </a:r>
            <a:endParaRPr lang="en-US" sz="18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3725667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834E0-7858-3867-2E2A-3DAA4B34C243}"/>
              </a:ext>
            </a:extLst>
          </p:cNvPr>
          <p:cNvSpPr>
            <a:spLocks noGrp="1"/>
          </p:cNvSpPr>
          <p:nvPr>
            <p:ph type="title"/>
          </p:nvPr>
        </p:nvSpPr>
        <p:spPr>
          <a:xfrm>
            <a:off x="1885156" y="915357"/>
            <a:ext cx="8421688" cy="1325563"/>
          </a:xfrm>
        </p:spPr>
        <p:txBody>
          <a:bodyPr anchor="ctr">
            <a:normAutofit/>
          </a:bodyPr>
          <a:lstStyle/>
          <a:p>
            <a:r>
              <a:rPr lang="en-US" dirty="0"/>
              <a:t>Group Member Information </a:t>
            </a:r>
          </a:p>
        </p:txBody>
      </p:sp>
      <p:sp>
        <p:nvSpPr>
          <p:cNvPr id="16" name="Text Placeholder 4">
            <a:extLst>
              <a:ext uri="{FF2B5EF4-FFF2-40B4-BE49-F238E27FC236}">
                <a16:creationId xmlns:a16="http://schemas.microsoft.com/office/drawing/2014/main" id="{83ADEAD2-F27B-865E-B294-064FF5922E59}"/>
              </a:ext>
            </a:extLst>
          </p:cNvPr>
          <p:cNvSpPr>
            <a:spLocks noGrp="1"/>
          </p:cNvSpPr>
          <p:nvPr>
            <p:ph type="body" sz="quarter" idx="3"/>
          </p:nvPr>
        </p:nvSpPr>
        <p:spPr>
          <a:xfrm>
            <a:off x="1885156" y="2226320"/>
            <a:ext cx="8051324" cy="2859400"/>
          </a:xfrm>
        </p:spPr>
        <p:txBody>
          <a:bodyPr/>
          <a:lstStyle/>
          <a:p>
            <a:pPr marL="914400" marR="0" indent="457200" algn="just">
              <a:lnSpc>
                <a:spcPct val="115000"/>
              </a:lnSpc>
              <a:spcBef>
                <a:spcPts val="0"/>
              </a:spcBef>
              <a:spcAft>
                <a:spcPts val="0"/>
              </a:spcAft>
            </a:pPr>
            <a:r>
              <a:rPr lang="en-US" b="1" dirty="0">
                <a:effectLst/>
                <a:latin typeface="+mn-lt"/>
                <a:ea typeface="Times New Roman" panose="02020603050405020304" pitchFamily="18" charset="0"/>
              </a:rPr>
              <a:t>1. Midhun Kumar, Chintapalli – 700739502</a:t>
            </a:r>
            <a:endParaRPr lang="en-US" dirty="0">
              <a:effectLst/>
              <a:latin typeface="+mn-lt"/>
              <a:ea typeface="Arial" panose="020B0604020202020204" pitchFamily="34" charset="0"/>
            </a:endParaRPr>
          </a:p>
          <a:p>
            <a:pPr marL="914400" marR="0" indent="457200" algn="just">
              <a:lnSpc>
                <a:spcPct val="115000"/>
              </a:lnSpc>
              <a:spcBef>
                <a:spcPts val="0"/>
              </a:spcBef>
              <a:spcAft>
                <a:spcPts val="0"/>
              </a:spcAft>
            </a:pPr>
            <a:r>
              <a:rPr lang="en-US" b="1" dirty="0">
                <a:effectLst/>
                <a:latin typeface="+mn-lt"/>
                <a:ea typeface="Times New Roman" panose="02020603050405020304" pitchFamily="18" charset="0"/>
              </a:rPr>
              <a:t>2. Venkata Suraj, Gamini – 700744962</a:t>
            </a:r>
            <a:endParaRPr lang="en-US" dirty="0">
              <a:effectLst/>
              <a:latin typeface="+mn-lt"/>
              <a:ea typeface="Arial" panose="020B0604020202020204" pitchFamily="34" charset="0"/>
            </a:endParaRPr>
          </a:p>
          <a:p>
            <a:pPr marL="914400" marR="0" indent="457200" algn="just">
              <a:lnSpc>
                <a:spcPct val="115000"/>
              </a:lnSpc>
              <a:spcBef>
                <a:spcPts val="0"/>
              </a:spcBef>
              <a:spcAft>
                <a:spcPts val="0"/>
              </a:spcAft>
            </a:pPr>
            <a:r>
              <a:rPr lang="en-US" b="1" dirty="0">
                <a:effectLst/>
                <a:latin typeface="+mn-lt"/>
                <a:ea typeface="Times New Roman" panose="02020603050405020304" pitchFamily="18" charset="0"/>
              </a:rPr>
              <a:t>3. Pavan Kalyan, Pinniboina – 700747583</a:t>
            </a:r>
            <a:endParaRPr lang="en-US" dirty="0">
              <a:effectLst/>
              <a:latin typeface="+mn-lt"/>
              <a:ea typeface="Arial" panose="020B0604020202020204" pitchFamily="34" charset="0"/>
            </a:endParaRPr>
          </a:p>
          <a:p>
            <a:pPr marL="914400" marR="0" indent="457200" algn="just">
              <a:lnSpc>
                <a:spcPct val="115000"/>
              </a:lnSpc>
              <a:spcBef>
                <a:spcPts val="0"/>
              </a:spcBef>
              <a:spcAft>
                <a:spcPts val="0"/>
              </a:spcAft>
            </a:pPr>
            <a:r>
              <a:rPr lang="en-US" b="1" dirty="0">
                <a:effectLst/>
                <a:latin typeface="+mn-lt"/>
                <a:ea typeface="Times New Roman" panose="02020603050405020304" pitchFamily="18" charset="0"/>
              </a:rPr>
              <a:t>4. Kundana, Yerragonda – 700748505</a:t>
            </a:r>
            <a:endParaRPr lang="en-US" dirty="0">
              <a:effectLst/>
              <a:latin typeface="+mn-lt"/>
              <a:ea typeface="Arial" panose="020B0604020202020204" pitchFamily="34" charset="0"/>
            </a:endParaRPr>
          </a:p>
          <a:p>
            <a:endParaRPr lang="en-US" dirty="0"/>
          </a:p>
        </p:txBody>
      </p:sp>
      <p:sp>
        <p:nvSpPr>
          <p:cNvPr id="4" name="Date Placeholder 3">
            <a:extLst>
              <a:ext uri="{FF2B5EF4-FFF2-40B4-BE49-F238E27FC236}">
                <a16:creationId xmlns:a16="http://schemas.microsoft.com/office/drawing/2014/main" id="{FA829CA2-407A-A587-BF58-43E1ABD270C6}"/>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F441F974-EA4B-B618-3ADE-6654A4C0B810}"/>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9BC2F749-9AD3-A5A2-F171-FFA5BCDEDFEA}"/>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2</a:t>
            </a:fld>
            <a:endParaRPr lang="en-US"/>
          </a:p>
        </p:txBody>
      </p:sp>
    </p:spTree>
    <p:extLst>
      <p:ext uri="{BB962C8B-B14F-4D97-AF65-F5344CB8AC3E}">
        <p14:creationId xmlns:p14="http://schemas.microsoft.com/office/powerpoint/2010/main" val="519192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750C-BBBA-5477-81FC-1A149D9E1D75}"/>
              </a:ext>
            </a:extLst>
          </p:cNvPr>
          <p:cNvSpPr>
            <a:spLocks noGrp="1"/>
          </p:cNvSpPr>
          <p:nvPr>
            <p:ph type="title"/>
          </p:nvPr>
        </p:nvSpPr>
        <p:spPr/>
        <p:txBody>
          <a:bodyPr/>
          <a:lstStyle/>
          <a:p>
            <a:r>
              <a:rPr lang="en-GB" dirty="0"/>
              <a:t>Role/Responsibilities and Contribution in project</a:t>
            </a:r>
            <a:endParaRPr lang="en-US" dirty="0"/>
          </a:p>
        </p:txBody>
      </p:sp>
      <p:sp>
        <p:nvSpPr>
          <p:cNvPr id="5" name="Text Placeholder 4">
            <a:extLst>
              <a:ext uri="{FF2B5EF4-FFF2-40B4-BE49-F238E27FC236}">
                <a16:creationId xmlns:a16="http://schemas.microsoft.com/office/drawing/2014/main" id="{CEBA3900-C4E6-AC45-F470-CB1D96E9E304}"/>
              </a:ext>
            </a:extLst>
          </p:cNvPr>
          <p:cNvSpPr>
            <a:spLocks noGrp="1"/>
          </p:cNvSpPr>
          <p:nvPr>
            <p:ph type="body" sz="quarter" idx="3"/>
          </p:nvPr>
        </p:nvSpPr>
        <p:spPr>
          <a:xfrm>
            <a:off x="1885156" y="2921000"/>
            <a:ext cx="8421688" cy="2382520"/>
          </a:xfrm>
        </p:spPr>
        <p:txBody>
          <a:bodyPr/>
          <a:lstStyle/>
          <a:p>
            <a:pPr algn="ctr"/>
            <a:r>
              <a:rPr lang="en-US" b="1" dirty="0"/>
              <a:t>Midhun</a:t>
            </a:r>
            <a:r>
              <a:rPr lang="en-US" dirty="0"/>
              <a:t>- Implementation of Logistic Regression, Naïve Bayes, Support Vector Machine</a:t>
            </a:r>
          </a:p>
          <a:p>
            <a:pPr algn="ctr"/>
            <a:r>
              <a:rPr lang="en-US" b="1" dirty="0"/>
              <a:t>Suraj</a:t>
            </a:r>
            <a:r>
              <a:rPr lang="en-US" dirty="0"/>
              <a:t>-Implementation of K-Nearest Neighbors, Decision Tree, Random Forest </a:t>
            </a:r>
          </a:p>
          <a:p>
            <a:pPr algn="ctr"/>
            <a:r>
              <a:rPr lang="en-US" b="1" dirty="0"/>
              <a:t>Pavan Kalyan</a:t>
            </a:r>
            <a:r>
              <a:rPr lang="en-US" dirty="0"/>
              <a:t>-Implementation of XGBoost, Artificial Neural Network with 1 hidden layer</a:t>
            </a:r>
          </a:p>
          <a:p>
            <a:pPr algn="ctr"/>
            <a:r>
              <a:rPr lang="en-US" b="1" dirty="0"/>
              <a:t>Kundana</a:t>
            </a:r>
            <a:r>
              <a:rPr lang="en-US" dirty="0"/>
              <a:t>- Dataset</a:t>
            </a:r>
          </a:p>
          <a:p>
            <a:pPr algn="ctr"/>
            <a:endParaRPr lang="en-US" dirty="0"/>
          </a:p>
        </p:txBody>
      </p:sp>
      <p:sp>
        <p:nvSpPr>
          <p:cNvPr id="9" name="Date Placeholder 8">
            <a:extLst>
              <a:ext uri="{FF2B5EF4-FFF2-40B4-BE49-F238E27FC236}">
                <a16:creationId xmlns:a16="http://schemas.microsoft.com/office/drawing/2014/main" id="{3544548C-1E57-D6E5-088C-FD02C1F18C2B}"/>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037CF942-C832-8D03-4921-080DD0C43AE0}"/>
              </a:ext>
            </a:extLst>
          </p:cNvPr>
          <p:cNvSpPr>
            <a:spLocks noGrp="1"/>
          </p:cNvSpPr>
          <p:nvPr>
            <p:ph type="ftr" sz="quarter" idx="11"/>
          </p:nvPr>
        </p:nvSpPr>
        <p:spPr/>
        <p:txBody>
          <a:bodyPr/>
          <a:lstStyle/>
          <a:p>
            <a:r>
              <a:rPr lang="en-US"/>
              <a:t>PRESENTATION TITLE</a:t>
            </a:r>
            <a:endParaRPr lang="en-US" dirty="0"/>
          </a:p>
        </p:txBody>
      </p:sp>
      <p:sp>
        <p:nvSpPr>
          <p:cNvPr id="11" name="Slide Number Placeholder 10">
            <a:extLst>
              <a:ext uri="{FF2B5EF4-FFF2-40B4-BE49-F238E27FC236}">
                <a16:creationId xmlns:a16="http://schemas.microsoft.com/office/drawing/2014/main" id="{E17ED612-33EB-6BDC-D918-2930528B69D7}"/>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2729804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8200" y="75565"/>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057275" y="1400174"/>
            <a:ext cx="6562725" cy="2511426"/>
          </a:xfrm>
        </p:spPr>
        <p:txBody>
          <a:bodyPr>
            <a:noAutofit/>
          </a:bodyPr>
          <a:lstStyle/>
          <a:p>
            <a:pPr algn="just"/>
            <a:r>
              <a:rPr lang="en-US" sz="1600" dirty="0">
                <a:effectLst/>
                <a:ea typeface="Times New Roman" panose="02020603050405020304" pitchFamily="18" charset="0"/>
              </a:rPr>
              <a:t>Heart disease is a leading cause of death worldwide and is a major public health concern. Early detection and accurate prediction of heart disease can significantly improve patient outcomes and reduce healthcare costs. Traditional methods of heart disease diagnosis rely on clinical tests and medical history, which can be time-consuming and expensive. Machine learning offers a promising alternative approach to predict heart disease using readily available patient data. By using machine learning algorithms to analyze patient data. We can develop accurate predictive models that can identify patients at risk of heart disease. The ability to accurately predict heart disease using machine learning can provide healthcare providers with a valuable tool to improve patient care, prevent complications, and reduce healthcare costs. This project has the potential to make a significant impact on public health and improve patient outcomes, making it a highly motivating and worthwhile pursuit.</a:t>
            </a:r>
            <a:endParaRPr lang="en-US" sz="1600" dirty="0">
              <a:effectLst/>
              <a:ea typeface="Arial" panose="020B0604020202020204" pitchFamily="34" charset="0"/>
            </a:endParaRPr>
          </a:p>
          <a:p>
            <a:endParaRPr lang="en-US" sz="1600"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7798E-AAA6-C9A6-AE9F-1FE987D484E8}"/>
              </a:ext>
            </a:extLst>
          </p:cNvPr>
          <p:cNvSpPr>
            <a:spLocks noGrp="1"/>
          </p:cNvSpPr>
          <p:nvPr>
            <p:ph type="title"/>
          </p:nvPr>
        </p:nvSpPr>
        <p:spPr>
          <a:xfrm>
            <a:off x="1702276" y="-161132"/>
            <a:ext cx="8421688" cy="1325563"/>
          </a:xfrm>
        </p:spPr>
        <p:txBody>
          <a:bodyPr/>
          <a:lstStyle/>
          <a:p>
            <a:r>
              <a:rPr lang="en-US" dirty="0"/>
              <a:t>OBJECTIVES</a:t>
            </a:r>
          </a:p>
        </p:txBody>
      </p:sp>
      <p:sp>
        <p:nvSpPr>
          <p:cNvPr id="4" name="Text Placeholder 3">
            <a:extLst>
              <a:ext uri="{FF2B5EF4-FFF2-40B4-BE49-F238E27FC236}">
                <a16:creationId xmlns:a16="http://schemas.microsoft.com/office/drawing/2014/main" id="{D590021D-3E48-9058-B386-1BB14B6F61BE}"/>
              </a:ext>
            </a:extLst>
          </p:cNvPr>
          <p:cNvSpPr>
            <a:spLocks noGrp="1"/>
          </p:cNvSpPr>
          <p:nvPr>
            <p:ph type="body" idx="1"/>
          </p:nvPr>
        </p:nvSpPr>
        <p:spPr>
          <a:xfrm>
            <a:off x="1885156" y="2384576"/>
            <a:ext cx="8421687" cy="4235934"/>
          </a:xfrm>
        </p:spPr>
        <p:txBody>
          <a:bodyPr/>
          <a:lstStyle/>
          <a:p>
            <a:pPr marL="285750" indent="-285750" algn="l">
              <a:buFont typeface="Arial" panose="020B0604020202020204" pitchFamily="34" charset="0"/>
              <a:buChar char="•"/>
            </a:pPr>
            <a:r>
              <a:rPr lang="en-US" sz="1800" b="1" i="0" dirty="0">
                <a:effectLst/>
                <a:latin typeface="+mn-lt"/>
              </a:rPr>
              <a:t>Data collection and preprocessing:</a:t>
            </a:r>
          </a:p>
          <a:p>
            <a:pPr algn="l"/>
            <a:r>
              <a:rPr lang="en-GB" sz="1800" b="0" i="0" dirty="0">
                <a:effectLst/>
                <a:latin typeface="+mn-lt"/>
              </a:rPr>
              <a:t>Gather a large, diverse, and representative dataset of individuals with various demographic, clinical, and lifestyle factors.</a:t>
            </a:r>
          </a:p>
          <a:p>
            <a:pPr marL="285750" indent="-285750" algn="l">
              <a:buFont typeface="Arial" panose="020B0604020202020204" pitchFamily="34" charset="0"/>
              <a:buChar char="•"/>
            </a:pPr>
            <a:r>
              <a:rPr lang="en-US" sz="1800" b="1" i="0" dirty="0">
                <a:effectLst/>
                <a:latin typeface="+mn-lt"/>
              </a:rPr>
              <a:t>Feature selection:</a:t>
            </a:r>
          </a:p>
          <a:p>
            <a:pPr algn="l"/>
            <a:r>
              <a:rPr lang="en-GB" sz="1800" b="0" i="0" dirty="0">
                <a:effectLst/>
                <a:latin typeface="+mn-lt"/>
              </a:rPr>
              <a:t>Identify the most relevant and significant features for heart disease prediction, such as age, sex, blood pressure, cholesterol levels, smoking habits, and family history.</a:t>
            </a:r>
          </a:p>
          <a:p>
            <a:pPr marL="285750" indent="-285750" algn="l">
              <a:buFont typeface="Arial" panose="020B0604020202020204" pitchFamily="34" charset="0"/>
              <a:buChar char="•"/>
            </a:pPr>
            <a:r>
              <a:rPr lang="en-US" sz="1800" b="1" i="0" dirty="0">
                <a:effectLst/>
                <a:latin typeface="+mn-lt"/>
              </a:rPr>
              <a:t>Model selection and evaluation:</a:t>
            </a:r>
          </a:p>
          <a:p>
            <a:pPr algn="l"/>
            <a:r>
              <a:rPr lang="en-GB" sz="1800" i="0" dirty="0">
                <a:effectLst/>
                <a:latin typeface="+mn-lt"/>
              </a:rPr>
              <a:t>Choose appropriate machine learning algorithms for the task, </a:t>
            </a:r>
          </a:p>
          <a:p>
            <a:pPr algn="l"/>
            <a:r>
              <a:rPr lang="en-GB" sz="1800" i="0" dirty="0">
                <a:effectLst/>
                <a:latin typeface="+mn-lt"/>
              </a:rPr>
              <a:t>Split the dataset into training and test sets to ensure unbiased evaluation of model performance.</a:t>
            </a:r>
          </a:p>
          <a:p>
            <a:pPr algn="l"/>
            <a:r>
              <a:rPr lang="en-GB" sz="1800" i="0" dirty="0">
                <a:effectLst/>
                <a:latin typeface="+mn-lt"/>
              </a:rPr>
              <a:t>Evaluate model performance using appropriate metrics like accuracy.</a:t>
            </a:r>
          </a:p>
          <a:p>
            <a:pPr algn="l"/>
            <a:endParaRPr lang="en-GB" sz="1800" dirty="0">
              <a:latin typeface="+mn-lt"/>
            </a:endParaRPr>
          </a:p>
          <a:p>
            <a:pPr algn="l"/>
            <a:r>
              <a:rPr lang="en-GB" sz="1800" b="1" i="0" dirty="0">
                <a:effectLst/>
                <a:latin typeface="+mn-lt"/>
              </a:rPr>
              <a:t>By achieving these objectives, an effective heart disease prediction model can be developed using machine learning techniques,</a:t>
            </a:r>
          </a:p>
          <a:p>
            <a:pPr algn="l"/>
            <a:endParaRPr lang="en-US" sz="1800" b="1" i="0" dirty="0">
              <a:effectLst/>
              <a:latin typeface="+mn-lt"/>
            </a:endParaRPr>
          </a:p>
          <a:p>
            <a:pPr marL="285750" indent="-285750" algn="l">
              <a:buFont typeface="Arial" panose="020B0604020202020204" pitchFamily="34" charset="0"/>
              <a:buChar char="•"/>
            </a:pPr>
            <a:endParaRPr lang="en-GB" sz="1800" b="0" i="0" dirty="0">
              <a:effectLst/>
              <a:latin typeface="+mn-lt"/>
            </a:endParaRPr>
          </a:p>
          <a:p>
            <a:pPr algn="l"/>
            <a:endParaRPr lang="en-GB" sz="1800" b="1" i="0" dirty="0">
              <a:effectLst/>
              <a:latin typeface="+mn-lt"/>
            </a:endParaRPr>
          </a:p>
          <a:p>
            <a:pPr algn="l"/>
            <a:endParaRPr lang="en-US" sz="1800" b="1" dirty="0">
              <a:latin typeface="+mn-lt"/>
            </a:endParaRPr>
          </a:p>
        </p:txBody>
      </p:sp>
      <p:sp>
        <p:nvSpPr>
          <p:cNvPr id="15" name="Date Placeholder 14">
            <a:extLst>
              <a:ext uri="{FF2B5EF4-FFF2-40B4-BE49-F238E27FC236}">
                <a16:creationId xmlns:a16="http://schemas.microsoft.com/office/drawing/2014/main" id="{76B5B599-D3E7-4C9B-F646-508C314EA187}"/>
              </a:ext>
            </a:extLst>
          </p:cNvPr>
          <p:cNvSpPr>
            <a:spLocks noGrp="1"/>
          </p:cNvSpPr>
          <p:nvPr>
            <p:ph type="dt" sz="half" idx="10"/>
          </p:nvPr>
        </p:nvSpPr>
        <p:spPr/>
        <p:txBody>
          <a:bodyPr/>
          <a:lstStyle/>
          <a:p>
            <a:r>
              <a:rPr lang="en-US"/>
              <a:t>20XX</a:t>
            </a:r>
            <a:endParaRPr lang="en-US" dirty="0"/>
          </a:p>
        </p:txBody>
      </p:sp>
      <p:sp>
        <p:nvSpPr>
          <p:cNvPr id="16" name="Footer Placeholder 15">
            <a:extLst>
              <a:ext uri="{FF2B5EF4-FFF2-40B4-BE49-F238E27FC236}">
                <a16:creationId xmlns:a16="http://schemas.microsoft.com/office/drawing/2014/main" id="{D0EA903F-817E-2B68-9ED5-2CE8E7C6F8DD}"/>
              </a:ext>
            </a:extLst>
          </p:cNvPr>
          <p:cNvSpPr>
            <a:spLocks noGrp="1"/>
          </p:cNvSpPr>
          <p:nvPr>
            <p:ph type="ftr" sz="quarter" idx="11"/>
          </p:nvPr>
        </p:nvSpPr>
        <p:spPr/>
        <p:txBody>
          <a:bodyPr/>
          <a:lstStyle/>
          <a:p>
            <a:r>
              <a:rPr lang="en-US"/>
              <a:t>PRESENTATION TITLE</a:t>
            </a:r>
            <a:endParaRPr lang="en-US" dirty="0"/>
          </a:p>
        </p:txBody>
      </p:sp>
      <p:sp>
        <p:nvSpPr>
          <p:cNvPr id="17" name="Slide Number Placeholder 16">
            <a:extLst>
              <a:ext uri="{FF2B5EF4-FFF2-40B4-BE49-F238E27FC236}">
                <a16:creationId xmlns:a16="http://schemas.microsoft.com/office/drawing/2014/main" id="{FCB06EB9-C281-367F-CC16-4DBF30E755BC}"/>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1851152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92AA9-D591-FB43-2D25-54763F272624}"/>
              </a:ext>
            </a:extLst>
          </p:cNvPr>
          <p:cNvSpPr>
            <a:spLocks noGrp="1"/>
          </p:cNvSpPr>
          <p:nvPr>
            <p:ph type="title"/>
          </p:nvPr>
        </p:nvSpPr>
        <p:spPr/>
        <p:txBody>
          <a:bodyPr/>
          <a:lstStyle/>
          <a:p>
            <a:r>
              <a:rPr lang="en-US" dirty="0"/>
              <a:t> ReLATED WORK</a:t>
            </a:r>
          </a:p>
        </p:txBody>
      </p:sp>
      <p:sp>
        <p:nvSpPr>
          <p:cNvPr id="4" name="Date Placeholder 3">
            <a:extLst>
              <a:ext uri="{FF2B5EF4-FFF2-40B4-BE49-F238E27FC236}">
                <a16:creationId xmlns:a16="http://schemas.microsoft.com/office/drawing/2014/main" id="{EDD24891-802A-7143-B2A5-A84D394A37B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DDF6D49-B7F1-B278-AD92-A8A93AF263EA}"/>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9DC24B6-6BFC-B457-61E1-2A0F0F491F29}"/>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
        <p:nvSpPr>
          <p:cNvPr id="9" name="TextBox 8">
            <a:extLst>
              <a:ext uri="{FF2B5EF4-FFF2-40B4-BE49-F238E27FC236}">
                <a16:creationId xmlns:a16="http://schemas.microsoft.com/office/drawing/2014/main" id="{67B38FB3-722D-7B2F-C53E-2C64E7AF127B}"/>
              </a:ext>
            </a:extLst>
          </p:cNvPr>
          <p:cNvSpPr txBox="1"/>
          <p:nvPr/>
        </p:nvSpPr>
        <p:spPr>
          <a:xfrm>
            <a:off x="1518920" y="1879600"/>
            <a:ext cx="9154160" cy="3139321"/>
          </a:xfrm>
          <a:prstGeom prst="rect">
            <a:avLst/>
          </a:prstGeom>
          <a:noFill/>
        </p:spPr>
        <p:txBody>
          <a:bodyPr wrap="square" rtlCol="0">
            <a:spAutoFit/>
          </a:bodyPr>
          <a:lstStyle/>
          <a:p>
            <a:r>
              <a:rPr lang="en-GB" b="0" i="0" dirty="0">
                <a:effectLst/>
                <a:latin typeface="Söhne"/>
              </a:rPr>
              <a:t>"</a:t>
            </a:r>
            <a:r>
              <a:rPr lang="en-GB" b="0" i="0" dirty="0">
                <a:effectLst/>
              </a:rPr>
              <a:t>Heart disease prediction using a hybrid machine learning approach" by Ghosh et al. (2020) - This study proposes a hybrid machine learning approach that combines feature selection techniques with classification algorithms to improve the accuracy of heart disease prediction. The authors compare their approach with several other algorithms and demonstrate its effectiveness.</a:t>
            </a:r>
          </a:p>
          <a:p>
            <a:endParaRPr lang="en-US" dirty="0"/>
          </a:p>
          <a:p>
            <a:r>
              <a:rPr lang="en-GB" b="0" i="0" dirty="0">
                <a:effectLst/>
              </a:rPr>
              <a:t>A machine learning approach for predicting heart disease using demographic and clinical data" by Khera et al. (2019) - In this study, the authors develop a machine learning model to predict heart disease using demographic and clinical data from a large electronic health record database. The model achieves high accuracy and could be useful for identifying high-risk patients.</a:t>
            </a:r>
            <a:endParaRPr lang="en-US" dirty="0"/>
          </a:p>
        </p:txBody>
      </p:sp>
    </p:spTree>
    <p:extLst>
      <p:ext uri="{BB962C8B-B14F-4D97-AF65-F5344CB8AC3E}">
        <p14:creationId xmlns:p14="http://schemas.microsoft.com/office/powerpoint/2010/main" val="1744463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260D2-272F-B67E-647C-4927F487E46F}"/>
              </a:ext>
            </a:extLst>
          </p:cNvPr>
          <p:cNvSpPr>
            <a:spLocks noGrp="1"/>
          </p:cNvSpPr>
          <p:nvPr>
            <p:ph type="title"/>
          </p:nvPr>
        </p:nvSpPr>
        <p:spPr/>
        <p:txBody>
          <a:bodyPr/>
          <a:lstStyle/>
          <a:p>
            <a:r>
              <a:rPr lang="en-US" dirty="0"/>
              <a:t>Problem statement</a:t>
            </a:r>
          </a:p>
        </p:txBody>
      </p:sp>
      <p:sp>
        <p:nvSpPr>
          <p:cNvPr id="4" name="Date Placeholder 3">
            <a:extLst>
              <a:ext uri="{FF2B5EF4-FFF2-40B4-BE49-F238E27FC236}">
                <a16:creationId xmlns:a16="http://schemas.microsoft.com/office/drawing/2014/main" id="{FB77CA29-8A00-E4E7-F8EB-0C5A814CF67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E0CBB83-804B-6337-3DA5-CADB59496C92}"/>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FF7C2F4A-5268-4F78-F9B6-61DF1984EDB2}"/>
              </a:ext>
            </a:extLst>
          </p:cNvPr>
          <p:cNvSpPr>
            <a:spLocks noGrp="1"/>
          </p:cNvSpPr>
          <p:nvPr>
            <p:ph type="sldNum" sz="quarter" idx="12"/>
          </p:nvPr>
        </p:nvSpPr>
        <p:spPr/>
        <p:txBody>
          <a:bodyPr/>
          <a:lstStyle/>
          <a:p>
            <a:fld id="{A49DFD55-3C28-40EF-9E31-A92D2E4017FF}" type="slidenum">
              <a:rPr lang="en-US" smtClean="0"/>
              <a:pPr/>
              <a:t>7</a:t>
            </a:fld>
            <a:endParaRPr lang="en-US" dirty="0"/>
          </a:p>
        </p:txBody>
      </p:sp>
      <p:sp>
        <p:nvSpPr>
          <p:cNvPr id="7" name="TextBox 6">
            <a:extLst>
              <a:ext uri="{FF2B5EF4-FFF2-40B4-BE49-F238E27FC236}">
                <a16:creationId xmlns:a16="http://schemas.microsoft.com/office/drawing/2014/main" id="{46762325-28C1-6262-B730-281E2DF0C578}"/>
              </a:ext>
            </a:extLst>
          </p:cNvPr>
          <p:cNvSpPr txBox="1"/>
          <p:nvPr/>
        </p:nvSpPr>
        <p:spPr>
          <a:xfrm>
            <a:off x="1838960" y="2509520"/>
            <a:ext cx="8625840" cy="1938992"/>
          </a:xfrm>
          <a:prstGeom prst="rect">
            <a:avLst/>
          </a:prstGeom>
          <a:noFill/>
        </p:spPr>
        <p:txBody>
          <a:bodyPr wrap="square" rtlCol="0">
            <a:spAutoFit/>
          </a:bodyPr>
          <a:lstStyle/>
          <a:p>
            <a:pPr algn="just"/>
            <a:r>
              <a:rPr lang="en-GB" sz="2400" b="0" i="0" dirty="0">
                <a:effectLst/>
              </a:rPr>
              <a:t>Heart disease is one of the leading causes of death globally. Early detection and accurate prediction of heart disease can significantly improve patient outcomes and reduce healthcare costs. Machine learning techniques have the potential to assist in predicting the risk of heart disease by analysing patient data.</a:t>
            </a:r>
            <a:endParaRPr lang="en-US" sz="2400" dirty="0"/>
          </a:p>
        </p:txBody>
      </p:sp>
    </p:spTree>
    <p:extLst>
      <p:ext uri="{BB962C8B-B14F-4D97-AF65-F5344CB8AC3E}">
        <p14:creationId xmlns:p14="http://schemas.microsoft.com/office/powerpoint/2010/main" val="194835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Proposed Solution</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pic>
        <p:nvPicPr>
          <p:cNvPr id="10" name="Picture 9">
            <a:extLst>
              <a:ext uri="{FF2B5EF4-FFF2-40B4-BE49-F238E27FC236}">
                <a16:creationId xmlns:a16="http://schemas.microsoft.com/office/drawing/2014/main" id="{6B237576-9455-BB77-1508-F669F8A902B3}"/>
              </a:ext>
            </a:extLst>
          </p:cNvPr>
          <p:cNvPicPr>
            <a:picLocks noChangeAspect="1"/>
          </p:cNvPicPr>
          <p:nvPr/>
        </p:nvPicPr>
        <p:blipFill>
          <a:blip r:embed="rId2"/>
          <a:stretch>
            <a:fillRect/>
          </a:stretch>
        </p:blipFill>
        <p:spPr>
          <a:xfrm>
            <a:off x="4693921" y="1582948"/>
            <a:ext cx="7498079" cy="4397828"/>
          </a:xfrm>
          <a:prstGeom prst="rect">
            <a:avLst/>
          </a:prstGeom>
        </p:spPr>
      </p:pic>
      <p:sp>
        <p:nvSpPr>
          <p:cNvPr id="11" name="TextBox 10">
            <a:extLst>
              <a:ext uri="{FF2B5EF4-FFF2-40B4-BE49-F238E27FC236}">
                <a16:creationId xmlns:a16="http://schemas.microsoft.com/office/drawing/2014/main" id="{0F1873DC-0F54-B6EE-A384-97C291277E0F}"/>
              </a:ext>
            </a:extLst>
          </p:cNvPr>
          <p:cNvSpPr txBox="1"/>
          <p:nvPr/>
        </p:nvSpPr>
        <p:spPr>
          <a:xfrm>
            <a:off x="838200" y="2550160"/>
            <a:ext cx="4043681"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Logistic Regression</a:t>
            </a:r>
          </a:p>
          <a:p>
            <a:pPr marL="285750" indent="-285750">
              <a:buFont typeface="Arial" panose="020B0604020202020204" pitchFamily="34" charset="0"/>
              <a:buChar char="•"/>
            </a:pPr>
            <a:r>
              <a:rPr lang="en-US" sz="2000" dirty="0"/>
              <a:t>Naïve Bayes</a:t>
            </a:r>
          </a:p>
          <a:p>
            <a:pPr marL="285750" indent="-285750">
              <a:buFont typeface="Arial" panose="020B0604020202020204" pitchFamily="34" charset="0"/>
              <a:buChar char="•"/>
            </a:pPr>
            <a:r>
              <a:rPr lang="en-US" sz="2000" dirty="0"/>
              <a:t>SVM</a:t>
            </a:r>
          </a:p>
          <a:p>
            <a:pPr marL="285750" indent="-285750">
              <a:buFont typeface="Arial" panose="020B0604020202020204" pitchFamily="34" charset="0"/>
              <a:buChar char="•"/>
            </a:pPr>
            <a:r>
              <a:rPr lang="en-US" sz="2000" dirty="0"/>
              <a:t>K Nearest Neighbor</a:t>
            </a:r>
          </a:p>
          <a:p>
            <a:pPr marL="285750" indent="-285750">
              <a:buFont typeface="Arial" panose="020B0604020202020204" pitchFamily="34" charset="0"/>
              <a:buChar char="•"/>
            </a:pPr>
            <a:r>
              <a:rPr lang="en-US" sz="2000" dirty="0"/>
              <a:t>Decision Tree</a:t>
            </a:r>
          </a:p>
          <a:p>
            <a:pPr marL="285750" indent="-285750">
              <a:buFont typeface="Arial" panose="020B0604020202020204" pitchFamily="34" charset="0"/>
              <a:buChar char="•"/>
            </a:pPr>
            <a:r>
              <a:rPr lang="en-US" sz="2000" dirty="0"/>
              <a:t>Random Forest</a:t>
            </a:r>
          </a:p>
          <a:p>
            <a:pPr marL="285750" indent="-285750">
              <a:buFont typeface="Arial" panose="020B0604020202020204" pitchFamily="34" charset="0"/>
              <a:buChar char="•"/>
            </a:pPr>
            <a:r>
              <a:rPr lang="en-US" sz="2000" dirty="0"/>
              <a:t>XGBoost</a:t>
            </a:r>
          </a:p>
        </p:txBody>
      </p:sp>
    </p:spTree>
    <p:extLst>
      <p:ext uri="{BB962C8B-B14F-4D97-AF65-F5344CB8AC3E}">
        <p14:creationId xmlns:p14="http://schemas.microsoft.com/office/powerpoint/2010/main" val="2499682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93EB9-3A22-B82F-58C0-8249F15B25A6}"/>
              </a:ext>
            </a:extLst>
          </p:cNvPr>
          <p:cNvSpPr>
            <a:spLocks noGrp="1"/>
          </p:cNvSpPr>
          <p:nvPr>
            <p:ph type="title"/>
          </p:nvPr>
        </p:nvSpPr>
        <p:spPr/>
        <p:txBody>
          <a:bodyPr/>
          <a:lstStyle/>
          <a:p>
            <a:r>
              <a:rPr lang="en-US" dirty="0"/>
              <a:t>Results</a:t>
            </a:r>
          </a:p>
        </p:txBody>
      </p:sp>
      <p:sp>
        <p:nvSpPr>
          <p:cNvPr id="4" name="Date Placeholder 3">
            <a:extLst>
              <a:ext uri="{FF2B5EF4-FFF2-40B4-BE49-F238E27FC236}">
                <a16:creationId xmlns:a16="http://schemas.microsoft.com/office/drawing/2014/main" id="{378BF5F1-E148-7714-4680-F2A11252BC0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8A8F5B7A-180C-0ED8-5173-DD5B11CC5E5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E60CDA7-0B46-CC0C-C076-F2EEEDA9EAA5}"/>
              </a:ext>
            </a:extLst>
          </p:cNvPr>
          <p:cNvSpPr>
            <a:spLocks noGrp="1"/>
          </p:cNvSpPr>
          <p:nvPr>
            <p:ph type="sldNum" sz="quarter" idx="12"/>
          </p:nvPr>
        </p:nvSpPr>
        <p:spPr/>
        <p:txBody>
          <a:bodyPr/>
          <a:lstStyle/>
          <a:p>
            <a:fld id="{A49DFD55-3C28-40EF-9E31-A92D2E4017FF}" type="slidenum">
              <a:rPr lang="en-US" smtClean="0"/>
              <a:pPr/>
              <a:t>9</a:t>
            </a:fld>
            <a:endParaRPr lang="en-US" dirty="0"/>
          </a:p>
        </p:txBody>
      </p:sp>
      <p:pic>
        <p:nvPicPr>
          <p:cNvPr id="8" name="Picture 7">
            <a:extLst>
              <a:ext uri="{FF2B5EF4-FFF2-40B4-BE49-F238E27FC236}">
                <a16:creationId xmlns:a16="http://schemas.microsoft.com/office/drawing/2014/main" id="{8DB2CFA2-E67A-5804-ED65-CE794816C3D5}"/>
              </a:ext>
            </a:extLst>
          </p:cNvPr>
          <p:cNvPicPr>
            <a:picLocks noChangeAspect="1"/>
          </p:cNvPicPr>
          <p:nvPr/>
        </p:nvPicPr>
        <p:blipFill>
          <a:blip r:embed="rId2"/>
          <a:stretch>
            <a:fillRect/>
          </a:stretch>
        </p:blipFill>
        <p:spPr>
          <a:xfrm>
            <a:off x="1734600" y="1518800"/>
            <a:ext cx="8560240" cy="4673840"/>
          </a:xfrm>
          <a:prstGeom prst="rect">
            <a:avLst/>
          </a:prstGeom>
        </p:spPr>
      </p:pic>
    </p:spTree>
    <p:extLst>
      <p:ext uri="{BB962C8B-B14F-4D97-AF65-F5344CB8AC3E}">
        <p14:creationId xmlns:p14="http://schemas.microsoft.com/office/powerpoint/2010/main" val="1119326025"/>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{4C6AF8AC-8EDC-4AE6-B56D-E69966D5D2EE}tf67328976_win32</Template>
  <TotalTime>503</TotalTime>
  <Words>1016</Words>
  <Application>Microsoft Office PowerPoint</Application>
  <PresentationFormat>Widescreen</PresentationFormat>
  <Paragraphs>88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Söhne</vt:lpstr>
      <vt:lpstr>Tenorite</vt:lpstr>
      <vt:lpstr>Times New Roman</vt:lpstr>
      <vt:lpstr>Office Theme</vt:lpstr>
      <vt:lpstr>EFFECTIVE HEART DISEASE PREDICTION USING Random forest MACHINE LEARNING TECHNIQUE</vt:lpstr>
      <vt:lpstr>Group Member Information </vt:lpstr>
      <vt:lpstr>Role/Responsibilities and Contribution in project</vt:lpstr>
      <vt:lpstr>INTRODUCTION</vt:lpstr>
      <vt:lpstr>OBJECTIVES</vt:lpstr>
      <vt:lpstr> ReLATED WORK</vt:lpstr>
      <vt:lpstr>Problem statement</vt:lpstr>
      <vt:lpstr>Proposed Solution</vt:lpstr>
      <vt:lpstr>Results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EFFECTIVE HEART DISEASE PREDICTION USING RANDOM FOREST MACHINE LEARNING TECHNIQUE</dc:title>
  <dc:creator>Venkata Suraj Gamini</dc:creator>
  <cp:lastModifiedBy>Venkata Suraj Gamini</cp:lastModifiedBy>
  <cp:revision>3</cp:revision>
  <dcterms:created xsi:type="dcterms:W3CDTF">2023-04-27T18:15:34Z</dcterms:created>
  <dcterms:modified xsi:type="dcterms:W3CDTF">2023-04-28T03:30:28Z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