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4"/>
  </p:notesMasterIdLst>
  <p:sldIdLst>
    <p:sldId id="256" r:id="rId3"/>
    <p:sldId id="257" r:id="rId4"/>
    <p:sldId id="267" r:id="rId5"/>
    <p:sldId id="268" r:id="rId6"/>
    <p:sldId id="269" r:id="rId7"/>
    <p:sldId id="270" r:id="rId8"/>
    <p:sldId id="271" r:id="rId9"/>
    <p:sldId id="272" r:id="rId10"/>
    <p:sldId id="273" r:id="rId11"/>
    <p:sldId id="274" r:id="rId12"/>
    <p:sldId id="259" r:id="rId13"/>
    <p:sldId id="275" r:id="rId14"/>
    <p:sldId id="276" r:id="rId15"/>
    <p:sldId id="260" r:id="rId16"/>
    <p:sldId id="277" r:id="rId17"/>
    <p:sldId id="261" r:id="rId18"/>
    <p:sldId id="278" r:id="rId19"/>
    <p:sldId id="279" r:id="rId20"/>
    <p:sldId id="262" r:id="rId21"/>
    <p:sldId id="280" r:id="rId22"/>
    <p:sldId id="281" r:id="rId23"/>
    <p:sldId id="263" r:id="rId24"/>
    <p:sldId id="282" r:id="rId25"/>
    <p:sldId id="283" r:id="rId26"/>
    <p:sldId id="264" r:id="rId27"/>
    <p:sldId id="284" r:id="rId28"/>
    <p:sldId id="285" r:id="rId29"/>
    <p:sldId id="286" r:id="rId30"/>
    <p:sldId id="265" r:id="rId31"/>
    <p:sldId id="287" r:id="rId32"/>
    <p:sldId id="26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BE38"/>
    <a:srgbClr val="40B6A8"/>
    <a:srgbClr val="C57F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109A3C-20BC-42C4-B755-39ABFF3C2E39}" v="29" dt="2024-08-18T17:09:31.3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1"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47C861-53BC-45F2-BD71-32832CFAA1EB}" type="datetimeFigureOut">
              <a:rPr lang="en-IN" smtClean="0"/>
              <a:t>18-08-2024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7D930E-1C0D-40A4-8797-09102CA9C611}" type="slidenum">
              <a:rPr lang="en-IN" smtClean="0"/>
              <a:t>‹#›</a:t>
            </a:fld>
            <a:endParaRPr lang="en-IN"/>
          </a:p>
        </p:txBody>
      </p:sp>
    </p:spTree>
    <p:extLst>
      <p:ext uri="{BB962C8B-B14F-4D97-AF65-F5344CB8AC3E}">
        <p14:creationId xmlns:p14="http://schemas.microsoft.com/office/powerpoint/2010/main" val="1969324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A4BE38">
            <a:alpha val="2000"/>
          </a:srgbClr>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E85430-178E-1E99-635D-AFEDCE604A1A}"/>
              </a:ext>
            </a:extLst>
          </p:cNvPr>
          <p:cNvSpPr>
            <a:spLocks noGrp="1"/>
          </p:cNvSpPr>
          <p:nvPr>
            <p:ph type="dt" sz="half" idx="10"/>
          </p:nvPr>
        </p:nvSpPr>
        <p:spPr>
          <a:xfrm>
            <a:off x="1432859" y="6356350"/>
            <a:ext cx="2743200" cy="365125"/>
          </a:xfrm>
          <a:prstGeom prst="rect">
            <a:avLst/>
          </a:prstGeom>
        </p:spPr>
        <p:txBody>
          <a:bodyPr/>
          <a:lstStyle/>
          <a:p>
            <a:fld id="{6521246E-1E36-4820-A804-9579070ABA77}" type="datetime1">
              <a:rPr lang="en-IN" smtClean="0"/>
              <a:t>18-08-2024</a:t>
            </a:fld>
            <a:endParaRPr lang="en-IN"/>
          </a:p>
        </p:txBody>
      </p:sp>
      <p:sp>
        <p:nvSpPr>
          <p:cNvPr id="5" name="Footer Placeholder 4">
            <a:extLst>
              <a:ext uri="{FF2B5EF4-FFF2-40B4-BE49-F238E27FC236}">
                <a16:creationId xmlns:a16="http://schemas.microsoft.com/office/drawing/2014/main" id="{A8F2DA09-0C8D-5590-2FEA-7C315B33134E}"/>
              </a:ext>
            </a:extLst>
          </p:cNvPr>
          <p:cNvSpPr>
            <a:spLocks noGrp="1"/>
          </p:cNvSpPr>
          <p:nvPr>
            <p:ph type="ftr" sz="quarter" idx="11"/>
          </p:nvPr>
        </p:nvSpPr>
        <p:spPr>
          <a:xfrm>
            <a:off x="4530012" y="6356350"/>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6BCD2B9E-70DC-491C-3D3D-892DCB8F5DDD}"/>
              </a:ext>
            </a:extLst>
          </p:cNvPr>
          <p:cNvSpPr>
            <a:spLocks noGrp="1"/>
          </p:cNvSpPr>
          <p:nvPr>
            <p:ph type="sldNum" sz="quarter" idx="12"/>
          </p:nvPr>
        </p:nvSpPr>
        <p:spPr>
          <a:xfrm>
            <a:off x="8998765" y="6331436"/>
            <a:ext cx="2743200" cy="365125"/>
          </a:xfrm>
        </p:spPr>
        <p:txBody>
          <a:bodyPr/>
          <a:lstStyle/>
          <a:p>
            <a:fld id="{00A2D872-5107-4608-AAD6-461D36C60BE4}" type="slidenum">
              <a:rPr lang="en-IN" smtClean="0"/>
              <a:t>‹#›</a:t>
            </a:fld>
            <a:endParaRPr lang="en-IN"/>
          </a:p>
        </p:txBody>
      </p:sp>
      <p:sp>
        <p:nvSpPr>
          <p:cNvPr id="7" name="Rectangle 6">
            <a:extLst>
              <a:ext uri="{FF2B5EF4-FFF2-40B4-BE49-F238E27FC236}">
                <a16:creationId xmlns:a16="http://schemas.microsoft.com/office/drawing/2014/main" id="{E8D8E7A2-642B-A755-8B76-418BDCA58F8D}"/>
              </a:ext>
            </a:extLst>
          </p:cNvPr>
          <p:cNvSpPr/>
          <p:nvPr userDrawn="1"/>
        </p:nvSpPr>
        <p:spPr>
          <a:xfrm>
            <a:off x="-10510" y="0"/>
            <a:ext cx="12197260" cy="86490"/>
          </a:xfrm>
          <a:prstGeom prst="rect">
            <a:avLst/>
          </a:prstGeom>
          <a:solidFill>
            <a:srgbClr val="A4BE3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C7E9B3B-D443-14A1-1CFE-E414AF6CDAD7}"/>
              </a:ext>
            </a:extLst>
          </p:cNvPr>
          <p:cNvSpPr/>
          <p:nvPr userDrawn="1"/>
        </p:nvSpPr>
        <p:spPr>
          <a:xfrm>
            <a:off x="528574" y="153758"/>
            <a:ext cx="11663425" cy="100787"/>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9407637-0203-B4C5-4AC7-6867FA3D9108}"/>
              </a:ext>
            </a:extLst>
          </p:cNvPr>
          <p:cNvSpPr/>
          <p:nvPr userDrawn="1"/>
        </p:nvSpPr>
        <p:spPr>
          <a:xfrm>
            <a:off x="340332" y="-4"/>
            <a:ext cx="94594" cy="5994404"/>
          </a:xfrm>
          <a:prstGeom prst="rect">
            <a:avLst/>
          </a:prstGeom>
          <a:solidFill>
            <a:srgbClr val="A4BE3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0DA359F6-CAC5-8DB8-B945-D5F565869186}"/>
              </a:ext>
            </a:extLst>
          </p:cNvPr>
          <p:cNvSpPr/>
          <p:nvPr userDrawn="1"/>
        </p:nvSpPr>
        <p:spPr>
          <a:xfrm>
            <a:off x="528575" y="244034"/>
            <a:ext cx="94594" cy="2142327"/>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9E4FDD99-4C45-2FBC-27D5-D8F572FAF2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38200" y="650633"/>
            <a:ext cx="1066800" cy="645871"/>
          </a:xfrm>
          <a:prstGeom prst="rect">
            <a:avLst/>
          </a:prstGeom>
        </p:spPr>
      </p:pic>
      <p:pic>
        <p:nvPicPr>
          <p:cNvPr id="18" name="Picture 17">
            <a:extLst>
              <a:ext uri="{FF2B5EF4-FFF2-40B4-BE49-F238E27FC236}">
                <a16:creationId xmlns:a16="http://schemas.microsoft.com/office/drawing/2014/main" id="{DCF7E014-6005-37D1-84EB-3F5BD4DCBDF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560906" y="386108"/>
            <a:ext cx="928916" cy="1031905"/>
          </a:xfrm>
          <a:prstGeom prst="rect">
            <a:avLst/>
          </a:prstGeom>
        </p:spPr>
      </p:pic>
      <p:sp>
        <p:nvSpPr>
          <p:cNvPr id="2" name="TextBox 1">
            <a:extLst>
              <a:ext uri="{FF2B5EF4-FFF2-40B4-BE49-F238E27FC236}">
                <a16:creationId xmlns:a16="http://schemas.microsoft.com/office/drawing/2014/main" id="{F4F7D90D-C733-7A9B-1507-D4BFCD5F467E}"/>
              </a:ext>
            </a:extLst>
          </p:cNvPr>
          <p:cNvSpPr txBox="1"/>
          <p:nvPr userDrawn="1"/>
        </p:nvSpPr>
        <p:spPr>
          <a:xfrm>
            <a:off x="391765" y="2405900"/>
            <a:ext cx="840136" cy="3139321"/>
          </a:xfrm>
          <a:prstGeom prst="rect">
            <a:avLst/>
          </a:prstGeom>
          <a:noFill/>
        </p:spPr>
        <p:txBody>
          <a:bodyPr wrap="square" rtlCol="0">
            <a:spAutoFit/>
          </a:bodyPr>
          <a:lstStyle/>
          <a:p>
            <a:r>
              <a:rPr lang="en-US" sz="1800" b="1" dirty="0">
                <a:solidFill>
                  <a:schemeClr val="accent3">
                    <a:lumMod val="50000"/>
                  </a:schemeClr>
                </a:solidFill>
              </a:rPr>
              <a:t>A</a:t>
            </a:r>
          </a:p>
          <a:p>
            <a:r>
              <a:rPr lang="en-US" sz="1800" b="1" dirty="0">
                <a:solidFill>
                  <a:schemeClr val="accent3">
                    <a:lumMod val="50000"/>
                  </a:schemeClr>
                </a:solidFill>
              </a:rPr>
              <a:t>I</a:t>
            </a:r>
          </a:p>
          <a:p>
            <a:r>
              <a:rPr lang="en-US" sz="1800" b="1" dirty="0">
                <a:solidFill>
                  <a:schemeClr val="accent3">
                    <a:lumMod val="50000"/>
                  </a:schemeClr>
                </a:solidFill>
              </a:rPr>
              <a:t>M</a:t>
            </a:r>
          </a:p>
          <a:p>
            <a:r>
              <a:rPr lang="en-US" sz="1800" b="1" dirty="0">
                <a:solidFill>
                  <a:schemeClr val="accent3">
                    <a:lumMod val="50000"/>
                  </a:schemeClr>
                </a:solidFill>
              </a:rPr>
              <a:t>L</a:t>
            </a:r>
          </a:p>
          <a:p>
            <a:r>
              <a:rPr lang="en-US" sz="1800" b="1" dirty="0">
                <a:solidFill>
                  <a:schemeClr val="accent3">
                    <a:lumMod val="50000"/>
                  </a:schemeClr>
                </a:solidFill>
              </a:rPr>
              <a:t>P</a:t>
            </a:r>
          </a:p>
          <a:p>
            <a:r>
              <a:rPr lang="en-US" sz="1800" b="1" dirty="0">
                <a:solidFill>
                  <a:schemeClr val="accent3">
                    <a:lumMod val="50000"/>
                  </a:schemeClr>
                </a:solidFill>
              </a:rPr>
              <a:t>R</a:t>
            </a:r>
          </a:p>
          <a:p>
            <a:r>
              <a:rPr lang="en-US" sz="1800" b="1" dirty="0">
                <a:solidFill>
                  <a:schemeClr val="accent3">
                    <a:lumMod val="50000"/>
                  </a:schemeClr>
                </a:solidFill>
              </a:rPr>
              <a:t>O</a:t>
            </a:r>
          </a:p>
          <a:p>
            <a:r>
              <a:rPr lang="en-US" sz="1800" b="1" dirty="0">
                <a:solidFill>
                  <a:schemeClr val="accent3">
                    <a:lumMod val="50000"/>
                  </a:schemeClr>
                </a:solidFill>
              </a:rPr>
              <a:t>J</a:t>
            </a:r>
          </a:p>
          <a:p>
            <a:r>
              <a:rPr lang="en-US" sz="1800" b="1" dirty="0">
                <a:solidFill>
                  <a:schemeClr val="accent3">
                    <a:lumMod val="50000"/>
                  </a:schemeClr>
                </a:solidFill>
              </a:rPr>
              <a:t>E</a:t>
            </a:r>
          </a:p>
          <a:p>
            <a:r>
              <a:rPr lang="en-US" sz="1800" b="1" dirty="0">
                <a:solidFill>
                  <a:schemeClr val="accent3">
                    <a:lumMod val="50000"/>
                  </a:schemeClr>
                </a:solidFill>
              </a:rPr>
              <a:t>C</a:t>
            </a:r>
          </a:p>
          <a:p>
            <a:r>
              <a:rPr lang="en-US" sz="1800" b="1" dirty="0">
                <a:solidFill>
                  <a:schemeClr val="accent3">
                    <a:lumMod val="50000"/>
                  </a:schemeClr>
                </a:solidFill>
              </a:rPr>
              <a:t>T</a:t>
            </a:r>
          </a:p>
        </p:txBody>
      </p:sp>
      <p:sp>
        <p:nvSpPr>
          <p:cNvPr id="55" name="Partial Circle 54">
            <a:extLst>
              <a:ext uri="{FF2B5EF4-FFF2-40B4-BE49-F238E27FC236}">
                <a16:creationId xmlns:a16="http://schemas.microsoft.com/office/drawing/2014/main" id="{C47BA1E2-719A-026E-824D-E67BA7A2ECEA}"/>
              </a:ext>
            </a:extLst>
          </p:cNvPr>
          <p:cNvSpPr/>
          <p:nvPr userDrawn="1"/>
        </p:nvSpPr>
        <p:spPr>
          <a:xfrm rot="14921968">
            <a:off x="689790" y="6341633"/>
            <a:ext cx="512543" cy="518291"/>
          </a:xfrm>
          <a:prstGeom prst="pie">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6" name="Partial Circle 55">
            <a:extLst>
              <a:ext uri="{FF2B5EF4-FFF2-40B4-BE49-F238E27FC236}">
                <a16:creationId xmlns:a16="http://schemas.microsoft.com/office/drawing/2014/main" id="{A4FF86C9-BB8D-8613-8924-D3D80C7A2015}"/>
              </a:ext>
            </a:extLst>
          </p:cNvPr>
          <p:cNvSpPr/>
          <p:nvPr userDrawn="1"/>
        </p:nvSpPr>
        <p:spPr>
          <a:xfrm rot="17617724">
            <a:off x="460082" y="6344533"/>
            <a:ext cx="781417" cy="532996"/>
          </a:xfrm>
          <a:prstGeom prst="pie">
            <a:avLst>
              <a:gd name="adj1" fmla="val 14596488"/>
              <a:gd name="adj2" fmla="val 19542260"/>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3" name="Partial Circle 62">
            <a:extLst>
              <a:ext uri="{FF2B5EF4-FFF2-40B4-BE49-F238E27FC236}">
                <a16:creationId xmlns:a16="http://schemas.microsoft.com/office/drawing/2014/main" id="{BD388636-4392-C0E5-AE86-45968C393617}"/>
              </a:ext>
            </a:extLst>
          </p:cNvPr>
          <p:cNvSpPr/>
          <p:nvPr userDrawn="1"/>
        </p:nvSpPr>
        <p:spPr>
          <a:xfrm rot="1159135" flipV="1">
            <a:off x="429422" y="6574322"/>
            <a:ext cx="448008" cy="295955"/>
          </a:xfrm>
          <a:prstGeom prst="pie">
            <a:avLst>
              <a:gd name="adj1" fmla="val 11907535"/>
              <a:gd name="adj2" fmla="val 16200000"/>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6" name="Partial Circle 65">
            <a:extLst>
              <a:ext uri="{FF2B5EF4-FFF2-40B4-BE49-F238E27FC236}">
                <a16:creationId xmlns:a16="http://schemas.microsoft.com/office/drawing/2014/main" id="{0CC721C5-21AF-61A6-CC08-E4426C443798}"/>
              </a:ext>
            </a:extLst>
          </p:cNvPr>
          <p:cNvSpPr/>
          <p:nvPr userDrawn="1"/>
        </p:nvSpPr>
        <p:spPr>
          <a:xfrm rot="9209085" flipH="1">
            <a:off x="-49951" y="6275942"/>
            <a:ext cx="550328" cy="642238"/>
          </a:xfrm>
          <a:prstGeom prst="pie">
            <a:avLst>
              <a:gd name="adj1" fmla="val 21048729"/>
              <a:gd name="adj2" fmla="val 3389774"/>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7" name="Partial Circle 66">
            <a:extLst>
              <a:ext uri="{FF2B5EF4-FFF2-40B4-BE49-F238E27FC236}">
                <a16:creationId xmlns:a16="http://schemas.microsoft.com/office/drawing/2014/main" id="{209E137D-623D-8E45-5C54-21FE37108643}"/>
              </a:ext>
            </a:extLst>
          </p:cNvPr>
          <p:cNvSpPr/>
          <p:nvPr userDrawn="1"/>
        </p:nvSpPr>
        <p:spPr>
          <a:xfrm rot="17426336" flipH="1">
            <a:off x="-79563" y="5877993"/>
            <a:ext cx="442193" cy="365051"/>
          </a:xfrm>
          <a:prstGeom prst="pie">
            <a:avLst>
              <a:gd name="adj1" fmla="val 0"/>
              <a:gd name="adj2" fmla="val 3877832"/>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9" name="Partial Circle 68">
            <a:extLst>
              <a:ext uri="{FF2B5EF4-FFF2-40B4-BE49-F238E27FC236}">
                <a16:creationId xmlns:a16="http://schemas.microsoft.com/office/drawing/2014/main" id="{FE620318-E46C-30EF-F06A-F149E238F95B}"/>
              </a:ext>
            </a:extLst>
          </p:cNvPr>
          <p:cNvSpPr/>
          <p:nvPr userDrawn="1"/>
        </p:nvSpPr>
        <p:spPr>
          <a:xfrm>
            <a:off x="13798" y="6423067"/>
            <a:ext cx="332947" cy="427504"/>
          </a:xfrm>
          <a:prstGeom prst="pie">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0" name="Partial Circle 69">
            <a:extLst>
              <a:ext uri="{FF2B5EF4-FFF2-40B4-BE49-F238E27FC236}">
                <a16:creationId xmlns:a16="http://schemas.microsoft.com/office/drawing/2014/main" id="{4B71FE79-E860-066B-A28D-70371881FD48}"/>
              </a:ext>
            </a:extLst>
          </p:cNvPr>
          <p:cNvSpPr/>
          <p:nvPr userDrawn="1"/>
        </p:nvSpPr>
        <p:spPr>
          <a:xfrm rot="15815042">
            <a:off x="388247" y="6094483"/>
            <a:ext cx="288182" cy="280308"/>
          </a:xfrm>
          <a:prstGeom prst="pie">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1" name="Partial Circle 70">
            <a:extLst>
              <a:ext uri="{FF2B5EF4-FFF2-40B4-BE49-F238E27FC236}">
                <a16:creationId xmlns:a16="http://schemas.microsoft.com/office/drawing/2014/main" id="{5C51A49A-0BDD-4B11-DF40-B429C34BAF92}"/>
              </a:ext>
            </a:extLst>
          </p:cNvPr>
          <p:cNvSpPr/>
          <p:nvPr userDrawn="1"/>
        </p:nvSpPr>
        <p:spPr>
          <a:xfrm rot="5400000" flipV="1">
            <a:off x="341046" y="6018601"/>
            <a:ext cx="304806" cy="369920"/>
          </a:xfrm>
          <a:prstGeom prst="pie">
            <a:avLst>
              <a:gd name="adj1" fmla="val 11907535"/>
              <a:gd name="adj2" fmla="val 16200000"/>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3" name="Partial Circle 72">
            <a:extLst>
              <a:ext uri="{FF2B5EF4-FFF2-40B4-BE49-F238E27FC236}">
                <a16:creationId xmlns:a16="http://schemas.microsoft.com/office/drawing/2014/main" id="{A96DCBAB-1973-F2C4-E54C-3D9DF1BB6E9F}"/>
              </a:ext>
            </a:extLst>
          </p:cNvPr>
          <p:cNvSpPr/>
          <p:nvPr userDrawn="1"/>
        </p:nvSpPr>
        <p:spPr>
          <a:xfrm rot="13822610">
            <a:off x="21599" y="5843200"/>
            <a:ext cx="240937" cy="271075"/>
          </a:xfrm>
          <a:prstGeom prst="pie">
            <a:avLst>
              <a:gd name="adj1" fmla="val 14596488"/>
              <a:gd name="adj2" fmla="val 11017826"/>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6" name="Partial Circle 75">
            <a:extLst>
              <a:ext uri="{FF2B5EF4-FFF2-40B4-BE49-F238E27FC236}">
                <a16:creationId xmlns:a16="http://schemas.microsoft.com/office/drawing/2014/main" id="{CB5E3E16-B4FA-BF5B-BE0E-985E8CE21EB5}"/>
              </a:ext>
            </a:extLst>
          </p:cNvPr>
          <p:cNvSpPr/>
          <p:nvPr userDrawn="1"/>
        </p:nvSpPr>
        <p:spPr>
          <a:xfrm rot="18592055" flipH="1">
            <a:off x="358962" y="6426907"/>
            <a:ext cx="267881" cy="248853"/>
          </a:xfrm>
          <a:prstGeom prst="pie">
            <a:avLst>
              <a:gd name="adj1" fmla="val 0"/>
              <a:gd name="adj2" fmla="val 3877832"/>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7" name="Partial Circle 76">
            <a:extLst>
              <a:ext uri="{FF2B5EF4-FFF2-40B4-BE49-F238E27FC236}">
                <a16:creationId xmlns:a16="http://schemas.microsoft.com/office/drawing/2014/main" id="{B0C312F2-B5E9-B66C-1D04-4C43F2E8C092}"/>
              </a:ext>
            </a:extLst>
          </p:cNvPr>
          <p:cNvSpPr/>
          <p:nvPr userDrawn="1"/>
        </p:nvSpPr>
        <p:spPr>
          <a:xfrm rot="16890281">
            <a:off x="22704" y="5564357"/>
            <a:ext cx="275709" cy="224868"/>
          </a:xfrm>
          <a:prstGeom prst="pie">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8" name="Partial Circle 77">
            <a:extLst>
              <a:ext uri="{FF2B5EF4-FFF2-40B4-BE49-F238E27FC236}">
                <a16:creationId xmlns:a16="http://schemas.microsoft.com/office/drawing/2014/main" id="{11048A68-7ED8-93E9-6DD1-6F087F99895E}"/>
              </a:ext>
            </a:extLst>
          </p:cNvPr>
          <p:cNvSpPr/>
          <p:nvPr userDrawn="1"/>
        </p:nvSpPr>
        <p:spPr>
          <a:xfrm rot="11274452" flipV="1">
            <a:off x="-155302" y="5351902"/>
            <a:ext cx="502360" cy="497937"/>
          </a:xfrm>
          <a:prstGeom prst="pie">
            <a:avLst>
              <a:gd name="adj1" fmla="val 14751598"/>
              <a:gd name="adj2" fmla="val 17619878"/>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a:extLst>
              <a:ext uri="{FF2B5EF4-FFF2-40B4-BE49-F238E27FC236}">
                <a16:creationId xmlns:a16="http://schemas.microsoft.com/office/drawing/2014/main" id="{704357BC-3846-D254-95C6-F6DFC3C464EC}"/>
              </a:ext>
            </a:extLst>
          </p:cNvPr>
          <p:cNvSpPr txBox="1"/>
          <p:nvPr userDrawn="1"/>
        </p:nvSpPr>
        <p:spPr>
          <a:xfrm>
            <a:off x="838201" y="1558408"/>
            <a:ext cx="10883900" cy="2308324"/>
          </a:xfrm>
          <a:prstGeom prst="rect">
            <a:avLst/>
          </a:prstGeom>
          <a:solidFill>
            <a:srgbClr val="A4BE38">
              <a:alpha val="8000"/>
            </a:srgbClr>
          </a:solidFill>
        </p:spPr>
        <p:txBody>
          <a:bodyPr wrap="square" rtlCol="0">
            <a:spAutoFit/>
          </a:bodyPr>
          <a:lstStyle/>
          <a:p>
            <a:pPr algn="ctr"/>
            <a:endParaRPr lang="en-IN" sz="4800" i="1" dirty="0">
              <a:solidFill>
                <a:srgbClr val="002060"/>
              </a:solidFill>
              <a:latin typeface="Times New Roman" panose="02020603050405020304" pitchFamily="18" charset="0"/>
              <a:cs typeface="Times New Roman" panose="02020603050405020304" pitchFamily="18" charset="0"/>
            </a:endParaRPr>
          </a:p>
          <a:p>
            <a:pPr algn="ctr"/>
            <a:endParaRPr lang="en-IN" sz="4800" dirty="0">
              <a:solidFill>
                <a:srgbClr val="002060"/>
              </a:solidFill>
              <a:latin typeface="Times New Roman" panose="02020603050405020304" pitchFamily="18" charset="0"/>
              <a:cs typeface="Times New Roman" panose="02020603050405020304" pitchFamily="18" charset="0"/>
            </a:endParaRPr>
          </a:p>
          <a:p>
            <a:pPr algn="ctr"/>
            <a:endParaRPr lang="en-IN" sz="4800" dirty="0">
              <a:solidFill>
                <a:srgbClr val="00206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E0EEED7-2AF7-A186-0968-38136D523A03}"/>
              </a:ext>
            </a:extLst>
          </p:cNvPr>
          <p:cNvSpPr txBox="1"/>
          <p:nvPr userDrawn="1"/>
        </p:nvSpPr>
        <p:spPr>
          <a:xfrm>
            <a:off x="838200" y="4054992"/>
            <a:ext cx="10883900" cy="1384995"/>
          </a:xfrm>
          <a:prstGeom prst="rect">
            <a:avLst/>
          </a:prstGeom>
          <a:solidFill>
            <a:srgbClr val="40B6A8">
              <a:alpha val="8000"/>
            </a:srgbClr>
          </a:solidFill>
        </p:spPr>
        <p:txBody>
          <a:bodyPr wrap="square" rtlCol="0">
            <a:spAutoFit/>
          </a:bodyPr>
          <a:lstStyle/>
          <a:p>
            <a:pPr algn="ctr"/>
            <a:endParaRPr lang="en-IN" sz="2800" i="1" dirty="0">
              <a:solidFill>
                <a:schemeClr val="accent5">
                  <a:lumMod val="50000"/>
                </a:schemeClr>
              </a:solidFill>
              <a:latin typeface="Times New Roman" panose="02020603050405020304" pitchFamily="18" charset="0"/>
              <a:cs typeface="Times New Roman" panose="02020603050405020304" pitchFamily="18" charset="0"/>
            </a:endParaRPr>
          </a:p>
          <a:p>
            <a:pPr algn="ctr"/>
            <a:endParaRPr lang="en-IN" sz="2800" i="1" dirty="0">
              <a:solidFill>
                <a:schemeClr val="accent5">
                  <a:lumMod val="50000"/>
                </a:schemeClr>
              </a:solidFill>
              <a:latin typeface="Times New Roman" panose="02020603050405020304" pitchFamily="18" charset="0"/>
              <a:cs typeface="Times New Roman" panose="02020603050405020304" pitchFamily="18" charset="0"/>
            </a:endParaRPr>
          </a:p>
          <a:p>
            <a:pPr algn="ct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9" name="Moon 18">
            <a:extLst>
              <a:ext uri="{FF2B5EF4-FFF2-40B4-BE49-F238E27FC236}">
                <a16:creationId xmlns:a16="http://schemas.microsoft.com/office/drawing/2014/main" id="{21B3BA54-5441-0F82-8F9B-418381543480}"/>
              </a:ext>
            </a:extLst>
          </p:cNvPr>
          <p:cNvSpPr/>
          <p:nvPr userDrawn="1"/>
        </p:nvSpPr>
        <p:spPr>
          <a:xfrm rot="16624801">
            <a:off x="65503" y="69739"/>
            <a:ext cx="371983" cy="512213"/>
          </a:xfrm>
          <a:prstGeom prst="moon">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Moon 20">
            <a:extLst>
              <a:ext uri="{FF2B5EF4-FFF2-40B4-BE49-F238E27FC236}">
                <a16:creationId xmlns:a16="http://schemas.microsoft.com/office/drawing/2014/main" id="{5F9377EF-5D20-5F74-401E-D0A328B39D5A}"/>
              </a:ext>
            </a:extLst>
          </p:cNvPr>
          <p:cNvSpPr/>
          <p:nvPr userDrawn="1"/>
        </p:nvSpPr>
        <p:spPr>
          <a:xfrm rot="3332933">
            <a:off x="80177" y="112553"/>
            <a:ext cx="440507" cy="488513"/>
          </a:xfrm>
          <a:prstGeom prst="moon">
            <a:avLst>
              <a:gd name="adj" fmla="val 26852"/>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78E0DC73-A6E0-448B-6AC6-6051DBA557C1}"/>
              </a:ext>
            </a:extLst>
          </p:cNvPr>
          <p:cNvSpPr/>
          <p:nvPr userDrawn="1"/>
        </p:nvSpPr>
        <p:spPr>
          <a:xfrm>
            <a:off x="120912" y="730906"/>
            <a:ext cx="94594" cy="4454183"/>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8452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B861B-A5F4-3DDA-5B76-8969826F819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F9D5D8-7B1E-A920-3B60-5962BEED379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9D6F1B-5DA9-F059-9BC5-359063306780}"/>
              </a:ext>
            </a:extLst>
          </p:cNvPr>
          <p:cNvSpPr>
            <a:spLocks noGrp="1"/>
          </p:cNvSpPr>
          <p:nvPr>
            <p:ph type="dt" sz="half" idx="10"/>
          </p:nvPr>
        </p:nvSpPr>
        <p:spPr>
          <a:xfrm>
            <a:off x="838200" y="6356350"/>
            <a:ext cx="2743200" cy="365125"/>
          </a:xfrm>
          <a:prstGeom prst="rect">
            <a:avLst/>
          </a:prstGeom>
        </p:spPr>
        <p:txBody>
          <a:bodyPr/>
          <a:lstStyle/>
          <a:p>
            <a:fld id="{3EB2472E-F25C-4E54-B9CD-434451C29687}" type="datetime1">
              <a:rPr lang="en-IN" smtClean="0"/>
              <a:t>18-08-2024</a:t>
            </a:fld>
            <a:endParaRPr lang="en-IN"/>
          </a:p>
        </p:txBody>
      </p:sp>
      <p:sp>
        <p:nvSpPr>
          <p:cNvPr id="5" name="Footer Placeholder 4">
            <a:extLst>
              <a:ext uri="{FF2B5EF4-FFF2-40B4-BE49-F238E27FC236}">
                <a16:creationId xmlns:a16="http://schemas.microsoft.com/office/drawing/2014/main" id="{E1EA07DF-F6D3-13C2-A028-1924C6389D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059744-ED64-961C-528C-6F98C321A9DE}"/>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228884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CED0ED-29CA-9B3B-8E83-48063F156C79}"/>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DC7F01-B56D-27FB-7731-B94EB5869C38}"/>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AE2CF4-3EA0-BB98-ED60-6C06EC0ACE6A}"/>
              </a:ext>
            </a:extLst>
          </p:cNvPr>
          <p:cNvSpPr>
            <a:spLocks noGrp="1"/>
          </p:cNvSpPr>
          <p:nvPr>
            <p:ph type="dt" sz="half" idx="10"/>
          </p:nvPr>
        </p:nvSpPr>
        <p:spPr>
          <a:xfrm>
            <a:off x="838200" y="6356350"/>
            <a:ext cx="2743200" cy="365125"/>
          </a:xfrm>
          <a:prstGeom prst="rect">
            <a:avLst/>
          </a:prstGeom>
        </p:spPr>
        <p:txBody>
          <a:bodyPr/>
          <a:lstStyle/>
          <a:p>
            <a:fld id="{D0B9BE43-3615-4ABA-BC31-E2DAB5CBB0F5}" type="datetime1">
              <a:rPr lang="en-IN" smtClean="0"/>
              <a:t>18-08-2024</a:t>
            </a:fld>
            <a:endParaRPr lang="en-IN"/>
          </a:p>
        </p:txBody>
      </p:sp>
      <p:sp>
        <p:nvSpPr>
          <p:cNvPr id="5" name="Footer Placeholder 4">
            <a:extLst>
              <a:ext uri="{FF2B5EF4-FFF2-40B4-BE49-F238E27FC236}">
                <a16:creationId xmlns:a16="http://schemas.microsoft.com/office/drawing/2014/main" id="{2A8FC7C7-EB56-2ED9-5B54-9E16B0DA0B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B4F847-6D3B-EB77-3BB6-2FB1482849CA}"/>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4050649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0852B-D802-BEF0-9476-80B6F9EA4A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A3042E-8EBE-EB09-03B3-36E5E0CC7C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E90A25-E61A-8DBA-595E-00838DEC2643}"/>
              </a:ext>
            </a:extLst>
          </p:cNvPr>
          <p:cNvSpPr>
            <a:spLocks noGrp="1"/>
          </p:cNvSpPr>
          <p:nvPr>
            <p:ph type="dt" sz="half" idx="10"/>
          </p:nvPr>
        </p:nvSpPr>
        <p:spPr/>
        <p:txBody>
          <a:bodyPr/>
          <a:lstStyle/>
          <a:p>
            <a:fld id="{5BBB1392-11DA-4975-AE4F-7DCF8FE2C178}" type="datetime1">
              <a:rPr lang="en-IN" smtClean="0"/>
              <a:t>18-08-2024</a:t>
            </a:fld>
            <a:endParaRPr lang="en-IN"/>
          </a:p>
        </p:txBody>
      </p:sp>
      <p:sp>
        <p:nvSpPr>
          <p:cNvPr id="5" name="Footer Placeholder 4">
            <a:extLst>
              <a:ext uri="{FF2B5EF4-FFF2-40B4-BE49-F238E27FC236}">
                <a16:creationId xmlns:a16="http://schemas.microsoft.com/office/drawing/2014/main" id="{7D8DBCD1-44C9-6A08-BD38-21593BD754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9E2FA3-C3B3-DFE5-8CE5-D221A703D1B5}"/>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387426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E4E43-73FC-F48C-B317-7F5A01B63F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784202-D0A4-55DD-1253-229ADB86AB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9C3CA6-38E5-BE78-1D06-D179112069BD}"/>
              </a:ext>
            </a:extLst>
          </p:cNvPr>
          <p:cNvSpPr>
            <a:spLocks noGrp="1"/>
          </p:cNvSpPr>
          <p:nvPr>
            <p:ph type="dt" sz="half" idx="10"/>
          </p:nvPr>
        </p:nvSpPr>
        <p:spPr/>
        <p:txBody>
          <a:bodyPr/>
          <a:lstStyle/>
          <a:p>
            <a:fld id="{26595A3D-C27F-4E9C-80D1-DAC1D9AA0A85}" type="datetime1">
              <a:rPr lang="en-IN" smtClean="0"/>
              <a:t>18-08-2024</a:t>
            </a:fld>
            <a:endParaRPr lang="en-IN"/>
          </a:p>
        </p:txBody>
      </p:sp>
      <p:sp>
        <p:nvSpPr>
          <p:cNvPr id="5" name="Footer Placeholder 4">
            <a:extLst>
              <a:ext uri="{FF2B5EF4-FFF2-40B4-BE49-F238E27FC236}">
                <a16:creationId xmlns:a16="http://schemas.microsoft.com/office/drawing/2014/main" id="{BF021412-C7AF-E1A8-36CD-9AE94352B9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8A7B42-7EA2-19AE-616F-46F0992106AA}"/>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3021425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3829-17CD-C4AC-82AD-6D949E9370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258CE3-B2F6-C775-544E-5A12B1AEA2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0D3CA8-D979-5AE1-BB6C-E7A00BD26B23}"/>
              </a:ext>
            </a:extLst>
          </p:cNvPr>
          <p:cNvSpPr>
            <a:spLocks noGrp="1"/>
          </p:cNvSpPr>
          <p:nvPr>
            <p:ph type="dt" sz="half" idx="10"/>
          </p:nvPr>
        </p:nvSpPr>
        <p:spPr/>
        <p:txBody>
          <a:bodyPr/>
          <a:lstStyle/>
          <a:p>
            <a:fld id="{A75246AC-CE13-41EA-8993-ABDE7B2AFEFC}" type="datetime1">
              <a:rPr lang="en-IN" smtClean="0"/>
              <a:t>18-08-2024</a:t>
            </a:fld>
            <a:endParaRPr lang="en-IN"/>
          </a:p>
        </p:txBody>
      </p:sp>
      <p:sp>
        <p:nvSpPr>
          <p:cNvPr id="5" name="Footer Placeholder 4">
            <a:extLst>
              <a:ext uri="{FF2B5EF4-FFF2-40B4-BE49-F238E27FC236}">
                <a16:creationId xmlns:a16="http://schemas.microsoft.com/office/drawing/2014/main" id="{0B0993D4-3B8F-99A4-CBA7-9F46D1384F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E4300D-6808-A2D0-D5CA-7CB266974B61}"/>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105736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32720-A959-9BC8-34F9-E2321F4BA1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2DB1B8-4BE5-427F-98AF-8A135A6C4B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0CE8DF-EA8E-F91A-BEB3-95993D0640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749AC9-4EBD-216D-2D62-19DFEE1B42A8}"/>
              </a:ext>
            </a:extLst>
          </p:cNvPr>
          <p:cNvSpPr>
            <a:spLocks noGrp="1"/>
          </p:cNvSpPr>
          <p:nvPr>
            <p:ph type="dt" sz="half" idx="10"/>
          </p:nvPr>
        </p:nvSpPr>
        <p:spPr/>
        <p:txBody>
          <a:bodyPr/>
          <a:lstStyle/>
          <a:p>
            <a:fld id="{5789A460-111C-4963-B36E-D3B8BF95BC4E}" type="datetime1">
              <a:rPr lang="en-IN" smtClean="0"/>
              <a:t>18-08-2024</a:t>
            </a:fld>
            <a:endParaRPr lang="en-IN"/>
          </a:p>
        </p:txBody>
      </p:sp>
      <p:sp>
        <p:nvSpPr>
          <p:cNvPr id="6" name="Footer Placeholder 5">
            <a:extLst>
              <a:ext uri="{FF2B5EF4-FFF2-40B4-BE49-F238E27FC236}">
                <a16:creationId xmlns:a16="http://schemas.microsoft.com/office/drawing/2014/main" id="{57400F24-ECF1-5615-E009-DB1D316673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9132D3-E89D-EB00-935D-CFC02BF58EF6}"/>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1244490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38D8-D212-B2BF-2EBD-495344DAA6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285DCE-2559-B7C8-0A41-6C62871BF1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4C782-16B6-3101-AC32-D0895387F5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EFAA2E-E340-F085-3B41-1814CFC105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ADD812-9B20-F67C-9AF6-7C8E20D002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6C38DD-12ED-3DD4-CFCD-01F0EC4D8701}"/>
              </a:ext>
            </a:extLst>
          </p:cNvPr>
          <p:cNvSpPr>
            <a:spLocks noGrp="1"/>
          </p:cNvSpPr>
          <p:nvPr>
            <p:ph type="dt" sz="half" idx="10"/>
          </p:nvPr>
        </p:nvSpPr>
        <p:spPr/>
        <p:txBody>
          <a:bodyPr/>
          <a:lstStyle/>
          <a:p>
            <a:fld id="{9DBCD4FB-8DD2-4BF8-82AC-680BD73B1B80}" type="datetime1">
              <a:rPr lang="en-IN" smtClean="0"/>
              <a:t>18-08-2024</a:t>
            </a:fld>
            <a:endParaRPr lang="en-IN"/>
          </a:p>
        </p:txBody>
      </p:sp>
      <p:sp>
        <p:nvSpPr>
          <p:cNvPr id="8" name="Footer Placeholder 7">
            <a:extLst>
              <a:ext uri="{FF2B5EF4-FFF2-40B4-BE49-F238E27FC236}">
                <a16:creationId xmlns:a16="http://schemas.microsoft.com/office/drawing/2014/main" id="{38CAA16E-E426-2294-879B-FC23A6E98C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742CFA-1DA5-3DC7-3E13-43979C3BC51C}"/>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1729991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B914-F6D2-6FBD-F49A-B40F661F45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ADFF73-5CC7-6B9D-D15C-42B15B6EA80D}"/>
              </a:ext>
            </a:extLst>
          </p:cNvPr>
          <p:cNvSpPr>
            <a:spLocks noGrp="1"/>
          </p:cNvSpPr>
          <p:nvPr>
            <p:ph type="dt" sz="half" idx="10"/>
          </p:nvPr>
        </p:nvSpPr>
        <p:spPr/>
        <p:txBody>
          <a:bodyPr/>
          <a:lstStyle/>
          <a:p>
            <a:fld id="{8580D0E7-C19F-4E98-AE18-CF122C68666F}" type="datetime1">
              <a:rPr lang="en-IN" smtClean="0"/>
              <a:t>18-08-2024</a:t>
            </a:fld>
            <a:endParaRPr lang="en-IN"/>
          </a:p>
        </p:txBody>
      </p:sp>
      <p:sp>
        <p:nvSpPr>
          <p:cNvPr id="4" name="Footer Placeholder 3">
            <a:extLst>
              <a:ext uri="{FF2B5EF4-FFF2-40B4-BE49-F238E27FC236}">
                <a16:creationId xmlns:a16="http://schemas.microsoft.com/office/drawing/2014/main" id="{7CD3B092-C39C-2D44-4149-77826630AE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55ECFD-E832-1F1A-67D6-0C1DF6D38F2D}"/>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3964389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E3154D-604A-EF59-ADA5-F51C07B44CA1}"/>
              </a:ext>
            </a:extLst>
          </p:cNvPr>
          <p:cNvSpPr>
            <a:spLocks noGrp="1"/>
          </p:cNvSpPr>
          <p:nvPr>
            <p:ph type="dt" sz="half" idx="10"/>
          </p:nvPr>
        </p:nvSpPr>
        <p:spPr/>
        <p:txBody>
          <a:bodyPr/>
          <a:lstStyle/>
          <a:p>
            <a:fld id="{08EB7953-BC10-409A-B683-B67B6005E516}" type="datetime1">
              <a:rPr lang="en-IN" smtClean="0"/>
              <a:t>18-08-2024</a:t>
            </a:fld>
            <a:endParaRPr lang="en-IN"/>
          </a:p>
        </p:txBody>
      </p:sp>
      <p:sp>
        <p:nvSpPr>
          <p:cNvPr id="3" name="Footer Placeholder 2">
            <a:extLst>
              <a:ext uri="{FF2B5EF4-FFF2-40B4-BE49-F238E27FC236}">
                <a16:creationId xmlns:a16="http://schemas.microsoft.com/office/drawing/2014/main" id="{AD8EF669-3D9C-43A9-909F-43E9334868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2D58A3-DB7A-7E34-5317-6770DABBB0C5}"/>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24198621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D1427-61AC-1716-30A1-7226ACF0A0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B652F2-CD43-DFA8-8466-DFF8244AD0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76407D-E3C4-AD43-8C62-6556CC4E18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77D709-81C2-25DF-5330-F82EC2DA26BD}"/>
              </a:ext>
            </a:extLst>
          </p:cNvPr>
          <p:cNvSpPr>
            <a:spLocks noGrp="1"/>
          </p:cNvSpPr>
          <p:nvPr>
            <p:ph type="dt" sz="half" idx="10"/>
          </p:nvPr>
        </p:nvSpPr>
        <p:spPr/>
        <p:txBody>
          <a:bodyPr/>
          <a:lstStyle/>
          <a:p>
            <a:fld id="{B9A62C8B-DA13-48DE-8891-A964FAB50A37}" type="datetime1">
              <a:rPr lang="en-IN" smtClean="0"/>
              <a:t>18-08-2024</a:t>
            </a:fld>
            <a:endParaRPr lang="en-IN"/>
          </a:p>
        </p:txBody>
      </p:sp>
      <p:sp>
        <p:nvSpPr>
          <p:cNvPr id="6" name="Footer Placeholder 5">
            <a:extLst>
              <a:ext uri="{FF2B5EF4-FFF2-40B4-BE49-F238E27FC236}">
                <a16:creationId xmlns:a16="http://schemas.microsoft.com/office/drawing/2014/main" id="{D919846B-5270-F728-9B28-3F9C0A9C40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384C0E-4FFD-5766-0270-B98025982E8B}"/>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2692397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3AB94-4DF2-B879-E389-BAD1ABD3415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ACA92E-5595-0A3B-0BAB-5B63B3CCE06B}"/>
              </a:ext>
            </a:extLst>
          </p:cNvPr>
          <p:cNvSpPr>
            <a:spLocks noGrp="1"/>
          </p:cNvSpPr>
          <p:nvPr>
            <p:ph idx="1"/>
          </p:nvPr>
        </p:nvSpPr>
        <p:spPr>
          <a:xfrm>
            <a:off x="838200" y="1825625"/>
            <a:ext cx="10515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71425817-1315-1748-F2AA-94D524FA29ED}"/>
              </a:ext>
            </a:extLst>
          </p:cNvPr>
          <p:cNvSpPr>
            <a:spLocks noGrp="1"/>
          </p:cNvSpPr>
          <p:nvPr>
            <p:ph type="dt" sz="half" idx="10"/>
          </p:nvPr>
        </p:nvSpPr>
        <p:spPr>
          <a:xfrm>
            <a:off x="838200" y="6356350"/>
            <a:ext cx="2743200" cy="365125"/>
          </a:xfrm>
          <a:prstGeom prst="rect">
            <a:avLst/>
          </a:prstGeom>
        </p:spPr>
        <p:txBody>
          <a:bodyPr/>
          <a:lstStyle/>
          <a:p>
            <a:fld id="{C344C51F-0F02-4144-A0BE-3155FBC18648}" type="datetime1">
              <a:rPr lang="en-IN" smtClean="0"/>
              <a:t>18-08-2024</a:t>
            </a:fld>
            <a:endParaRPr lang="en-IN"/>
          </a:p>
        </p:txBody>
      </p:sp>
      <p:sp>
        <p:nvSpPr>
          <p:cNvPr id="5" name="Footer Placeholder 4">
            <a:extLst>
              <a:ext uri="{FF2B5EF4-FFF2-40B4-BE49-F238E27FC236}">
                <a16:creationId xmlns:a16="http://schemas.microsoft.com/office/drawing/2014/main" id="{D0DA3AA0-7477-2679-1D2D-F0564F2C3E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D4A141-49F7-523F-65CE-40B587D71ACC}"/>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1968561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2294-2160-40D3-A7C6-94123A6D3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F77D2B-0DC0-5ABB-A7F8-CF1EBFB1BA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AF067F-7D47-FC4B-13B3-EEAB398E95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5361AA-395C-EDB6-54DB-413FD0A2C54A}"/>
              </a:ext>
            </a:extLst>
          </p:cNvPr>
          <p:cNvSpPr>
            <a:spLocks noGrp="1"/>
          </p:cNvSpPr>
          <p:nvPr>
            <p:ph type="dt" sz="half" idx="10"/>
          </p:nvPr>
        </p:nvSpPr>
        <p:spPr/>
        <p:txBody>
          <a:bodyPr/>
          <a:lstStyle/>
          <a:p>
            <a:fld id="{91FAB40A-0895-42FB-B26E-B6FD0FA089AC}" type="datetime1">
              <a:rPr lang="en-IN" smtClean="0"/>
              <a:t>18-08-2024</a:t>
            </a:fld>
            <a:endParaRPr lang="en-IN"/>
          </a:p>
        </p:txBody>
      </p:sp>
      <p:sp>
        <p:nvSpPr>
          <p:cNvPr id="6" name="Footer Placeholder 5">
            <a:extLst>
              <a:ext uri="{FF2B5EF4-FFF2-40B4-BE49-F238E27FC236}">
                <a16:creationId xmlns:a16="http://schemas.microsoft.com/office/drawing/2014/main" id="{95E5F6F7-38B8-4920-AA05-EFCFDBD18F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BF0D20-CF9E-FA23-9F3D-4346EE59E358}"/>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4004320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D4C9-637E-B631-EED8-31CBB310CD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C35EEA-A60C-E391-1235-97C9DF1C8A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D45B3F-C5A3-5C28-2445-FFE6688251A1}"/>
              </a:ext>
            </a:extLst>
          </p:cNvPr>
          <p:cNvSpPr>
            <a:spLocks noGrp="1"/>
          </p:cNvSpPr>
          <p:nvPr>
            <p:ph type="dt" sz="half" idx="10"/>
          </p:nvPr>
        </p:nvSpPr>
        <p:spPr/>
        <p:txBody>
          <a:bodyPr/>
          <a:lstStyle/>
          <a:p>
            <a:fld id="{5C7AAFBA-9708-45D3-9948-A61C1E3AF8CC}" type="datetime1">
              <a:rPr lang="en-IN" smtClean="0"/>
              <a:t>18-08-2024</a:t>
            </a:fld>
            <a:endParaRPr lang="en-IN"/>
          </a:p>
        </p:txBody>
      </p:sp>
      <p:sp>
        <p:nvSpPr>
          <p:cNvPr id="5" name="Footer Placeholder 4">
            <a:extLst>
              <a:ext uri="{FF2B5EF4-FFF2-40B4-BE49-F238E27FC236}">
                <a16:creationId xmlns:a16="http://schemas.microsoft.com/office/drawing/2014/main" id="{4CF478EA-AB2B-2CD4-A0A7-6FA0F69AB1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B3567C-68F2-060A-C77F-189AAB2B95AA}"/>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2767052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035D0F-69D5-0EEC-2910-347F0C47E5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CFEAEE-5976-6902-8F79-5D957C337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4A641D-C28E-B7D2-7283-521B2EE0E401}"/>
              </a:ext>
            </a:extLst>
          </p:cNvPr>
          <p:cNvSpPr>
            <a:spLocks noGrp="1"/>
          </p:cNvSpPr>
          <p:nvPr>
            <p:ph type="dt" sz="half" idx="10"/>
          </p:nvPr>
        </p:nvSpPr>
        <p:spPr/>
        <p:txBody>
          <a:bodyPr/>
          <a:lstStyle/>
          <a:p>
            <a:fld id="{3C7A4FC3-DEE2-4323-9633-FAB06608A254}" type="datetime1">
              <a:rPr lang="en-IN" smtClean="0"/>
              <a:t>18-08-2024</a:t>
            </a:fld>
            <a:endParaRPr lang="en-IN"/>
          </a:p>
        </p:txBody>
      </p:sp>
      <p:sp>
        <p:nvSpPr>
          <p:cNvPr id="5" name="Footer Placeholder 4">
            <a:extLst>
              <a:ext uri="{FF2B5EF4-FFF2-40B4-BE49-F238E27FC236}">
                <a16:creationId xmlns:a16="http://schemas.microsoft.com/office/drawing/2014/main" id="{D84CA027-4EC3-C5AE-E762-BC5A46A1A1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A2487E-419E-A963-0005-5ADF3E0CAE48}"/>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211664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D52A3-97D4-4DDC-C46C-1025D4012F4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8C7A09-E18F-32BC-905E-77763FEF32D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03585-0B3F-98C7-3EB5-2C1F60574AA4}"/>
              </a:ext>
            </a:extLst>
          </p:cNvPr>
          <p:cNvSpPr>
            <a:spLocks noGrp="1"/>
          </p:cNvSpPr>
          <p:nvPr>
            <p:ph type="dt" sz="half" idx="10"/>
          </p:nvPr>
        </p:nvSpPr>
        <p:spPr>
          <a:xfrm>
            <a:off x="838200" y="6356350"/>
            <a:ext cx="2743200" cy="365125"/>
          </a:xfrm>
          <a:prstGeom prst="rect">
            <a:avLst/>
          </a:prstGeom>
        </p:spPr>
        <p:txBody>
          <a:bodyPr/>
          <a:lstStyle/>
          <a:p>
            <a:fld id="{951ECB98-E19D-4297-90E3-0E05FFC6ABAF}" type="datetime1">
              <a:rPr lang="en-IN" smtClean="0"/>
              <a:t>18-08-2024</a:t>
            </a:fld>
            <a:endParaRPr lang="en-IN"/>
          </a:p>
        </p:txBody>
      </p:sp>
      <p:sp>
        <p:nvSpPr>
          <p:cNvPr id="5" name="Footer Placeholder 4">
            <a:extLst>
              <a:ext uri="{FF2B5EF4-FFF2-40B4-BE49-F238E27FC236}">
                <a16:creationId xmlns:a16="http://schemas.microsoft.com/office/drawing/2014/main" id="{7F0F8635-F558-B356-850F-CA6DD1357F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F4B382-9CE1-53A4-646D-893F5691D13F}"/>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777051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511E-78BB-E258-0A49-4E6AB060846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BF3350-15BB-7EF6-A22E-A4154ABE6F69}"/>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6911D8-2904-9B71-00CC-BF6B1C0CA2FF}"/>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CD6A71-6969-8B82-9710-A72AA9F1CA83}"/>
              </a:ext>
            </a:extLst>
          </p:cNvPr>
          <p:cNvSpPr>
            <a:spLocks noGrp="1"/>
          </p:cNvSpPr>
          <p:nvPr>
            <p:ph type="dt" sz="half" idx="10"/>
          </p:nvPr>
        </p:nvSpPr>
        <p:spPr>
          <a:xfrm>
            <a:off x="838200" y="6356350"/>
            <a:ext cx="2743200" cy="365125"/>
          </a:xfrm>
          <a:prstGeom prst="rect">
            <a:avLst/>
          </a:prstGeom>
        </p:spPr>
        <p:txBody>
          <a:bodyPr/>
          <a:lstStyle/>
          <a:p>
            <a:fld id="{FD5B9C98-5D7F-450A-B8BC-21A14EE9E047}" type="datetime1">
              <a:rPr lang="en-IN" smtClean="0"/>
              <a:t>18-08-2024</a:t>
            </a:fld>
            <a:endParaRPr lang="en-IN"/>
          </a:p>
        </p:txBody>
      </p:sp>
      <p:sp>
        <p:nvSpPr>
          <p:cNvPr id="6" name="Footer Placeholder 5">
            <a:extLst>
              <a:ext uri="{FF2B5EF4-FFF2-40B4-BE49-F238E27FC236}">
                <a16:creationId xmlns:a16="http://schemas.microsoft.com/office/drawing/2014/main" id="{C438AA8F-8A26-60C7-8CFD-E52AF53981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044CC7-A107-D5E0-002C-666D81C11CBD}"/>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3694608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53C7-C129-857B-BC74-AFE2514EE986}"/>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7A8FFC-E855-C300-324C-B983726F78B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E12570-1D62-9BF0-28CD-29AD6580E57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525307-B7FB-B8E0-35DD-9AA0580689B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5AD5D5-D7CA-3932-63FD-FE1586E02C3C}"/>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C310FB-9BA3-612A-6D1E-743E5B652AA9}"/>
              </a:ext>
            </a:extLst>
          </p:cNvPr>
          <p:cNvSpPr>
            <a:spLocks noGrp="1"/>
          </p:cNvSpPr>
          <p:nvPr>
            <p:ph type="dt" sz="half" idx="10"/>
          </p:nvPr>
        </p:nvSpPr>
        <p:spPr>
          <a:xfrm>
            <a:off x="838200" y="6356350"/>
            <a:ext cx="2743200" cy="365125"/>
          </a:xfrm>
          <a:prstGeom prst="rect">
            <a:avLst/>
          </a:prstGeom>
        </p:spPr>
        <p:txBody>
          <a:bodyPr/>
          <a:lstStyle/>
          <a:p>
            <a:fld id="{9C47661D-258C-4D01-8B4C-B6CD99B8CB2F}" type="datetime1">
              <a:rPr lang="en-IN" smtClean="0"/>
              <a:t>18-08-2024</a:t>
            </a:fld>
            <a:endParaRPr lang="en-IN"/>
          </a:p>
        </p:txBody>
      </p:sp>
      <p:sp>
        <p:nvSpPr>
          <p:cNvPr id="8" name="Footer Placeholder 7">
            <a:extLst>
              <a:ext uri="{FF2B5EF4-FFF2-40B4-BE49-F238E27FC236}">
                <a16:creationId xmlns:a16="http://schemas.microsoft.com/office/drawing/2014/main" id="{3B12A07C-8F86-1E0B-2922-EB0F1F3AFD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90D1D0-2459-76E4-B86C-804A132F2A4B}"/>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384943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BFA1B-D866-014A-EA7B-3A0A4A8B9B4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ABCFD2-C354-A5FC-A9F0-4D994E9AEC10}"/>
              </a:ext>
            </a:extLst>
          </p:cNvPr>
          <p:cNvSpPr>
            <a:spLocks noGrp="1"/>
          </p:cNvSpPr>
          <p:nvPr>
            <p:ph type="dt" sz="half" idx="10"/>
          </p:nvPr>
        </p:nvSpPr>
        <p:spPr>
          <a:xfrm>
            <a:off x="838200" y="6356350"/>
            <a:ext cx="2743200" cy="365125"/>
          </a:xfrm>
          <a:prstGeom prst="rect">
            <a:avLst/>
          </a:prstGeom>
        </p:spPr>
        <p:txBody>
          <a:bodyPr/>
          <a:lstStyle/>
          <a:p>
            <a:fld id="{C743530D-2866-4AF4-A456-CDCF42DA1F5A}" type="datetime1">
              <a:rPr lang="en-IN" smtClean="0"/>
              <a:t>18-08-2024</a:t>
            </a:fld>
            <a:endParaRPr lang="en-IN"/>
          </a:p>
        </p:txBody>
      </p:sp>
      <p:sp>
        <p:nvSpPr>
          <p:cNvPr id="4" name="Footer Placeholder 3">
            <a:extLst>
              <a:ext uri="{FF2B5EF4-FFF2-40B4-BE49-F238E27FC236}">
                <a16:creationId xmlns:a16="http://schemas.microsoft.com/office/drawing/2014/main" id="{EA36E9CB-69AA-8615-24D0-12A96054B7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29E875-5E66-2BF5-0E7B-EEF38AEE7DA7}"/>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119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4F9F5B-60EC-B75E-0C74-6CFA4B747300}"/>
              </a:ext>
            </a:extLst>
          </p:cNvPr>
          <p:cNvSpPr>
            <a:spLocks noGrp="1"/>
          </p:cNvSpPr>
          <p:nvPr>
            <p:ph type="dt" sz="half" idx="10"/>
          </p:nvPr>
        </p:nvSpPr>
        <p:spPr>
          <a:xfrm>
            <a:off x="838200" y="6356350"/>
            <a:ext cx="2743200" cy="365125"/>
          </a:xfrm>
          <a:prstGeom prst="rect">
            <a:avLst/>
          </a:prstGeom>
        </p:spPr>
        <p:txBody>
          <a:bodyPr/>
          <a:lstStyle/>
          <a:p>
            <a:fld id="{73A1C1CF-C624-4290-BFBB-96B09DE52931}" type="datetime1">
              <a:rPr lang="en-IN" smtClean="0"/>
              <a:t>18-08-2024</a:t>
            </a:fld>
            <a:endParaRPr lang="en-IN"/>
          </a:p>
        </p:txBody>
      </p:sp>
      <p:sp>
        <p:nvSpPr>
          <p:cNvPr id="3" name="Footer Placeholder 2">
            <a:extLst>
              <a:ext uri="{FF2B5EF4-FFF2-40B4-BE49-F238E27FC236}">
                <a16:creationId xmlns:a16="http://schemas.microsoft.com/office/drawing/2014/main" id="{41FFDF28-8C20-6086-A204-B6F43BCB49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0625C6-0D47-16E3-5BC9-348F7EF32651}"/>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172679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9DE4-4F88-F907-3169-21AB89BCAD7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09BBD9-82B8-35D5-9DBB-A1E7D14C2571}"/>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ACFD78-02B1-8C7D-7F26-6D65E60F761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285AE-D0AB-3A29-F4AB-CEE3B3A9B7ED}"/>
              </a:ext>
            </a:extLst>
          </p:cNvPr>
          <p:cNvSpPr>
            <a:spLocks noGrp="1"/>
          </p:cNvSpPr>
          <p:nvPr>
            <p:ph type="dt" sz="half" idx="10"/>
          </p:nvPr>
        </p:nvSpPr>
        <p:spPr>
          <a:xfrm>
            <a:off x="838200" y="6356350"/>
            <a:ext cx="2743200" cy="365125"/>
          </a:xfrm>
          <a:prstGeom prst="rect">
            <a:avLst/>
          </a:prstGeom>
        </p:spPr>
        <p:txBody>
          <a:bodyPr/>
          <a:lstStyle/>
          <a:p>
            <a:fld id="{4148FCA2-245B-4317-A416-6CF9378F20CA}" type="datetime1">
              <a:rPr lang="en-IN" smtClean="0"/>
              <a:t>18-08-2024</a:t>
            </a:fld>
            <a:endParaRPr lang="en-IN"/>
          </a:p>
        </p:txBody>
      </p:sp>
      <p:sp>
        <p:nvSpPr>
          <p:cNvPr id="6" name="Footer Placeholder 5">
            <a:extLst>
              <a:ext uri="{FF2B5EF4-FFF2-40B4-BE49-F238E27FC236}">
                <a16:creationId xmlns:a16="http://schemas.microsoft.com/office/drawing/2014/main" id="{C3DDCC03-C186-8C75-5CA1-DBA241D415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5CAEB0-D9D2-052A-3960-283D17AEA3E5}"/>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249503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E20E-D358-C246-2C44-FC1C4DC7AAB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BB43EA-ACBD-DE69-68DB-D3C58BF2EE18}"/>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F38626-B713-71AC-2678-62AF82D0B16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801BB-C8ED-9DE6-2471-EA9761D8F3E5}"/>
              </a:ext>
            </a:extLst>
          </p:cNvPr>
          <p:cNvSpPr>
            <a:spLocks noGrp="1"/>
          </p:cNvSpPr>
          <p:nvPr>
            <p:ph type="dt" sz="half" idx="10"/>
          </p:nvPr>
        </p:nvSpPr>
        <p:spPr>
          <a:xfrm>
            <a:off x="838200" y="6356350"/>
            <a:ext cx="2743200" cy="365125"/>
          </a:xfrm>
          <a:prstGeom prst="rect">
            <a:avLst/>
          </a:prstGeom>
        </p:spPr>
        <p:txBody>
          <a:bodyPr/>
          <a:lstStyle/>
          <a:p>
            <a:fld id="{E5C2738A-3B8C-4B77-87F6-4716FE3EC1C0}" type="datetime1">
              <a:rPr lang="en-IN" smtClean="0"/>
              <a:t>18-08-2024</a:t>
            </a:fld>
            <a:endParaRPr lang="en-IN"/>
          </a:p>
        </p:txBody>
      </p:sp>
      <p:sp>
        <p:nvSpPr>
          <p:cNvPr id="6" name="Footer Placeholder 5">
            <a:extLst>
              <a:ext uri="{FF2B5EF4-FFF2-40B4-BE49-F238E27FC236}">
                <a16:creationId xmlns:a16="http://schemas.microsoft.com/office/drawing/2014/main" id="{3EB9A1E0-70DB-B77E-E2DA-D48A4BAAEA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41BA98-D683-7459-8515-BC679E789D53}"/>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132521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54C5BCA-086B-964D-67BA-55F27F7EB0E9}"/>
              </a:ext>
            </a:extLst>
          </p:cNvPr>
          <p:cNvSpPr>
            <a:spLocks noGrp="1"/>
          </p:cNvSpPr>
          <p:nvPr>
            <p:ph type="dt" sz="half" idx="2"/>
          </p:nvPr>
        </p:nvSpPr>
        <p:spPr>
          <a:xfrm>
            <a:off x="1434508" y="636877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CC83-821C-47D8-92FB-7971B7FEB443}" type="datetime1">
              <a:rPr lang="en-IN" smtClean="0"/>
              <a:t>18-08-2024</a:t>
            </a:fld>
            <a:endParaRPr lang="en-IN" dirty="0"/>
          </a:p>
        </p:txBody>
      </p:sp>
      <p:sp>
        <p:nvSpPr>
          <p:cNvPr id="5" name="Footer Placeholder 4">
            <a:extLst>
              <a:ext uri="{FF2B5EF4-FFF2-40B4-BE49-F238E27FC236}">
                <a16:creationId xmlns:a16="http://schemas.microsoft.com/office/drawing/2014/main" id="{4E7F8C5C-3721-F408-AB71-0963ED23E2FB}"/>
              </a:ext>
            </a:extLst>
          </p:cNvPr>
          <p:cNvSpPr>
            <a:spLocks noGrp="1"/>
          </p:cNvSpPr>
          <p:nvPr>
            <p:ph type="ftr" sz="quarter" idx="3"/>
          </p:nvPr>
        </p:nvSpPr>
        <p:spPr>
          <a:xfrm>
            <a:off x="4574094" y="635596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06A10B25-F469-B414-3C9A-88A6E6218493}"/>
              </a:ext>
            </a:extLst>
          </p:cNvPr>
          <p:cNvSpPr>
            <a:spLocks noGrp="1"/>
          </p:cNvSpPr>
          <p:nvPr>
            <p:ph type="sldNum" sz="quarter" idx="4"/>
          </p:nvPr>
        </p:nvSpPr>
        <p:spPr>
          <a:xfrm>
            <a:off x="9055720" y="635596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2D872-5107-4608-AAD6-461D36C60BE4}" type="slidenum">
              <a:rPr lang="en-IN" smtClean="0"/>
              <a:t>‹#›</a:t>
            </a:fld>
            <a:endParaRPr lang="en-IN"/>
          </a:p>
        </p:txBody>
      </p:sp>
      <p:sp>
        <p:nvSpPr>
          <p:cNvPr id="9" name="Rectangle 8">
            <a:extLst>
              <a:ext uri="{FF2B5EF4-FFF2-40B4-BE49-F238E27FC236}">
                <a16:creationId xmlns:a16="http://schemas.microsoft.com/office/drawing/2014/main" id="{C3C8E8DD-1B0B-D58B-B6D7-097F236C9D0A}"/>
              </a:ext>
            </a:extLst>
          </p:cNvPr>
          <p:cNvSpPr/>
          <p:nvPr userDrawn="1"/>
        </p:nvSpPr>
        <p:spPr>
          <a:xfrm>
            <a:off x="-10510" y="0"/>
            <a:ext cx="12197260" cy="86490"/>
          </a:xfrm>
          <a:prstGeom prst="rect">
            <a:avLst/>
          </a:prstGeom>
          <a:solidFill>
            <a:srgbClr val="A4BE3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BF4A3E9C-2778-B581-1228-EC3198C2804E}"/>
              </a:ext>
            </a:extLst>
          </p:cNvPr>
          <p:cNvSpPr/>
          <p:nvPr userDrawn="1"/>
        </p:nvSpPr>
        <p:spPr>
          <a:xfrm>
            <a:off x="147140" y="157545"/>
            <a:ext cx="12044860" cy="86490"/>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E864F0D-EF68-D673-5533-7BA97B0E3010}"/>
              </a:ext>
            </a:extLst>
          </p:cNvPr>
          <p:cNvSpPr/>
          <p:nvPr userDrawn="1"/>
        </p:nvSpPr>
        <p:spPr>
          <a:xfrm>
            <a:off x="340332" y="-4"/>
            <a:ext cx="94594" cy="5994404"/>
          </a:xfrm>
          <a:prstGeom prst="rect">
            <a:avLst/>
          </a:prstGeom>
          <a:solidFill>
            <a:srgbClr val="A4BE3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C7BF1B71-1D48-0686-FC37-3F38B9284D17}"/>
              </a:ext>
            </a:extLst>
          </p:cNvPr>
          <p:cNvSpPr/>
          <p:nvPr userDrawn="1"/>
        </p:nvSpPr>
        <p:spPr>
          <a:xfrm>
            <a:off x="528575" y="244034"/>
            <a:ext cx="94594" cy="2142327"/>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7A365E53-4786-8C81-3166-03077B78212B}"/>
              </a:ext>
            </a:extLst>
          </p:cNvPr>
          <p:cNvSpPr txBox="1"/>
          <p:nvPr userDrawn="1"/>
        </p:nvSpPr>
        <p:spPr>
          <a:xfrm>
            <a:off x="391765" y="2405900"/>
            <a:ext cx="840136" cy="3139321"/>
          </a:xfrm>
          <a:prstGeom prst="rect">
            <a:avLst/>
          </a:prstGeom>
          <a:noFill/>
        </p:spPr>
        <p:txBody>
          <a:bodyPr wrap="square" rtlCol="0">
            <a:spAutoFit/>
          </a:bodyPr>
          <a:lstStyle/>
          <a:p>
            <a:r>
              <a:rPr lang="en-US" sz="1800" b="1" dirty="0">
                <a:solidFill>
                  <a:schemeClr val="accent3">
                    <a:lumMod val="50000"/>
                  </a:schemeClr>
                </a:solidFill>
              </a:rPr>
              <a:t>A</a:t>
            </a:r>
          </a:p>
          <a:p>
            <a:r>
              <a:rPr lang="en-US" sz="1800" b="1" dirty="0">
                <a:solidFill>
                  <a:schemeClr val="accent3">
                    <a:lumMod val="50000"/>
                  </a:schemeClr>
                </a:solidFill>
              </a:rPr>
              <a:t>I</a:t>
            </a:r>
          </a:p>
          <a:p>
            <a:r>
              <a:rPr lang="en-US" sz="1800" b="1" dirty="0">
                <a:solidFill>
                  <a:schemeClr val="accent3">
                    <a:lumMod val="50000"/>
                  </a:schemeClr>
                </a:solidFill>
              </a:rPr>
              <a:t>M</a:t>
            </a:r>
          </a:p>
          <a:p>
            <a:r>
              <a:rPr lang="en-US" sz="1800" b="1" dirty="0">
                <a:solidFill>
                  <a:schemeClr val="accent3">
                    <a:lumMod val="50000"/>
                  </a:schemeClr>
                </a:solidFill>
              </a:rPr>
              <a:t>L</a:t>
            </a:r>
          </a:p>
          <a:p>
            <a:r>
              <a:rPr lang="en-US" sz="1800" b="1" dirty="0">
                <a:solidFill>
                  <a:schemeClr val="accent3">
                    <a:lumMod val="50000"/>
                  </a:schemeClr>
                </a:solidFill>
              </a:rPr>
              <a:t>P</a:t>
            </a:r>
          </a:p>
          <a:p>
            <a:r>
              <a:rPr lang="en-US" sz="1800" b="1" dirty="0">
                <a:solidFill>
                  <a:schemeClr val="accent3">
                    <a:lumMod val="50000"/>
                  </a:schemeClr>
                </a:solidFill>
              </a:rPr>
              <a:t>R</a:t>
            </a:r>
          </a:p>
          <a:p>
            <a:r>
              <a:rPr lang="en-US" sz="1800" b="1" dirty="0">
                <a:solidFill>
                  <a:schemeClr val="accent3">
                    <a:lumMod val="50000"/>
                  </a:schemeClr>
                </a:solidFill>
              </a:rPr>
              <a:t>O</a:t>
            </a:r>
          </a:p>
          <a:p>
            <a:r>
              <a:rPr lang="en-US" sz="1800" b="1" dirty="0">
                <a:solidFill>
                  <a:schemeClr val="accent3">
                    <a:lumMod val="50000"/>
                  </a:schemeClr>
                </a:solidFill>
              </a:rPr>
              <a:t>J</a:t>
            </a:r>
          </a:p>
          <a:p>
            <a:r>
              <a:rPr lang="en-US" sz="1800" b="1" dirty="0">
                <a:solidFill>
                  <a:schemeClr val="accent3">
                    <a:lumMod val="50000"/>
                  </a:schemeClr>
                </a:solidFill>
              </a:rPr>
              <a:t>E</a:t>
            </a:r>
          </a:p>
          <a:p>
            <a:r>
              <a:rPr lang="en-US" sz="1800" b="1" dirty="0">
                <a:solidFill>
                  <a:schemeClr val="accent3">
                    <a:lumMod val="50000"/>
                  </a:schemeClr>
                </a:solidFill>
              </a:rPr>
              <a:t>C</a:t>
            </a:r>
          </a:p>
          <a:p>
            <a:r>
              <a:rPr lang="en-US" sz="1800" b="1" dirty="0">
                <a:solidFill>
                  <a:schemeClr val="accent3">
                    <a:lumMod val="50000"/>
                  </a:schemeClr>
                </a:solidFill>
              </a:rPr>
              <a:t>T</a:t>
            </a:r>
          </a:p>
        </p:txBody>
      </p:sp>
      <p:sp>
        <p:nvSpPr>
          <p:cNvPr id="17" name="Partial Circle 16">
            <a:extLst>
              <a:ext uri="{FF2B5EF4-FFF2-40B4-BE49-F238E27FC236}">
                <a16:creationId xmlns:a16="http://schemas.microsoft.com/office/drawing/2014/main" id="{B596076D-7B91-2E8C-43CA-5F7C64DABFD7}"/>
              </a:ext>
            </a:extLst>
          </p:cNvPr>
          <p:cNvSpPr/>
          <p:nvPr userDrawn="1"/>
        </p:nvSpPr>
        <p:spPr>
          <a:xfrm rot="14921968">
            <a:off x="689790" y="6341633"/>
            <a:ext cx="512543" cy="518291"/>
          </a:xfrm>
          <a:prstGeom prst="pie">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Partial Circle 17">
            <a:extLst>
              <a:ext uri="{FF2B5EF4-FFF2-40B4-BE49-F238E27FC236}">
                <a16:creationId xmlns:a16="http://schemas.microsoft.com/office/drawing/2014/main" id="{FFB6FAF4-DFAC-E340-2A64-1F7F9CC6A4EF}"/>
              </a:ext>
            </a:extLst>
          </p:cNvPr>
          <p:cNvSpPr/>
          <p:nvPr userDrawn="1"/>
        </p:nvSpPr>
        <p:spPr>
          <a:xfrm rot="17617724">
            <a:off x="460082" y="6344533"/>
            <a:ext cx="781417" cy="532996"/>
          </a:xfrm>
          <a:prstGeom prst="pie">
            <a:avLst>
              <a:gd name="adj1" fmla="val 14596488"/>
              <a:gd name="adj2" fmla="val 19542260"/>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Partial Circle 19">
            <a:extLst>
              <a:ext uri="{FF2B5EF4-FFF2-40B4-BE49-F238E27FC236}">
                <a16:creationId xmlns:a16="http://schemas.microsoft.com/office/drawing/2014/main" id="{C7531CA9-14A9-06B7-0844-1DB35381A9D0}"/>
              </a:ext>
            </a:extLst>
          </p:cNvPr>
          <p:cNvSpPr/>
          <p:nvPr userDrawn="1"/>
        </p:nvSpPr>
        <p:spPr>
          <a:xfrm rot="1159135" flipV="1">
            <a:off x="429422" y="6574322"/>
            <a:ext cx="448008" cy="295955"/>
          </a:xfrm>
          <a:prstGeom prst="pie">
            <a:avLst>
              <a:gd name="adj1" fmla="val 11907535"/>
              <a:gd name="adj2" fmla="val 16200000"/>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Partial Circle 21">
            <a:extLst>
              <a:ext uri="{FF2B5EF4-FFF2-40B4-BE49-F238E27FC236}">
                <a16:creationId xmlns:a16="http://schemas.microsoft.com/office/drawing/2014/main" id="{02FB1BD8-34B3-3753-710E-AD0A454585E0}"/>
              </a:ext>
            </a:extLst>
          </p:cNvPr>
          <p:cNvSpPr/>
          <p:nvPr userDrawn="1"/>
        </p:nvSpPr>
        <p:spPr>
          <a:xfrm rot="9209085" flipH="1">
            <a:off x="-49951" y="6275942"/>
            <a:ext cx="550328" cy="642238"/>
          </a:xfrm>
          <a:prstGeom prst="pie">
            <a:avLst>
              <a:gd name="adj1" fmla="val 21048729"/>
              <a:gd name="adj2" fmla="val 3389774"/>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Partial Circle 22">
            <a:extLst>
              <a:ext uri="{FF2B5EF4-FFF2-40B4-BE49-F238E27FC236}">
                <a16:creationId xmlns:a16="http://schemas.microsoft.com/office/drawing/2014/main" id="{6B2429FE-FE46-2ABE-37F7-49C4DB0B6413}"/>
              </a:ext>
            </a:extLst>
          </p:cNvPr>
          <p:cNvSpPr/>
          <p:nvPr userDrawn="1"/>
        </p:nvSpPr>
        <p:spPr>
          <a:xfrm rot="17426336" flipH="1">
            <a:off x="-79563" y="5877993"/>
            <a:ext cx="442193" cy="365051"/>
          </a:xfrm>
          <a:prstGeom prst="pie">
            <a:avLst>
              <a:gd name="adj1" fmla="val 0"/>
              <a:gd name="adj2" fmla="val 3877832"/>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Partial Circle 23">
            <a:extLst>
              <a:ext uri="{FF2B5EF4-FFF2-40B4-BE49-F238E27FC236}">
                <a16:creationId xmlns:a16="http://schemas.microsoft.com/office/drawing/2014/main" id="{D3B1A401-9415-F5EA-7E88-2CCC958C6AB3}"/>
              </a:ext>
            </a:extLst>
          </p:cNvPr>
          <p:cNvSpPr/>
          <p:nvPr userDrawn="1"/>
        </p:nvSpPr>
        <p:spPr>
          <a:xfrm>
            <a:off x="13798" y="6423067"/>
            <a:ext cx="332947" cy="427504"/>
          </a:xfrm>
          <a:prstGeom prst="pie">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Partial Circle 24">
            <a:extLst>
              <a:ext uri="{FF2B5EF4-FFF2-40B4-BE49-F238E27FC236}">
                <a16:creationId xmlns:a16="http://schemas.microsoft.com/office/drawing/2014/main" id="{FA523D96-5D89-3284-EC1C-5618EE08BC93}"/>
              </a:ext>
            </a:extLst>
          </p:cNvPr>
          <p:cNvSpPr/>
          <p:nvPr userDrawn="1"/>
        </p:nvSpPr>
        <p:spPr>
          <a:xfrm rot="15815042">
            <a:off x="388247" y="6094483"/>
            <a:ext cx="288182" cy="280308"/>
          </a:xfrm>
          <a:prstGeom prst="pie">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Partial Circle 25">
            <a:extLst>
              <a:ext uri="{FF2B5EF4-FFF2-40B4-BE49-F238E27FC236}">
                <a16:creationId xmlns:a16="http://schemas.microsoft.com/office/drawing/2014/main" id="{79CB9FFC-7AD0-7EFD-F607-3485DEBBB0A0}"/>
              </a:ext>
            </a:extLst>
          </p:cNvPr>
          <p:cNvSpPr/>
          <p:nvPr userDrawn="1"/>
        </p:nvSpPr>
        <p:spPr>
          <a:xfrm rot="5400000" flipV="1">
            <a:off x="341046" y="6018601"/>
            <a:ext cx="304806" cy="369920"/>
          </a:xfrm>
          <a:prstGeom prst="pie">
            <a:avLst>
              <a:gd name="adj1" fmla="val 11907535"/>
              <a:gd name="adj2" fmla="val 16200000"/>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Partial Circle 26">
            <a:extLst>
              <a:ext uri="{FF2B5EF4-FFF2-40B4-BE49-F238E27FC236}">
                <a16:creationId xmlns:a16="http://schemas.microsoft.com/office/drawing/2014/main" id="{E260DC7A-EF93-8FB9-0B31-4599E2D7E57D}"/>
              </a:ext>
            </a:extLst>
          </p:cNvPr>
          <p:cNvSpPr/>
          <p:nvPr userDrawn="1"/>
        </p:nvSpPr>
        <p:spPr>
          <a:xfrm rot="13822610">
            <a:off x="21599" y="5843200"/>
            <a:ext cx="240937" cy="271075"/>
          </a:xfrm>
          <a:prstGeom prst="pie">
            <a:avLst>
              <a:gd name="adj1" fmla="val 14596488"/>
              <a:gd name="adj2" fmla="val 11017826"/>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8" name="Partial Circle 27">
            <a:extLst>
              <a:ext uri="{FF2B5EF4-FFF2-40B4-BE49-F238E27FC236}">
                <a16:creationId xmlns:a16="http://schemas.microsoft.com/office/drawing/2014/main" id="{51330DD6-9DA7-AEB4-4711-55CB5089BCA7}"/>
              </a:ext>
            </a:extLst>
          </p:cNvPr>
          <p:cNvSpPr/>
          <p:nvPr userDrawn="1"/>
        </p:nvSpPr>
        <p:spPr>
          <a:xfrm rot="18592055" flipH="1">
            <a:off x="358962" y="6426907"/>
            <a:ext cx="267881" cy="248853"/>
          </a:xfrm>
          <a:prstGeom prst="pie">
            <a:avLst>
              <a:gd name="adj1" fmla="val 0"/>
              <a:gd name="adj2" fmla="val 3877832"/>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Partial Circle 28">
            <a:extLst>
              <a:ext uri="{FF2B5EF4-FFF2-40B4-BE49-F238E27FC236}">
                <a16:creationId xmlns:a16="http://schemas.microsoft.com/office/drawing/2014/main" id="{11C60787-4B0F-6B60-1B6B-3E7F399187C8}"/>
              </a:ext>
            </a:extLst>
          </p:cNvPr>
          <p:cNvSpPr/>
          <p:nvPr userDrawn="1"/>
        </p:nvSpPr>
        <p:spPr>
          <a:xfrm rot="16890281">
            <a:off x="22704" y="5564357"/>
            <a:ext cx="275709" cy="224868"/>
          </a:xfrm>
          <a:prstGeom prst="pie">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Partial Circle 29">
            <a:extLst>
              <a:ext uri="{FF2B5EF4-FFF2-40B4-BE49-F238E27FC236}">
                <a16:creationId xmlns:a16="http://schemas.microsoft.com/office/drawing/2014/main" id="{76352354-81EF-91A3-1735-4CC7EF565DC2}"/>
              </a:ext>
            </a:extLst>
          </p:cNvPr>
          <p:cNvSpPr/>
          <p:nvPr userDrawn="1"/>
        </p:nvSpPr>
        <p:spPr>
          <a:xfrm rot="11274452" flipV="1">
            <a:off x="-155302" y="5351902"/>
            <a:ext cx="502360" cy="497937"/>
          </a:xfrm>
          <a:prstGeom prst="pie">
            <a:avLst>
              <a:gd name="adj1" fmla="val 14751598"/>
              <a:gd name="adj2" fmla="val 17619878"/>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Moon 32">
            <a:extLst>
              <a:ext uri="{FF2B5EF4-FFF2-40B4-BE49-F238E27FC236}">
                <a16:creationId xmlns:a16="http://schemas.microsoft.com/office/drawing/2014/main" id="{B28F1243-97E8-64F1-BBE4-AC6424767423}"/>
              </a:ext>
            </a:extLst>
          </p:cNvPr>
          <p:cNvSpPr/>
          <p:nvPr userDrawn="1"/>
        </p:nvSpPr>
        <p:spPr>
          <a:xfrm rot="16624801">
            <a:off x="65503" y="69739"/>
            <a:ext cx="371983" cy="512213"/>
          </a:xfrm>
          <a:prstGeom prst="moon">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Moon 33">
            <a:extLst>
              <a:ext uri="{FF2B5EF4-FFF2-40B4-BE49-F238E27FC236}">
                <a16:creationId xmlns:a16="http://schemas.microsoft.com/office/drawing/2014/main" id="{31288297-46CA-6824-C48E-8C54B96F507F}"/>
              </a:ext>
            </a:extLst>
          </p:cNvPr>
          <p:cNvSpPr/>
          <p:nvPr userDrawn="1"/>
        </p:nvSpPr>
        <p:spPr>
          <a:xfrm rot="3332933">
            <a:off x="80177" y="112553"/>
            <a:ext cx="440507" cy="488513"/>
          </a:xfrm>
          <a:prstGeom prst="moon">
            <a:avLst>
              <a:gd name="adj" fmla="val 26852"/>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EAE20E77-D5B0-5DDE-CCC8-616FA6421D3D}"/>
              </a:ext>
            </a:extLst>
          </p:cNvPr>
          <p:cNvSpPr/>
          <p:nvPr userDrawn="1"/>
        </p:nvSpPr>
        <p:spPr>
          <a:xfrm>
            <a:off x="120912" y="730906"/>
            <a:ext cx="94594" cy="4454183"/>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2277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A0DA6-3013-E5B6-CCFC-64857E0FAE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85F15C-626C-BEF5-6803-95B6289D2B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537C87-AE68-54ED-69BA-84505D88B3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36933-00C8-4932-999E-8105AC809315}" type="datetime1">
              <a:rPr lang="en-IN" smtClean="0"/>
              <a:t>18-08-2024</a:t>
            </a:fld>
            <a:endParaRPr lang="en-IN"/>
          </a:p>
        </p:txBody>
      </p:sp>
      <p:sp>
        <p:nvSpPr>
          <p:cNvPr id="5" name="Footer Placeholder 4">
            <a:extLst>
              <a:ext uri="{FF2B5EF4-FFF2-40B4-BE49-F238E27FC236}">
                <a16:creationId xmlns:a16="http://schemas.microsoft.com/office/drawing/2014/main" id="{D587E6EB-82F1-4583-C587-98F18F90EA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0C44A5-9414-1BA7-C4DF-D06D4DDB0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ED696-F920-4E98-9C64-44FE405B63CC}" type="slidenum">
              <a:rPr lang="en-IN" smtClean="0"/>
              <a:t>‹#›</a:t>
            </a:fld>
            <a:endParaRPr lang="en-IN"/>
          </a:p>
        </p:txBody>
      </p:sp>
    </p:spTree>
    <p:extLst>
      <p:ext uri="{BB962C8B-B14F-4D97-AF65-F5344CB8AC3E}">
        <p14:creationId xmlns:p14="http://schemas.microsoft.com/office/powerpoint/2010/main" val="1968547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geeksforgeeks.com/" TargetMode="External"/><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138B50-3422-08BF-9838-474CD772BFB3}"/>
              </a:ext>
            </a:extLst>
          </p:cNvPr>
          <p:cNvSpPr txBox="1"/>
          <p:nvPr/>
        </p:nvSpPr>
        <p:spPr>
          <a:xfrm>
            <a:off x="838201" y="1545770"/>
            <a:ext cx="10883899" cy="2324035"/>
          </a:xfrm>
          <a:prstGeom prst="rect">
            <a:avLst/>
          </a:prstGeom>
          <a:solidFill>
            <a:schemeClr val="bg1">
              <a:alpha val="8000"/>
            </a:schemeClr>
          </a:solidFill>
          <a:ln>
            <a:solidFill>
              <a:schemeClr val="bg1"/>
            </a:solidFill>
          </a:ln>
        </p:spPr>
        <p:txBody>
          <a:bodyPr wrap="square" rtlCol="0">
            <a:spAutoFit/>
          </a:bodyPr>
          <a:lstStyle/>
          <a:p>
            <a:pPr algn="ctr"/>
            <a:endParaRPr lang="en-IN" sz="4800" i="1" dirty="0">
              <a:solidFill>
                <a:srgbClr val="002060"/>
              </a:solidFill>
              <a:latin typeface="Times New Roman" panose="02020603050405020304" pitchFamily="18" charset="0"/>
              <a:cs typeface="Times New Roman" panose="02020603050405020304" pitchFamily="18" charset="0"/>
            </a:endParaRPr>
          </a:p>
          <a:p>
            <a:pPr algn="ctr"/>
            <a:r>
              <a:rPr lang="en-IN" sz="4800" i="1" dirty="0">
                <a:solidFill>
                  <a:srgbClr val="002060"/>
                </a:solidFill>
                <a:latin typeface="Times New Roman" panose="02020603050405020304" pitchFamily="18" charset="0"/>
                <a:cs typeface="Times New Roman" panose="02020603050405020304" pitchFamily="18" charset="0"/>
              </a:rPr>
              <a:t>IPL SCORE PREDICTION</a:t>
            </a:r>
          </a:p>
          <a:p>
            <a:pPr algn="ctr"/>
            <a:endParaRPr lang="en-IN" sz="4800"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0E19993-FE5D-362E-D32F-E9D11D06FFAB}"/>
              </a:ext>
            </a:extLst>
          </p:cNvPr>
          <p:cNvSpPr txBox="1"/>
          <p:nvPr/>
        </p:nvSpPr>
        <p:spPr>
          <a:xfrm>
            <a:off x="838200" y="4054992"/>
            <a:ext cx="10883900" cy="1384995"/>
          </a:xfrm>
          <a:prstGeom prst="rect">
            <a:avLst/>
          </a:prstGeom>
          <a:solidFill>
            <a:schemeClr val="bg1">
              <a:alpha val="8000"/>
            </a:schemeClr>
          </a:solidFill>
          <a:ln>
            <a:solidFill>
              <a:schemeClr val="bg1"/>
            </a:solidFill>
          </a:ln>
        </p:spPr>
        <p:txBody>
          <a:bodyPr wrap="square" rtlCol="0">
            <a:spAutoFit/>
          </a:bodyPr>
          <a:lstStyle/>
          <a:p>
            <a:pPr algn="ctr"/>
            <a:r>
              <a:rPr lang="en-IN" sz="2800" i="1" dirty="0">
                <a:solidFill>
                  <a:schemeClr val="accent5">
                    <a:lumMod val="50000"/>
                  </a:schemeClr>
                </a:solidFill>
                <a:latin typeface="Times New Roman" panose="02020603050405020304" pitchFamily="18" charset="0"/>
                <a:cs typeface="Times New Roman" panose="02020603050405020304" pitchFamily="18" charset="0"/>
              </a:rPr>
              <a:t>                        By : </a:t>
            </a:r>
            <a:r>
              <a:rPr lang="en-IN" sz="2800" i="1" dirty="0" err="1">
                <a:solidFill>
                  <a:schemeClr val="accent5">
                    <a:lumMod val="50000"/>
                  </a:schemeClr>
                </a:solidFill>
                <a:latin typeface="Times New Roman" panose="02020603050405020304" pitchFamily="18" charset="0"/>
                <a:cs typeface="Times New Roman" panose="02020603050405020304" pitchFamily="18" charset="0"/>
              </a:rPr>
              <a:t>Midhun</a:t>
            </a:r>
            <a:r>
              <a:rPr lang="en-IN" sz="2800" i="1" dirty="0">
                <a:solidFill>
                  <a:schemeClr val="accent5">
                    <a:lumMod val="50000"/>
                  </a:schemeClr>
                </a:solidFill>
                <a:latin typeface="Times New Roman" panose="02020603050405020304" pitchFamily="18" charset="0"/>
                <a:cs typeface="Times New Roman" panose="02020603050405020304" pitchFamily="18" charset="0"/>
              </a:rPr>
              <a:t> p</a:t>
            </a:r>
          </a:p>
          <a:p>
            <a:pPr algn="ctr"/>
            <a:r>
              <a:rPr lang="en-IN" sz="2800" i="1" dirty="0">
                <a:solidFill>
                  <a:schemeClr val="accent5">
                    <a:lumMod val="50000"/>
                  </a:schemeClr>
                </a:solidFill>
                <a:latin typeface="Times New Roman" panose="02020603050405020304" pitchFamily="18" charset="0"/>
                <a:cs typeface="Times New Roman" panose="02020603050405020304" pitchFamily="18" charset="0"/>
              </a:rPr>
              <a:t>                                           Roll No : EEAWBCA030</a:t>
            </a:r>
          </a:p>
          <a:p>
            <a:pPr algn="ct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 name="Moon 1">
            <a:extLst>
              <a:ext uri="{FF2B5EF4-FFF2-40B4-BE49-F238E27FC236}">
                <a16:creationId xmlns:a16="http://schemas.microsoft.com/office/drawing/2014/main" id="{8DA263D1-7964-348C-66E7-82FAFC990D01}"/>
              </a:ext>
            </a:extLst>
          </p:cNvPr>
          <p:cNvSpPr/>
          <p:nvPr/>
        </p:nvSpPr>
        <p:spPr>
          <a:xfrm rot="16624801">
            <a:off x="65503" y="69739"/>
            <a:ext cx="371983" cy="512213"/>
          </a:xfrm>
          <a:prstGeom prst="moon">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Moon 2">
            <a:extLst>
              <a:ext uri="{FF2B5EF4-FFF2-40B4-BE49-F238E27FC236}">
                <a16:creationId xmlns:a16="http://schemas.microsoft.com/office/drawing/2014/main" id="{A245DC09-7F52-8B33-F999-8BDD4F58ED72}"/>
              </a:ext>
            </a:extLst>
          </p:cNvPr>
          <p:cNvSpPr/>
          <p:nvPr/>
        </p:nvSpPr>
        <p:spPr>
          <a:xfrm rot="3332933">
            <a:off x="80177" y="112553"/>
            <a:ext cx="440507" cy="488513"/>
          </a:xfrm>
          <a:prstGeom prst="moon">
            <a:avLst>
              <a:gd name="adj" fmla="val 26852"/>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F83A771-4134-91DE-6172-51ABABFE8FD8}"/>
              </a:ext>
            </a:extLst>
          </p:cNvPr>
          <p:cNvSpPr/>
          <p:nvPr/>
        </p:nvSpPr>
        <p:spPr>
          <a:xfrm>
            <a:off x="120912" y="730906"/>
            <a:ext cx="94594" cy="4454183"/>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5249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F246-86FA-721F-07C8-AABADB52EF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F6F149-F596-4F15-9BF9-8127F57948F4}"/>
              </a:ext>
            </a:extLst>
          </p:cNvPr>
          <p:cNvSpPr>
            <a:spLocks noGrp="1"/>
          </p:cNvSpPr>
          <p:nvPr>
            <p:ph idx="1"/>
          </p:nvPr>
        </p:nvSpPr>
        <p:spPr/>
        <p:txBody>
          <a:bodyPr/>
          <a:lstStyle/>
          <a:p>
            <a:r>
              <a:rPr lang="en-US" sz="2000" dirty="0"/>
              <a:t>Interactive Prediction Tool:</a:t>
            </a:r>
          </a:p>
          <a:p>
            <a:r>
              <a:rPr lang="en-US" sz="2000" dirty="0"/>
              <a:t>User Input Widgets: The code provides an interactive interface using </a:t>
            </a:r>
            <a:r>
              <a:rPr lang="en-US" sz="2000" dirty="0" err="1"/>
              <a:t>ipywidgets</a:t>
            </a:r>
            <a:r>
              <a:rPr lang="en-US" sz="2000" dirty="0"/>
              <a:t>, where users can select match conditions (venue, teams, players) from dropdown menus.</a:t>
            </a:r>
          </a:p>
          <a:p>
            <a:r>
              <a:rPr lang="en-US" sz="2000" dirty="0"/>
              <a:t>Score Prediction: When the user clicks the "Predict Score" button, the selected inputs are encoded, scaled, and passed to the trained model to predict the total score.</a:t>
            </a:r>
          </a:p>
          <a:p>
            <a:r>
              <a:rPr lang="en-US" sz="2000" dirty="0"/>
              <a:t>Output Display: The predicted score is displayed to the user, providing a real-time estimation of the match outcome based on the chosen conditions.</a:t>
            </a:r>
            <a:endParaRPr lang="en-IN" sz="2000" dirty="0"/>
          </a:p>
        </p:txBody>
      </p:sp>
      <p:sp>
        <p:nvSpPr>
          <p:cNvPr id="4" name="Slide Number Placeholder 3">
            <a:extLst>
              <a:ext uri="{FF2B5EF4-FFF2-40B4-BE49-F238E27FC236}">
                <a16:creationId xmlns:a16="http://schemas.microsoft.com/office/drawing/2014/main" id="{5FDFCA77-594C-F79B-4D6E-47FD217E67C3}"/>
              </a:ext>
            </a:extLst>
          </p:cNvPr>
          <p:cNvSpPr>
            <a:spLocks noGrp="1"/>
          </p:cNvSpPr>
          <p:nvPr>
            <p:ph type="sldNum" sz="quarter" idx="12"/>
          </p:nvPr>
        </p:nvSpPr>
        <p:spPr/>
        <p:txBody>
          <a:bodyPr/>
          <a:lstStyle/>
          <a:p>
            <a:fld id="{00A2D872-5107-4608-AAD6-461D36C60BE4}" type="slidenum">
              <a:rPr lang="en-IN" smtClean="0"/>
              <a:t>10</a:t>
            </a:fld>
            <a:endParaRPr lang="en-IN"/>
          </a:p>
        </p:txBody>
      </p:sp>
    </p:spTree>
    <p:extLst>
      <p:ext uri="{BB962C8B-B14F-4D97-AF65-F5344CB8AC3E}">
        <p14:creationId xmlns:p14="http://schemas.microsoft.com/office/powerpoint/2010/main" val="2675460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dirty="0"/>
              <a:t>Related Work</a:t>
            </a:r>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p:txBody>
          <a:bodyPr/>
          <a:lstStyle/>
          <a:p>
            <a:r>
              <a:rPr lang="en-IN" dirty="0"/>
              <a:t>Summary of Existing Approaches: </a:t>
            </a:r>
          </a:p>
          <a:p>
            <a:r>
              <a:rPr lang="en-US" sz="2000" dirty="0"/>
              <a:t>Summary of Existing Approaches</a:t>
            </a:r>
          </a:p>
          <a:p>
            <a:r>
              <a:rPr lang="en-US" sz="2000" dirty="0"/>
              <a:t>Data Preprocessing</a:t>
            </a:r>
          </a:p>
          <a:p>
            <a:r>
              <a:rPr lang="en-US" sz="2000" dirty="0"/>
              <a:t>Loading Data: The code begins by uploading and loading the IPL dataset using Pandas.</a:t>
            </a:r>
          </a:p>
          <a:p>
            <a:r>
              <a:rPr lang="en-US" sz="2000" dirty="0"/>
              <a:t>Feature Selection: Several columns are dropped from the dataset to focus on relevant features for predicting the total score in a cricket match.</a:t>
            </a:r>
          </a:p>
          <a:p>
            <a:r>
              <a:rPr lang="en-US" sz="2000" dirty="0"/>
              <a:t>Label Encoding: Categorical variables such as venue, batting team, bowling team, batsman, and bowler are converted into numerical values using </a:t>
            </a:r>
            <a:r>
              <a:rPr lang="en-US" sz="2000" dirty="0" err="1"/>
              <a:t>LabelEncoder</a:t>
            </a:r>
            <a:r>
              <a:rPr lang="en-US" sz="2000" dirty="0"/>
              <a:t>.</a:t>
            </a:r>
            <a:endParaRPr lang="en-IN" sz="2000" dirty="0"/>
          </a:p>
          <a:p>
            <a:endParaRPr lang="en-IN" dirty="0"/>
          </a:p>
          <a:p>
            <a:endParaRPr lang="en-IN" dirty="0"/>
          </a:p>
          <a:p>
            <a:endParaRPr lang="en-IN" dirty="0"/>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11</a:t>
            </a:fld>
            <a:endParaRPr lang="en-IN"/>
          </a:p>
        </p:txBody>
      </p:sp>
    </p:spTree>
    <p:extLst>
      <p:ext uri="{BB962C8B-B14F-4D97-AF65-F5344CB8AC3E}">
        <p14:creationId xmlns:p14="http://schemas.microsoft.com/office/powerpoint/2010/main" val="4064540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BC0B-29D6-8DAD-42EA-5D16CB793E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79EBD6-E9E5-5E9A-5BA8-B5855287E3AB}"/>
              </a:ext>
            </a:extLst>
          </p:cNvPr>
          <p:cNvSpPr>
            <a:spLocks noGrp="1"/>
          </p:cNvSpPr>
          <p:nvPr>
            <p:ph idx="1"/>
          </p:nvPr>
        </p:nvSpPr>
        <p:spPr/>
        <p:txBody>
          <a:bodyPr/>
          <a:lstStyle/>
          <a:p>
            <a:r>
              <a:rPr lang="en-US" sz="2000" dirty="0"/>
              <a:t>Train-Test Split:</a:t>
            </a:r>
          </a:p>
          <a:p>
            <a:r>
              <a:rPr lang="en-US" sz="2000" dirty="0"/>
              <a:t>The dataset is split into training and testing sets with a 70-30 ratio to ensure that the model is trained on one portion of the data and tested on another to evaluate its performance.</a:t>
            </a:r>
          </a:p>
          <a:p>
            <a:r>
              <a:rPr lang="en-US" sz="2000" dirty="0"/>
              <a:t>Data Scaling:</a:t>
            </a:r>
          </a:p>
          <a:p>
            <a:r>
              <a:rPr lang="en-US" sz="2000" dirty="0" err="1"/>
              <a:t>MinMaxScaler</a:t>
            </a:r>
            <a:r>
              <a:rPr lang="en-US" sz="2000" dirty="0"/>
              <a:t>: The features are scaled to a range of 0 to 1, which helps in improving the performance of the neural network.</a:t>
            </a:r>
          </a:p>
          <a:p>
            <a:r>
              <a:rPr lang="en-US" sz="1400" b="1" dirty="0"/>
              <a:t>Neural Network Model:</a:t>
            </a:r>
            <a:endParaRPr lang="en-US" sz="1400" dirty="0"/>
          </a:p>
          <a:p>
            <a:pPr>
              <a:buFont typeface="Arial" panose="020B0604020202020204" pitchFamily="34" charset="0"/>
              <a:buChar char="•"/>
            </a:pPr>
            <a:r>
              <a:rPr lang="en-US" sz="1400" b="1" dirty="0"/>
              <a:t>Architecture:</a:t>
            </a:r>
            <a:r>
              <a:rPr lang="en-US" sz="1400" dirty="0"/>
              <a:t> A sequential neural network is defined with input, two hidden layers, and an output layer. The hidden layers use </a:t>
            </a:r>
            <a:r>
              <a:rPr lang="en-US" sz="1400" dirty="0" err="1"/>
              <a:t>ReLU</a:t>
            </a:r>
            <a:r>
              <a:rPr lang="en-US" sz="1400" dirty="0"/>
              <a:t> activation, and the output layer uses a linear activation function for regression.</a:t>
            </a:r>
          </a:p>
          <a:p>
            <a:pPr>
              <a:buFont typeface="Arial" panose="020B0604020202020204" pitchFamily="34" charset="0"/>
              <a:buChar char="•"/>
            </a:pPr>
            <a:r>
              <a:rPr lang="en-US" sz="1400" b="1" dirty="0"/>
              <a:t>Loss Function:</a:t>
            </a:r>
            <a:r>
              <a:rPr lang="en-US" sz="1400" dirty="0"/>
              <a:t> The model uses Huber loss, which is less sensitive to outliers compared to Mean Squared Error, making it more stable for regression tasks.</a:t>
            </a:r>
          </a:p>
          <a:p>
            <a:pPr>
              <a:buFont typeface="Arial" panose="020B0604020202020204" pitchFamily="34" charset="0"/>
              <a:buChar char="•"/>
            </a:pPr>
            <a:r>
              <a:rPr lang="en-US" sz="1400" b="1" dirty="0"/>
              <a:t>Training:</a:t>
            </a:r>
            <a:r>
              <a:rPr lang="en-US" sz="1400" dirty="0"/>
              <a:t> The model is trained for 50 epochs with a batch size of 64, using the Adam optimizer.</a:t>
            </a:r>
          </a:p>
          <a:p>
            <a:endParaRPr lang="en-IN" sz="2000" dirty="0"/>
          </a:p>
        </p:txBody>
      </p:sp>
      <p:sp>
        <p:nvSpPr>
          <p:cNvPr id="4" name="Slide Number Placeholder 3">
            <a:extLst>
              <a:ext uri="{FF2B5EF4-FFF2-40B4-BE49-F238E27FC236}">
                <a16:creationId xmlns:a16="http://schemas.microsoft.com/office/drawing/2014/main" id="{45BB862D-C6DD-3C74-039C-B8A280DB6BD2}"/>
              </a:ext>
            </a:extLst>
          </p:cNvPr>
          <p:cNvSpPr>
            <a:spLocks noGrp="1"/>
          </p:cNvSpPr>
          <p:nvPr>
            <p:ph type="sldNum" sz="quarter" idx="12"/>
          </p:nvPr>
        </p:nvSpPr>
        <p:spPr/>
        <p:txBody>
          <a:bodyPr/>
          <a:lstStyle/>
          <a:p>
            <a:fld id="{00A2D872-5107-4608-AAD6-461D36C60BE4}" type="slidenum">
              <a:rPr lang="en-IN" smtClean="0"/>
              <a:t>12</a:t>
            </a:fld>
            <a:endParaRPr lang="en-IN"/>
          </a:p>
        </p:txBody>
      </p:sp>
    </p:spTree>
    <p:extLst>
      <p:ext uri="{BB962C8B-B14F-4D97-AF65-F5344CB8AC3E}">
        <p14:creationId xmlns:p14="http://schemas.microsoft.com/office/powerpoint/2010/main" val="77545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0C843-45DA-FF02-18D5-5D5A88E977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3F898D-1905-8D5E-F7D5-C8305CC874D4}"/>
              </a:ext>
            </a:extLst>
          </p:cNvPr>
          <p:cNvSpPr>
            <a:spLocks noGrp="1"/>
          </p:cNvSpPr>
          <p:nvPr>
            <p:ph idx="1"/>
          </p:nvPr>
        </p:nvSpPr>
        <p:spPr/>
        <p:txBody>
          <a:bodyPr/>
          <a:lstStyle/>
          <a:p>
            <a:r>
              <a:rPr lang="en-US" sz="1400" b="1" dirty="0"/>
              <a:t>Model Evaluation:</a:t>
            </a:r>
            <a:endParaRPr lang="en-US" sz="1400" dirty="0"/>
          </a:p>
          <a:p>
            <a:pPr>
              <a:buFont typeface="Arial" panose="020B0604020202020204" pitchFamily="34" charset="0"/>
              <a:buChar char="•"/>
            </a:pPr>
            <a:r>
              <a:rPr lang="en-US" sz="1400" b="1" dirty="0"/>
              <a:t>Performance Metrics:</a:t>
            </a:r>
            <a:r>
              <a:rPr lang="en-US" sz="1400" dirty="0"/>
              <a:t> After training, the model’s performance is evaluated using Mean Absolute Error (MAE) on the test data.</a:t>
            </a:r>
          </a:p>
          <a:p>
            <a:pPr>
              <a:buFont typeface="Arial" panose="020B0604020202020204" pitchFamily="34" charset="0"/>
              <a:buChar char="•"/>
            </a:pPr>
            <a:r>
              <a:rPr lang="en-US" sz="1400" b="1" dirty="0"/>
              <a:t>Visualization:</a:t>
            </a:r>
            <a:r>
              <a:rPr lang="en-US" sz="1400" dirty="0"/>
              <a:t> The loss during training is plotted to visualize how well the model is learning.</a:t>
            </a:r>
          </a:p>
          <a:p>
            <a:r>
              <a:rPr lang="en-US" sz="1400" b="1" dirty="0"/>
              <a:t>Interactive Prediction Tool:</a:t>
            </a:r>
            <a:endParaRPr lang="en-US" sz="1400" dirty="0"/>
          </a:p>
          <a:p>
            <a:pPr>
              <a:buFont typeface="Arial" panose="020B0604020202020204" pitchFamily="34" charset="0"/>
              <a:buChar char="•"/>
            </a:pPr>
            <a:r>
              <a:rPr lang="en-US" sz="1400" b="1" dirty="0"/>
              <a:t>Widgets for User Input:</a:t>
            </a:r>
            <a:r>
              <a:rPr lang="en-US" sz="1400" dirty="0"/>
              <a:t> The code provides a graphical interface where users can select match-related inputs such as venue, teams, and players.</a:t>
            </a:r>
          </a:p>
          <a:p>
            <a:pPr>
              <a:buFont typeface="Arial" panose="020B0604020202020204" pitchFamily="34" charset="0"/>
              <a:buChar char="•"/>
            </a:pPr>
            <a:r>
              <a:rPr lang="en-US" sz="1400" b="1" dirty="0"/>
              <a:t>Prediction:</a:t>
            </a:r>
            <a:r>
              <a:rPr lang="en-US" sz="1400" dirty="0"/>
              <a:t> Based on the user inputs, the model predicts the total score for the batting team. The prediction is displayed to the user.</a:t>
            </a:r>
          </a:p>
          <a:p>
            <a:endParaRPr lang="en-IN" sz="2000" dirty="0"/>
          </a:p>
        </p:txBody>
      </p:sp>
      <p:sp>
        <p:nvSpPr>
          <p:cNvPr id="4" name="Slide Number Placeholder 3">
            <a:extLst>
              <a:ext uri="{FF2B5EF4-FFF2-40B4-BE49-F238E27FC236}">
                <a16:creationId xmlns:a16="http://schemas.microsoft.com/office/drawing/2014/main" id="{B6D0D9F8-A3A8-5889-7C45-1A56233E42A9}"/>
              </a:ext>
            </a:extLst>
          </p:cNvPr>
          <p:cNvSpPr>
            <a:spLocks noGrp="1"/>
          </p:cNvSpPr>
          <p:nvPr>
            <p:ph type="sldNum" sz="quarter" idx="12"/>
          </p:nvPr>
        </p:nvSpPr>
        <p:spPr/>
        <p:txBody>
          <a:bodyPr/>
          <a:lstStyle/>
          <a:p>
            <a:fld id="{00A2D872-5107-4608-AAD6-461D36C60BE4}" type="slidenum">
              <a:rPr lang="en-IN" smtClean="0"/>
              <a:t>13</a:t>
            </a:fld>
            <a:endParaRPr lang="en-IN"/>
          </a:p>
        </p:txBody>
      </p:sp>
    </p:spTree>
    <p:extLst>
      <p:ext uri="{BB962C8B-B14F-4D97-AF65-F5344CB8AC3E}">
        <p14:creationId xmlns:p14="http://schemas.microsoft.com/office/powerpoint/2010/main" val="4108426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dirty="0"/>
              <a:t>Data Overview</a:t>
            </a:r>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p:txBody>
          <a:bodyPr/>
          <a:lstStyle/>
          <a:p>
            <a:r>
              <a:rPr lang="en-IN" dirty="0"/>
              <a:t>Data Sources:</a:t>
            </a:r>
          </a:p>
          <a:p>
            <a:r>
              <a:rPr lang="en-US" sz="2000" dirty="0"/>
              <a:t>IPL Dataset (ipl_data.csv):</a:t>
            </a:r>
          </a:p>
          <a:p>
            <a:r>
              <a:rPr lang="en-US" sz="2000" dirty="0"/>
              <a:t>The primary data source for this project is the ipl_data.csv file. This file is loaded into a Pandas </a:t>
            </a:r>
            <a:r>
              <a:rPr lang="en-US" sz="2000" dirty="0" err="1"/>
              <a:t>DataFrame</a:t>
            </a:r>
            <a:r>
              <a:rPr lang="en-US" sz="2000" dirty="0"/>
              <a:t> for further processing.</a:t>
            </a:r>
          </a:p>
          <a:p>
            <a:r>
              <a:rPr lang="en-US" sz="2000" dirty="0"/>
              <a:t>The dataset likely contains various features related to cricket matches, such as venue, batting team, bowling team, batsman, bowler, and other match-specific details.</a:t>
            </a:r>
          </a:p>
          <a:p>
            <a:r>
              <a:rPr lang="en-US" sz="2000" dirty="0"/>
              <a:t>Data </a:t>
            </a:r>
            <a:r>
              <a:rPr lang="en-US" sz="2000" dirty="0" err="1"/>
              <a:t>Preprocessing:Features</a:t>
            </a:r>
            <a:r>
              <a:rPr lang="en-US" sz="2000" dirty="0"/>
              <a:t>:</a:t>
            </a:r>
          </a:p>
          <a:p>
            <a:r>
              <a:rPr lang="en-US" sz="2000" dirty="0"/>
              <a:t> The dataset includes several features like date, venue, </a:t>
            </a:r>
            <a:r>
              <a:rPr lang="en-US" sz="2000" dirty="0" err="1"/>
              <a:t>batting_team</a:t>
            </a:r>
            <a:r>
              <a:rPr lang="en-US" sz="2000" dirty="0"/>
              <a:t>, </a:t>
            </a:r>
            <a:r>
              <a:rPr lang="en-US" sz="2000" dirty="0" err="1"/>
              <a:t>bowling_team</a:t>
            </a:r>
            <a:r>
              <a:rPr lang="en-US" sz="2000" dirty="0"/>
              <a:t>, batsman, bowler, etc. However, the code drops certain features, focusing on specific columns relevant to the model's objective (predicting the total score).</a:t>
            </a:r>
          </a:p>
          <a:p>
            <a:r>
              <a:rPr lang="en-US" sz="2000" dirty="0"/>
              <a:t>Label Encoding: The categorical features in the dataset are converted into numerical values using Label Encoding.</a:t>
            </a:r>
            <a:endParaRPr lang="en-IN" sz="2000" dirty="0"/>
          </a:p>
          <a:p>
            <a:pPr marL="0" indent="0">
              <a:buNone/>
            </a:pPr>
            <a:endParaRPr lang="en-IN" dirty="0"/>
          </a:p>
          <a:p>
            <a:endParaRPr lang="en-IN" dirty="0"/>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14</a:t>
            </a:fld>
            <a:endParaRPr lang="en-IN"/>
          </a:p>
        </p:txBody>
      </p:sp>
    </p:spTree>
    <p:extLst>
      <p:ext uri="{BB962C8B-B14F-4D97-AF65-F5344CB8AC3E}">
        <p14:creationId xmlns:p14="http://schemas.microsoft.com/office/powerpoint/2010/main" val="2110797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61D5-85E6-942E-5D46-9DF84E9955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B1B454-A56E-38EB-A6A5-53243E2345C0}"/>
              </a:ext>
            </a:extLst>
          </p:cNvPr>
          <p:cNvSpPr>
            <a:spLocks noGrp="1"/>
          </p:cNvSpPr>
          <p:nvPr>
            <p:ph idx="1"/>
          </p:nvPr>
        </p:nvSpPr>
        <p:spPr/>
        <p:txBody>
          <a:bodyPr/>
          <a:lstStyle/>
          <a:p>
            <a:r>
              <a:rPr lang="en-US" sz="2000" dirty="0"/>
              <a:t>Data </a:t>
            </a:r>
            <a:r>
              <a:rPr lang="en-US" sz="2000" dirty="0" err="1"/>
              <a:t>Transformation:Train-Test</a:t>
            </a:r>
            <a:r>
              <a:rPr lang="en-US" sz="2000" dirty="0"/>
              <a:t> Split:</a:t>
            </a:r>
          </a:p>
          <a:p>
            <a:r>
              <a:rPr lang="en-US" sz="2000" dirty="0"/>
              <a:t> The dataset is split into training and test sets, ensuring that the model is trained on a portion of the data and tested on unseen data for evaluation.</a:t>
            </a:r>
          </a:p>
          <a:p>
            <a:r>
              <a:rPr lang="en-US" sz="2000" dirty="0"/>
              <a:t>Scaling: The data is normalized using </a:t>
            </a:r>
            <a:r>
              <a:rPr lang="en-US" sz="2000" dirty="0" err="1"/>
              <a:t>MinMaxScaler</a:t>
            </a:r>
            <a:r>
              <a:rPr lang="en-US" sz="2000" dirty="0"/>
              <a:t> to ensure that all features are on a similar scale, which is essential for training the neural network.</a:t>
            </a:r>
          </a:p>
          <a:p>
            <a:r>
              <a:rPr lang="en-US" sz="2000" dirty="0"/>
              <a:t>The ipl_data.csv file is the key data source, containing all the necessary information required for model training, testing, and prediction.</a:t>
            </a:r>
          </a:p>
          <a:p>
            <a:r>
              <a:rPr lang="en-US" sz="2000" dirty="0"/>
              <a:t>If you have more specific details about the content of the ipl_data.csv or the structure of this data, that would provide additional context for the data sources.</a:t>
            </a:r>
            <a:endParaRPr lang="en-IN" sz="2000" dirty="0"/>
          </a:p>
        </p:txBody>
      </p:sp>
      <p:sp>
        <p:nvSpPr>
          <p:cNvPr id="4" name="Slide Number Placeholder 3">
            <a:extLst>
              <a:ext uri="{FF2B5EF4-FFF2-40B4-BE49-F238E27FC236}">
                <a16:creationId xmlns:a16="http://schemas.microsoft.com/office/drawing/2014/main" id="{A6D4E198-D366-F2BF-F988-F7B11FE18141}"/>
              </a:ext>
            </a:extLst>
          </p:cNvPr>
          <p:cNvSpPr>
            <a:spLocks noGrp="1"/>
          </p:cNvSpPr>
          <p:nvPr>
            <p:ph type="sldNum" sz="quarter" idx="12"/>
          </p:nvPr>
        </p:nvSpPr>
        <p:spPr/>
        <p:txBody>
          <a:bodyPr/>
          <a:lstStyle/>
          <a:p>
            <a:fld id="{00A2D872-5107-4608-AAD6-461D36C60BE4}" type="slidenum">
              <a:rPr lang="en-IN" smtClean="0"/>
              <a:t>15</a:t>
            </a:fld>
            <a:endParaRPr lang="en-IN"/>
          </a:p>
        </p:txBody>
      </p:sp>
    </p:spTree>
    <p:extLst>
      <p:ext uri="{BB962C8B-B14F-4D97-AF65-F5344CB8AC3E}">
        <p14:creationId xmlns:p14="http://schemas.microsoft.com/office/powerpoint/2010/main" val="1117955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p:txBody>
          <a:bodyPr/>
          <a:lstStyle/>
          <a:p>
            <a:r>
              <a:rPr lang="en-US" dirty="0"/>
              <a:t>Machine Learning Algorithms/Models Used:</a:t>
            </a:r>
          </a:p>
          <a:p>
            <a:r>
              <a:rPr lang="en-US" b="1" dirty="0"/>
              <a:t>Neural Network Model:</a:t>
            </a:r>
          </a:p>
          <a:p>
            <a:pPr>
              <a:buFont typeface="Arial" panose="020B0604020202020204" pitchFamily="34" charset="0"/>
              <a:buChar char="•"/>
            </a:pPr>
            <a:r>
              <a:rPr lang="en-US" b="1" dirty="0"/>
              <a:t>Architecture:</a:t>
            </a:r>
            <a:endParaRPr lang="en-US" dirty="0"/>
          </a:p>
          <a:p>
            <a:pPr marL="742950" lvl="1" indent="-285750">
              <a:buFont typeface="Arial" panose="020B0604020202020204" pitchFamily="34" charset="0"/>
              <a:buChar char="•"/>
            </a:pPr>
            <a:r>
              <a:rPr lang="en-US" dirty="0"/>
              <a:t>The code defines a neural network model using the </a:t>
            </a:r>
            <a:r>
              <a:rPr lang="en-US" dirty="0" err="1"/>
              <a:t>Keras</a:t>
            </a:r>
            <a:r>
              <a:rPr lang="en-US" dirty="0"/>
              <a:t> API, which is part of TensorFlow.</a:t>
            </a:r>
          </a:p>
          <a:p>
            <a:pPr marL="742950" lvl="1" indent="-285750">
              <a:buFont typeface="Arial" panose="020B0604020202020204" pitchFamily="34" charset="0"/>
              <a:buChar char="•"/>
            </a:pPr>
            <a:r>
              <a:rPr lang="en-US" dirty="0"/>
              <a:t>The model consists of:</a:t>
            </a:r>
          </a:p>
          <a:p>
            <a:pPr marL="1143000" lvl="2" indent="-228600">
              <a:buFont typeface="Arial" panose="020B0604020202020204" pitchFamily="34" charset="0"/>
              <a:buChar char="•"/>
            </a:pPr>
            <a:r>
              <a:rPr lang="en-US" b="1" dirty="0"/>
              <a:t>Input Layer:</a:t>
            </a:r>
            <a:r>
              <a:rPr lang="en-US" dirty="0"/>
              <a:t> Takes in the number of features after preprocessing and scaling.</a:t>
            </a:r>
          </a:p>
          <a:p>
            <a:pPr marL="1143000" lvl="2" indent="-228600">
              <a:buFont typeface="Arial" panose="020B0604020202020204" pitchFamily="34" charset="0"/>
              <a:buChar char="•"/>
            </a:pPr>
            <a:r>
              <a:rPr lang="en-US" b="1" dirty="0"/>
              <a:t>Two Hidden Layers:</a:t>
            </a:r>
            <a:endParaRPr lang="en-US" dirty="0"/>
          </a:p>
          <a:p>
            <a:pPr marL="1600200" lvl="3" indent="-228600">
              <a:buFont typeface="Arial" panose="020B0604020202020204" pitchFamily="34" charset="0"/>
              <a:buChar char="•"/>
            </a:pPr>
            <a:r>
              <a:rPr lang="en-US" dirty="0"/>
              <a:t>The first hidden layer contains 512 units with </a:t>
            </a:r>
            <a:r>
              <a:rPr lang="en-US" dirty="0" err="1"/>
              <a:t>ReLU</a:t>
            </a:r>
            <a:r>
              <a:rPr lang="en-US" dirty="0"/>
              <a:t> activation.</a:t>
            </a:r>
          </a:p>
          <a:p>
            <a:pPr marL="1600200" lvl="3" indent="-228600">
              <a:buFont typeface="Arial" panose="020B0604020202020204" pitchFamily="34" charset="0"/>
              <a:buChar char="•"/>
            </a:pPr>
            <a:r>
              <a:rPr lang="en-US" dirty="0"/>
              <a:t>The second hidden layer contains 216 units with </a:t>
            </a:r>
            <a:r>
              <a:rPr lang="en-US" dirty="0" err="1"/>
              <a:t>ReLU</a:t>
            </a:r>
            <a:r>
              <a:rPr lang="en-US" dirty="0"/>
              <a:t> activation.</a:t>
            </a:r>
          </a:p>
          <a:p>
            <a:pPr marL="1143000" lvl="2" indent="-228600">
              <a:buFont typeface="Arial" panose="020B0604020202020204" pitchFamily="34" charset="0"/>
              <a:buChar char="•"/>
            </a:pPr>
            <a:r>
              <a:rPr lang="en-US" b="1" dirty="0"/>
              <a:t>Output Layer:</a:t>
            </a:r>
            <a:r>
              <a:rPr lang="en-US" dirty="0"/>
              <a:t> Contains a single neuron with a linear activation function to predict a continuous value (the total score in this case).</a:t>
            </a:r>
          </a:p>
          <a:p>
            <a:endParaRPr lang="en-US" sz="2000" dirty="0"/>
          </a:p>
          <a:p>
            <a:endParaRPr lang="en-IN" dirty="0"/>
          </a:p>
          <a:p>
            <a:endParaRPr lang="en-IN" dirty="0"/>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16</a:t>
            </a:fld>
            <a:endParaRPr lang="en-IN"/>
          </a:p>
        </p:txBody>
      </p:sp>
    </p:spTree>
    <p:extLst>
      <p:ext uri="{BB962C8B-B14F-4D97-AF65-F5344CB8AC3E}">
        <p14:creationId xmlns:p14="http://schemas.microsoft.com/office/powerpoint/2010/main" val="815728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B622-78CD-496A-ECAD-593D6D3F87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90F7BE-CF6E-B138-99F3-647AFD38A430}"/>
              </a:ext>
            </a:extLst>
          </p:cNvPr>
          <p:cNvSpPr>
            <a:spLocks noGrp="1"/>
          </p:cNvSpPr>
          <p:nvPr>
            <p:ph idx="1"/>
          </p:nvPr>
        </p:nvSpPr>
        <p:spPr/>
        <p:txBody>
          <a:bodyPr/>
          <a:lstStyle/>
          <a:p>
            <a:r>
              <a:rPr lang="en-US" sz="2000" dirty="0"/>
              <a:t>Loss Function:</a:t>
            </a:r>
          </a:p>
          <a:p>
            <a:r>
              <a:rPr lang="en-US" sz="2000" dirty="0"/>
              <a:t>The model is compiled with the Huber Loss function. Huber loss is less sensitive to outliers compared to mean squared error (MSE) and is often used in regression tasks.</a:t>
            </a:r>
          </a:p>
          <a:p>
            <a:r>
              <a:rPr lang="en-US" sz="2000" dirty="0" err="1"/>
              <a:t>Optimizer:The</a:t>
            </a:r>
            <a:r>
              <a:rPr lang="en-US" sz="2000" dirty="0"/>
              <a:t> Adam optimizer is used, which is an adaptive learning rate optimization algorithm that's designed specifically for training deep learning models.</a:t>
            </a:r>
          </a:p>
          <a:p>
            <a:r>
              <a:rPr lang="en-US" sz="2000" dirty="0"/>
              <a:t> Label Encoding (Preprocessing Step):</a:t>
            </a:r>
          </a:p>
          <a:p>
            <a:r>
              <a:rPr lang="en-US" sz="2000" dirty="0" err="1"/>
              <a:t>LabelEncoder</a:t>
            </a:r>
            <a:r>
              <a:rPr lang="en-US" sz="2000" dirty="0"/>
              <a:t> from </a:t>
            </a:r>
            <a:r>
              <a:rPr lang="en-US" sz="2000" dirty="0" err="1"/>
              <a:t>sklearn.preprocessing</a:t>
            </a:r>
            <a:r>
              <a:rPr lang="en-US" sz="2000" dirty="0"/>
              <a:t> is used to convert categorical variables (like venue, batting team, bowling team, etc.) into numerical labels. This is a crucial step before feeding the data into the neural network.</a:t>
            </a:r>
          </a:p>
          <a:p>
            <a:r>
              <a:rPr lang="en-US" sz="2000" dirty="0"/>
              <a:t>. Data Normalization:</a:t>
            </a:r>
          </a:p>
          <a:p>
            <a:r>
              <a:rPr lang="en-US" sz="2000" dirty="0" err="1"/>
              <a:t>MinMaxScaler</a:t>
            </a:r>
            <a:r>
              <a:rPr lang="en-US" sz="2000" dirty="0"/>
              <a:t> from </a:t>
            </a:r>
            <a:r>
              <a:rPr lang="en-US" sz="2000" dirty="0" err="1"/>
              <a:t>sklearn.preprocessing</a:t>
            </a:r>
            <a:r>
              <a:rPr lang="en-US" sz="2000" dirty="0"/>
              <a:t> is used to scale the features so that they all fall within a similar range (typically 0 to 1). This helps in improving the performance and convergence speed of the neural network.</a:t>
            </a:r>
            <a:endParaRPr lang="en-IN" sz="2000" dirty="0"/>
          </a:p>
        </p:txBody>
      </p:sp>
      <p:sp>
        <p:nvSpPr>
          <p:cNvPr id="4" name="Slide Number Placeholder 3">
            <a:extLst>
              <a:ext uri="{FF2B5EF4-FFF2-40B4-BE49-F238E27FC236}">
                <a16:creationId xmlns:a16="http://schemas.microsoft.com/office/drawing/2014/main" id="{62249360-F6CB-8A5B-BA8E-EA8E55BD2AA8}"/>
              </a:ext>
            </a:extLst>
          </p:cNvPr>
          <p:cNvSpPr>
            <a:spLocks noGrp="1"/>
          </p:cNvSpPr>
          <p:nvPr>
            <p:ph type="sldNum" sz="quarter" idx="12"/>
          </p:nvPr>
        </p:nvSpPr>
        <p:spPr/>
        <p:txBody>
          <a:bodyPr/>
          <a:lstStyle/>
          <a:p>
            <a:fld id="{00A2D872-5107-4608-AAD6-461D36C60BE4}" type="slidenum">
              <a:rPr lang="en-IN" smtClean="0"/>
              <a:t>17</a:t>
            </a:fld>
            <a:endParaRPr lang="en-IN"/>
          </a:p>
        </p:txBody>
      </p:sp>
    </p:spTree>
    <p:extLst>
      <p:ext uri="{BB962C8B-B14F-4D97-AF65-F5344CB8AC3E}">
        <p14:creationId xmlns:p14="http://schemas.microsoft.com/office/powerpoint/2010/main" val="2280903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3A01-FB11-7924-7544-CC8A4845D3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890896-85FB-168D-01A4-0D77457AC4DD}"/>
              </a:ext>
            </a:extLst>
          </p:cNvPr>
          <p:cNvSpPr>
            <a:spLocks noGrp="1"/>
          </p:cNvSpPr>
          <p:nvPr>
            <p:ph idx="1"/>
          </p:nvPr>
        </p:nvSpPr>
        <p:spPr/>
        <p:txBody>
          <a:bodyPr/>
          <a:lstStyle/>
          <a:p>
            <a:r>
              <a:rPr lang="en-US" sz="2000" dirty="0"/>
              <a:t>. Train-Test Split:</a:t>
            </a:r>
          </a:p>
          <a:p>
            <a:r>
              <a:rPr lang="en-US" sz="2000" dirty="0"/>
              <a:t>The data is split into training and testing sets using the </a:t>
            </a:r>
            <a:r>
              <a:rPr lang="en-US" sz="2000" dirty="0" err="1"/>
              <a:t>train_test_split</a:t>
            </a:r>
            <a:r>
              <a:rPr lang="en-US" sz="2000" dirty="0"/>
              <a:t> function from </a:t>
            </a:r>
            <a:r>
              <a:rPr lang="en-US" sz="2000" dirty="0" err="1"/>
              <a:t>sklearn.model_selection</a:t>
            </a:r>
            <a:r>
              <a:rPr lang="en-US" sz="2000" dirty="0"/>
              <a:t>. This helps in evaluating the model's performance on unseen data.</a:t>
            </a:r>
          </a:p>
          <a:p>
            <a:r>
              <a:rPr lang="en-US" sz="2000" dirty="0"/>
              <a:t>These techniques and models form the core of the machine learning approach in this code, which is primarily focused on building a predictive model using a neural network.</a:t>
            </a:r>
            <a:endParaRPr lang="en-IN" sz="2000" dirty="0"/>
          </a:p>
        </p:txBody>
      </p:sp>
      <p:sp>
        <p:nvSpPr>
          <p:cNvPr id="4" name="Slide Number Placeholder 3">
            <a:extLst>
              <a:ext uri="{FF2B5EF4-FFF2-40B4-BE49-F238E27FC236}">
                <a16:creationId xmlns:a16="http://schemas.microsoft.com/office/drawing/2014/main" id="{33ED3E7D-6348-B49C-7F2B-2CD83D702599}"/>
              </a:ext>
            </a:extLst>
          </p:cNvPr>
          <p:cNvSpPr>
            <a:spLocks noGrp="1"/>
          </p:cNvSpPr>
          <p:nvPr>
            <p:ph type="sldNum" sz="quarter" idx="12"/>
          </p:nvPr>
        </p:nvSpPr>
        <p:spPr/>
        <p:txBody>
          <a:bodyPr/>
          <a:lstStyle/>
          <a:p>
            <a:fld id="{00A2D872-5107-4608-AAD6-461D36C60BE4}" type="slidenum">
              <a:rPr lang="en-IN" smtClean="0"/>
              <a:t>18</a:t>
            </a:fld>
            <a:endParaRPr lang="en-IN"/>
          </a:p>
        </p:txBody>
      </p:sp>
    </p:spTree>
    <p:extLst>
      <p:ext uri="{BB962C8B-B14F-4D97-AF65-F5344CB8AC3E}">
        <p14:creationId xmlns:p14="http://schemas.microsoft.com/office/powerpoint/2010/main" val="1712659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p:txBody>
          <a:bodyPr/>
          <a:lstStyle/>
          <a:p>
            <a:r>
              <a:rPr lang="en-US" dirty="0"/>
              <a:t>Tools and Libraries Used:</a:t>
            </a:r>
          </a:p>
          <a:p>
            <a:pPr marL="0" indent="0">
              <a:buNone/>
            </a:pPr>
            <a:r>
              <a:rPr lang="en-US" sz="2000" dirty="0"/>
              <a:t>. Pandas (import pandas as pd)</a:t>
            </a:r>
          </a:p>
          <a:p>
            <a:pPr marL="0" indent="0">
              <a:buNone/>
            </a:pPr>
            <a:r>
              <a:rPr lang="en-US" sz="2000" dirty="0"/>
              <a:t>Purpose: Used for data manipulation and analysis. It is particularly useful for reading and handling structured data, such as CSV files.</a:t>
            </a:r>
          </a:p>
          <a:p>
            <a:pPr marL="0" indent="0">
              <a:buNone/>
            </a:pPr>
            <a:r>
              <a:rPr lang="en-US" sz="2000" dirty="0"/>
              <a:t>Usage in Code:</a:t>
            </a:r>
          </a:p>
          <a:p>
            <a:pPr marL="0" indent="0">
              <a:buNone/>
            </a:pPr>
            <a:r>
              <a:rPr lang="en-US" sz="2000" dirty="0"/>
              <a:t>Loading data from a CSV file into a </a:t>
            </a:r>
            <a:r>
              <a:rPr lang="en-US" sz="2000" dirty="0" err="1"/>
              <a:t>DataFrame</a:t>
            </a:r>
            <a:r>
              <a:rPr lang="en-US" sz="2000" dirty="0"/>
              <a:t>.</a:t>
            </a:r>
          </a:p>
          <a:p>
            <a:pPr marL="0" indent="0">
              <a:buNone/>
            </a:pPr>
            <a:r>
              <a:rPr lang="en-US" sz="2000" dirty="0"/>
              <a:t>Dropping unnecessary columns.</a:t>
            </a:r>
          </a:p>
          <a:p>
            <a:pPr marL="0" indent="0">
              <a:buNone/>
            </a:pPr>
            <a:r>
              <a:rPr lang="en-US" sz="2000" dirty="0"/>
              <a:t>Displaying the initial rows of the dataset</a:t>
            </a:r>
            <a:r>
              <a:rPr lang="en-US" dirty="0"/>
              <a:t>.</a:t>
            </a:r>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19</a:t>
            </a:fld>
            <a:endParaRPr lang="en-IN"/>
          </a:p>
        </p:txBody>
      </p:sp>
    </p:spTree>
    <p:extLst>
      <p:ext uri="{BB962C8B-B14F-4D97-AF65-F5344CB8AC3E}">
        <p14:creationId xmlns:p14="http://schemas.microsoft.com/office/powerpoint/2010/main" val="896592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p:txBody>
          <a:bodyPr/>
          <a:lstStyle/>
          <a:p>
            <a:r>
              <a:rPr lang="en-IN" dirty="0"/>
              <a:t>Background and Context :</a:t>
            </a:r>
          </a:p>
          <a:p>
            <a:r>
              <a:rPr lang="en-US" sz="2000" dirty="0" err="1"/>
              <a:t>Dataset:The</a:t>
            </a:r>
            <a:r>
              <a:rPr lang="en-US" sz="2000" dirty="0"/>
              <a:t> dataset used (ipl_data.csv) appears to contain historical data from IPL matches, including features like venue, batting team, bowling team, batsman, bowler, and total score, among others. These features are crucial for building a model that can predict the total score based on the match conditions.</a:t>
            </a:r>
          </a:p>
          <a:p>
            <a:r>
              <a:rPr lang="en-US" sz="2000" dirty="0"/>
              <a:t>Data </a:t>
            </a:r>
            <a:r>
              <a:rPr lang="en-US" sz="2000" dirty="0" err="1"/>
              <a:t>Preprocessing:The</a:t>
            </a:r>
            <a:r>
              <a:rPr lang="en-US" sz="2000" dirty="0"/>
              <a:t> code begins by loading the dataset and performing initial preprocessing steps, such as dropping irrelevant columns like date, runs, wickets, etc., that might not be necessary for the prediction </a:t>
            </a:r>
            <a:r>
              <a:rPr lang="en-US" sz="2000" dirty="0" err="1"/>
              <a:t>model.Label</a:t>
            </a:r>
            <a:r>
              <a:rPr lang="en-US" sz="2000" dirty="0"/>
              <a:t> Encoding is then applied to categorical features (venue, </a:t>
            </a:r>
            <a:r>
              <a:rPr lang="en-US" sz="2000" dirty="0" err="1"/>
              <a:t>bat_team</a:t>
            </a:r>
            <a:r>
              <a:rPr lang="en-US" sz="2000" dirty="0"/>
              <a:t>, </a:t>
            </a:r>
            <a:r>
              <a:rPr lang="en-US" sz="2000" dirty="0" err="1"/>
              <a:t>bowl_team</a:t>
            </a:r>
            <a:r>
              <a:rPr lang="en-US" sz="2000" dirty="0"/>
              <a:t>, batsman, bowler). This is necessary because machine learning models, especially neural networks, require numerical input.</a:t>
            </a:r>
          </a:p>
          <a:p>
            <a:r>
              <a:rPr lang="en-US" sz="2000" dirty="0"/>
              <a:t>Train-Test </a:t>
            </a:r>
            <a:r>
              <a:rPr lang="en-US" sz="2000" dirty="0" err="1"/>
              <a:t>Split:The</a:t>
            </a:r>
            <a:r>
              <a:rPr lang="en-US" sz="2000" dirty="0"/>
              <a:t> dataset is split into training and testing sets using the </a:t>
            </a:r>
            <a:r>
              <a:rPr lang="en-US" sz="2000" dirty="0" err="1"/>
              <a:t>train_test_split</a:t>
            </a:r>
            <a:r>
              <a:rPr lang="en-US" sz="2000" dirty="0"/>
              <a:t> function. This step is crucial to evaluate the model's performance on unseen data.</a:t>
            </a:r>
            <a:endParaRPr lang="en-IN" sz="2000" dirty="0"/>
          </a:p>
          <a:p>
            <a:pPr marL="0" indent="0">
              <a:buNone/>
            </a:pPr>
            <a:endParaRPr lang="en-IN" dirty="0"/>
          </a:p>
          <a:p>
            <a:pPr marL="0" indent="0">
              <a:buNone/>
            </a:pPr>
            <a:endParaRPr lang="en-IN" dirty="0"/>
          </a:p>
          <a:p>
            <a:endParaRPr lang="en-IN" dirty="0"/>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2</a:t>
            </a:fld>
            <a:endParaRPr lang="en-IN"/>
          </a:p>
        </p:txBody>
      </p:sp>
    </p:spTree>
    <p:extLst>
      <p:ext uri="{BB962C8B-B14F-4D97-AF65-F5344CB8AC3E}">
        <p14:creationId xmlns:p14="http://schemas.microsoft.com/office/powerpoint/2010/main" val="217627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F6A53-09C5-F146-D35F-F33393962B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4154AB-8D02-EA0E-9FCA-CEEA36E1366B}"/>
              </a:ext>
            </a:extLst>
          </p:cNvPr>
          <p:cNvSpPr>
            <a:spLocks noGrp="1"/>
          </p:cNvSpPr>
          <p:nvPr>
            <p:ph idx="1"/>
          </p:nvPr>
        </p:nvSpPr>
        <p:spPr/>
        <p:txBody>
          <a:bodyPr/>
          <a:lstStyle/>
          <a:p>
            <a:r>
              <a:rPr lang="en-US" sz="2000" dirty="0"/>
              <a:t>. NumPy (import </a:t>
            </a:r>
            <a:r>
              <a:rPr lang="en-US" sz="2000" dirty="0" err="1"/>
              <a:t>numpy</a:t>
            </a:r>
            <a:r>
              <a:rPr lang="en-US" sz="2000" dirty="0"/>
              <a:t> as np)</a:t>
            </a:r>
          </a:p>
          <a:p>
            <a:r>
              <a:rPr lang="en-US" sz="2000" dirty="0"/>
              <a:t>Purpose: Provides support for large multi-dimensional arrays and matrices, along with a collection of mathematical functions to operate on these arrays</a:t>
            </a:r>
          </a:p>
          <a:p>
            <a:r>
              <a:rPr lang="en-US" sz="2000" dirty="0"/>
              <a:t>.Usage in Code</a:t>
            </a:r>
          </a:p>
          <a:p>
            <a:r>
              <a:rPr lang="en-US" sz="2000" dirty="0"/>
              <a:t>Used for handling arrays and reshaping data inputs for the model.</a:t>
            </a:r>
            <a:endParaRPr lang="en-IN" sz="2000" dirty="0"/>
          </a:p>
        </p:txBody>
      </p:sp>
      <p:sp>
        <p:nvSpPr>
          <p:cNvPr id="4" name="Slide Number Placeholder 3">
            <a:extLst>
              <a:ext uri="{FF2B5EF4-FFF2-40B4-BE49-F238E27FC236}">
                <a16:creationId xmlns:a16="http://schemas.microsoft.com/office/drawing/2014/main" id="{8E661E54-2A70-CED2-10A4-59C766DDB85F}"/>
              </a:ext>
            </a:extLst>
          </p:cNvPr>
          <p:cNvSpPr>
            <a:spLocks noGrp="1"/>
          </p:cNvSpPr>
          <p:nvPr>
            <p:ph type="sldNum" sz="quarter" idx="12"/>
          </p:nvPr>
        </p:nvSpPr>
        <p:spPr/>
        <p:txBody>
          <a:bodyPr/>
          <a:lstStyle/>
          <a:p>
            <a:fld id="{00A2D872-5107-4608-AAD6-461D36C60BE4}" type="slidenum">
              <a:rPr lang="en-IN" smtClean="0"/>
              <a:t>20</a:t>
            </a:fld>
            <a:endParaRPr lang="en-IN"/>
          </a:p>
        </p:txBody>
      </p:sp>
    </p:spTree>
    <p:extLst>
      <p:ext uri="{BB962C8B-B14F-4D97-AF65-F5344CB8AC3E}">
        <p14:creationId xmlns:p14="http://schemas.microsoft.com/office/powerpoint/2010/main" val="1131944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E0CD-0948-BB27-E999-7BFCCC28A9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B595C7-DCF9-DF0F-B82B-C54C48C31CD4}"/>
              </a:ext>
            </a:extLst>
          </p:cNvPr>
          <p:cNvSpPr>
            <a:spLocks noGrp="1"/>
          </p:cNvSpPr>
          <p:nvPr>
            <p:ph idx="1"/>
          </p:nvPr>
        </p:nvSpPr>
        <p:spPr/>
        <p:txBody>
          <a:bodyPr/>
          <a:lstStyle/>
          <a:p>
            <a:r>
              <a:rPr lang="en-US" sz="2000" dirty="0"/>
              <a:t> Matplotlib (import </a:t>
            </a:r>
            <a:r>
              <a:rPr lang="en-US" sz="2000" dirty="0" err="1"/>
              <a:t>matplotlib.pyplot</a:t>
            </a:r>
            <a:r>
              <a:rPr lang="en-US" sz="2000" dirty="0"/>
              <a:t> as </a:t>
            </a:r>
            <a:r>
              <a:rPr lang="en-US" sz="2000" dirty="0" err="1"/>
              <a:t>plt</a:t>
            </a:r>
            <a:r>
              <a:rPr lang="en-US" sz="2000" dirty="0"/>
              <a:t>)</a:t>
            </a:r>
          </a:p>
          <a:p>
            <a:r>
              <a:rPr lang="en-US" sz="2000" dirty="0"/>
              <a:t>Purpose: A plotting library used for creating static, interactive, and animated visualizations in Python.</a:t>
            </a:r>
          </a:p>
          <a:p>
            <a:r>
              <a:rPr lang="en-US" sz="2000" dirty="0"/>
              <a:t>Usage in Code</a:t>
            </a:r>
          </a:p>
          <a:p>
            <a:r>
              <a:rPr lang="en-US" sz="2000" dirty="0"/>
              <a:t>:Used for plotting the model's loss history after training.</a:t>
            </a:r>
          </a:p>
          <a:p>
            <a:r>
              <a:rPr lang="en-US" sz="2000" dirty="0"/>
              <a:t>. Seaborn (import seaborn as </a:t>
            </a:r>
            <a:r>
              <a:rPr lang="en-US" sz="2000" dirty="0" err="1"/>
              <a:t>sns</a:t>
            </a:r>
            <a:r>
              <a:rPr lang="en-US" sz="2000" dirty="0"/>
              <a:t>)</a:t>
            </a:r>
          </a:p>
          <a:p>
            <a:r>
              <a:rPr lang="en-US" sz="2000" dirty="0"/>
              <a:t>Purpose: A data visualization library based on Matplotlib that provides a high-level interface for drawing attractive and informative statistical graphics.</a:t>
            </a:r>
          </a:p>
          <a:p>
            <a:r>
              <a:rPr lang="en-US" sz="2000" dirty="0"/>
              <a:t>Usage in Code:</a:t>
            </a:r>
          </a:p>
          <a:p>
            <a:r>
              <a:rPr lang="en-US" sz="2000" dirty="0"/>
              <a:t>Not explicitly used in the code, but typically used for creating more advanced visualizations and styling.</a:t>
            </a:r>
            <a:endParaRPr lang="en-IN" sz="2000" dirty="0"/>
          </a:p>
        </p:txBody>
      </p:sp>
      <p:sp>
        <p:nvSpPr>
          <p:cNvPr id="4" name="Slide Number Placeholder 3">
            <a:extLst>
              <a:ext uri="{FF2B5EF4-FFF2-40B4-BE49-F238E27FC236}">
                <a16:creationId xmlns:a16="http://schemas.microsoft.com/office/drawing/2014/main" id="{62A5F014-D6B2-290E-3AF9-DDE6AC7626A0}"/>
              </a:ext>
            </a:extLst>
          </p:cNvPr>
          <p:cNvSpPr>
            <a:spLocks noGrp="1"/>
          </p:cNvSpPr>
          <p:nvPr>
            <p:ph type="sldNum" sz="quarter" idx="12"/>
          </p:nvPr>
        </p:nvSpPr>
        <p:spPr/>
        <p:txBody>
          <a:bodyPr/>
          <a:lstStyle/>
          <a:p>
            <a:fld id="{00A2D872-5107-4608-AAD6-461D36C60BE4}" type="slidenum">
              <a:rPr lang="en-IN" smtClean="0"/>
              <a:t>21</a:t>
            </a:fld>
            <a:endParaRPr lang="en-IN"/>
          </a:p>
        </p:txBody>
      </p:sp>
    </p:spTree>
    <p:extLst>
      <p:ext uri="{BB962C8B-B14F-4D97-AF65-F5344CB8AC3E}">
        <p14:creationId xmlns:p14="http://schemas.microsoft.com/office/powerpoint/2010/main" val="3057556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p:txBody>
          <a:bodyPr/>
          <a:lstStyle/>
          <a:p>
            <a:pPr marL="0" indent="0">
              <a:buNone/>
            </a:pPr>
            <a:r>
              <a:rPr lang="en-IN" dirty="0"/>
              <a:t> Key Findings:</a:t>
            </a:r>
          </a:p>
          <a:p>
            <a:pPr marL="0" indent="0">
              <a:buNone/>
            </a:pPr>
            <a:r>
              <a:rPr lang="en-US" sz="2000" dirty="0"/>
              <a:t>. Data Preprocessing</a:t>
            </a:r>
          </a:p>
          <a:p>
            <a:pPr marL="0" indent="0">
              <a:buNone/>
            </a:pPr>
            <a:r>
              <a:rPr lang="en-US" sz="2000" dirty="0"/>
              <a:t>:Dropping Unnecessary Features: The code begins by removing features that might not be directly relevant to the score prediction, such as date, runs, wickets, overs, and others. This helps in focusing the model on the most impactful features.</a:t>
            </a:r>
          </a:p>
          <a:p>
            <a:pPr marL="0" indent="0">
              <a:buNone/>
            </a:pPr>
            <a:r>
              <a:rPr lang="en-US" sz="2000" dirty="0"/>
              <a:t>Feature Selection: The primary features used are venue, </a:t>
            </a:r>
            <a:r>
              <a:rPr lang="en-US" sz="2000" dirty="0" err="1"/>
              <a:t>bat_team</a:t>
            </a:r>
            <a:r>
              <a:rPr lang="en-US" sz="2000" dirty="0"/>
              <a:t>, </a:t>
            </a:r>
            <a:r>
              <a:rPr lang="en-US" sz="2000" dirty="0" err="1"/>
              <a:t>bowl_team</a:t>
            </a:r>
            <a:r>
              <a:rPr lang="en-US" sz="2000" dirty="0"/>
              <a:t>, batsman, and bowler, with the target variable being the total score.</a:t>
            </a:r>
            <a:endParaRPr lang="en-IN" sz="2000" dirty="0"/>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22</a:t>
            </a:fld>
            <a:endParaRPr lang="en-IN"/>
          </a:p>
        </p:txBody>
      </p:sp>
    </p:spTree>
    <p:extLst>
      <p:ext uri="{BB962C8B-B14F-4D97-AF65-F5344CB8AC3E}">
        <p14:creationId xmlns:p14="http://schemas.microsoft.com/office/powerpoint/2010/main" val="3332980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C5EF6-D12A-3A64-8A38-A68D31AE6B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19ED83-9269-2E18-7C22-B17D671DD413}"/>
              </a:ext>
            </a:extLst>
          </p:cNvPr>
          <p:cNvSpPr>
            <a:spLocks noGrp="1"/>
          </p:cNvSpPr>
          <p:nvPr>
            <p:ph idx="1"/>
          </p:nvPr>
        </p:nvSpPr>
        <p:spPr/>
        <p:txBody>
          <a:bodyPr/>
          <a:lstStyle/>
          <a:p>
            <a:r>
              <a:rPr lang="en-US" sz="2000" dirty="0"/>
              <a:t> Label Encoding:</a:t>
            </a:r>
          </a:p>
          <a:p>
            <a:r>
              <a:rPr lang="en-US" sz="2000" dirty="0"/>
              <a:t>Categorical Data Encoding: Categorical features such as the venue, batting team, bowling team, batsman, and bowler are encoded into numerical values using </a:t>
            </a:r>
            <a:r>
              <a:rPr lang="en-US" sz="2000" dirty="0" err="1"/>
              <a:t>LabelEncoder</a:t>
            </a:r>
            <a:r>
              <a:rPr lang="en-US" sz="2000" dirty="0"/>
              <a:t>. This is essential because machine learning models work with numerical data rather than categorical data.</a:t>
            </a:r>
          </a:p>
          <a:p>
            <a:r>
              <a:rPr lang="en-US" sz="1400" b="1" dirty="0"/>
              <a:t>. Data Splitting:</a:t>
            </a:r>
          </a:p>
          <a:p>
            <a:pPr>
              <a:buFont typeface="Arial" panose="020B0604020202020204" pitchFamily="34" charset="0"/>
              <a:buChar char="•"/>
            </a:pPr>
            <a:r>
              <a:rPr lang="en-US" sz="1400" b="1" dirty="0"/>
              <a:t>Train-Test Split:</a:t>
            </a:r>
            <a:r>
              <a:rPr lang="en-US" sz="1400" dirty="0"/>
              <a:t> The dataset is split into training and testing sets with a 70/30 ratio. This split is crucial for evaluating the model's performance on unseen data.</a:t>
            </a:r>
          </a:p>
          <a:p>
            <a:r>
              <a:rPr lang="en-US" sz="2000" dirty="0"/>
              <a:t> Feature </a:t>
            </a:r>
            <a:r>
              <a:rPr lang="en-US" sz="2000" dirty="0" err="1"/>
              <a:t>Scaling:MinMaxScaler</a:t>
            </a:r>
            <a:r>
              <a:rPr lang="en-US" sz="2000" dirty="0"/>
              <a:t>: </a:t>
            </a:r>
          </a:p>
          <a:p>
            <a:r>
              <a:rPr lang="en-US" sz="2000" dirty="0"/>
              <a:t>The features are scaled to a range of 0 to 1 using </a:t>
            </a:r>
            <a:r>
              <a:rPr lang="en-US" sz="2000" dirty="0" err="1"/>
              <a:t>MinMaxScaler</a:t>
            </a:r>
            <a:r>
              <a:rPr lang="en-US" sz="2000" dirty="0"/>
              <a:t>. This scaling ensures that the neural network model trains more effectively, as it prevents features with larger ranges from dominating the model's learning process.</a:t>
            </a:r>
            <a:endParaRPr lang="en-IN" sz="2000" dirty="0"/>
          </a:p>
        </p:txBody>
      </p:sp>
      <p:sp>
        <p:nvSpPr>
          <p:cNvPr id="4" name="Slide Number Placeholder 3">
            <a:extLst>
              <a:ext uri="{FF2B5EF4-FFF2-40B4-BE49-F238E27FC236}">
                <a16:creationId xmlns:a16="http://schemas.microsoft.com/office/drawing/2014/main" id="{836D8855-976B-F4EE-8E16-82A96175EDF8}"/>
              </a:ext>
            </a:extLst>
          </p:cNvPr>
          <p:cNvSpPr>
            <a:spLocks noGrp="1"/>
          </p:cNvSpPr>
          <p:nvPr>
            <p:ph type="sldNum" sz="quarter" idx="12"/>
          </p:nvPr>
        </p:nvSpPr>
        <p:spPr/>
        <p:txBody>
          <a:bodyPr/>
          <a:lstStyle/>
          <a:p>
            <a:fld id="{00A2D872-5107-4608-AAD6-461D36C60BE4}" type="slidenum">
              <a:rPr lang="en-IN" smtClean="0"/>
              <a:t>23</a:t>
            </a:fld>
            <a:endParaRPr lang="en-IN"/>
          </a:p>
        </p:txBody>
      </p:sp>
    </p:spTree>
    <p:extLst>
      <p:ext uri="{BB962C8B-B14F-4D97-AF65-F5344CB8AC3E}">
        <p14:creationId xmlns:p14="http://schemas.microsoft.com/office/powerpoint/2010/main" val="431668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5506-2425-C667-0D6F-16A09B0103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B47CF8-710C-9F10-7660-CAFB4E481208}"/>
              </a:ext>
            </a:extLst>
          </p:cNvPr>
          <p:cNvSpPr>
            <a:spLocks noGrp="1"/>
          </p:cNvSpPr>
          <p:nvPr>
            <p:ph idx="1"/>
          </p:nvPr>
        </p:nvSpPr>
        <p:spPr/>
        <p:txBody>
          <a:bodyPr/>
          <a:lstStyle/>
          <a:p>
            <a:r>
              <a:rPr lang="en-US" sz="2000" dirty="0"/>
              <a:t> </a:t>
            </a:r>
            <a:r>
              <a:rPr lang="en-US" sz="2000" dirty="0" err="1"/>
              <a:t>Interactivity:IPyWidgets</a:t>
            </a:r>
            <a:r>
              <a:rPr lang="en-US" sz="2000" dirty="0"/>
              <a:t>:</a:t>
            </a:r>
          </a:p>
          <a:p>
            <a:r>
              <a:rPr lang="en-US" sz="2000" dirty="0"/>
              <a:t> An interactive interface is created using </a:t>
            </a:r>
            <a:r>
              <a:rPr lang="en-US" sz="2000" dirty="0" err="1"/>
              <a:t>IPyWidgets</a:t>
            </a:r>
            <a:r>
              <a:rPr lang="en-US" sz="2000" dirty="0"/>
              <a:t> to allow users to input match details (like venue, teams, players) and get predicted scores. This adds a practical aspect to the model, making it usable for live predictions or simulations.</a:t>
            </a:r>
          </a:p>
          <a:p>
            <a:r>
              <a:rPr lang="en-US" sz="1400" b="1" dirty="0"/>
              <a:t>Practical Application:</a:t>
            </a:r>
          </a:p>
          <a:p>
            <a:pPr>
              <a:buFont typeface="Arial" panose="020B0604020202020204" pitchFamily="34" charset="0"/>
              <a:buChar char="•"/>
            </a:pPr>
            <a:r>
              <a:rPr lang="en-US" sz="1400" dirty="0"/>
              <a:t>The code is designed to predict the final score in a cricket match, considering various factors such as venue, batting and bowling teams, and key players. This could be useful for broadcasters, sports analysts, and enthusiasts who want to anticipate match outcomes based on live data.</a:t>
            </a:r>
          </a:p>
          <a:p>
            <a:r>
              <a:rPr lang="en-US" sz="1400" b="1" dirty="0"/>
              <a:t>Key Takeaways:</a:t>
            </a:r>
          </a:p>
          <a:p>
            <a:pPr>
              <a:buFont typeface="Arial" panose="020B0604020202020204" pitchFamily="34" charset="0"/>
              <a:buChar char="•"/>
            </a:pPr>
            <a:r>
              <a:rPr lang="en-US" sz="1400" b="1" dirty="0"/>
              <a:t>Machine Learning Application:</a:t>
            </a:r>
            <a:r>
              <a:rPr lang="en-US" sz="1400" dirty="0"/>
              <a:t> The code is an example of applying machine learning (specifically neural networks) to sports analytics, demonstrating how data-driven models can predict outcomes in sports.</a:t>
            </a:r>
          </a:p>
          <a:p>
            <a:pPr>
              <a:buFont typeface="Arial" panose="020B0604020202020204" pitchFamily="34" charset="0"/>
              <a:buChar char="•"/>
            </a:pPr>
            <a:r>
              <a:rPr lang="en-US" sz="1400" b="1" dirty="0"/>
              <a:t>Customization:</a:t>
            </a:r>
            <a:r>
              <a:rPr lang="en-US" sz="1400" dirty="0"/>
              <a:t> The model can be further refined with more data and features, or adapted to other sports or contexts with similar predictive needs.</a:t>
            </a:r>
          </a:p>
          <a:p>
            <a:pPr>
              <a:buFont typeface="Arial" panose="020B0604020202020204" pitchFamily="34" charset="0"/>
              <a:buChar char="•"/>
            </a:pPr>
            <a:r>
              <a:rPr lang="en-US" sz="1400" b="1" dirty="0"/>
              <a:t>User Interaction:</a:t>
            </a:r>
            <a:r>
              <a:rPr lang="en-US" sz="1400" dirty="0"/>
              <a:t> The integration of interactive elements shows how machine learning models can be made accessible and practical for end-users.</a:t>
            </a:r>
          </a:p>
          <a:p>
            <a:endParaRPr lang="en-IN" sz="2000" dirty="0"/>
          </a:p>
        </p:txBody>
      </p:sp>
      <p:sp>
        <p:nvSpPr>
          <p:cNvPr id="4" name="Slide Number Placeholder 3">
            <a:extLst>
              <a:ext uri="{FF2B5EF4-FFF2-40B4-BE49-F238E27FC236}">
                <a16:creationId xmlns:a16="http://schemas.microsoft.com/office/drawing/2014/main" id="{389A4834-6AA9-D42C-92CF-F304EA85DB50}"/>
              </a:ext>
            </a:extLst>
          </p:cNvPr>
          <p:cNvSpPr>
            <a:spLocks noGrp="1"/>
          </p:cNvSpPr>
          <p:nvPr>
            <p:ph type="sldNum" sz="quarter" idx="12"/>
          </p:nvPr>
        </p:nvSpPr>
        <p:spPr/>
        <p:txBody>
          <a:bodyPr/>
          <a:lstStyle/>
          <a:p>
            <a:fld id="{00A2D872-5107-4608-AAD6-461D36C60BE4}" type="slidenum">
              <a:rPr lang="en-IN" smtClean="0"/>
              <a:t>24</a:t>
            </a:fld>
            <a:endParaRPr lang="en-IN"/>
          </a:p>
        </p:txBody>
      </p:sp>
    </p:spTree>
    <p:extLst>
      <p:ext uri="{BB962C8B-B14F-4D97-AF65-F5344CB8AC3E}">
        <p14:creationId xmlns:p14="http://schemas.microsoft.com/office/powerpoint/2010/main" val="3204875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dirty="0"/>
              <a:t>Discussion</a:t>
            </a:r>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p:txBody>
          <a:bodyPr/>
          <a:lstStyle/>
          <a:p>
            <a:r>
              <a:rPr lang="en-US" dirty="0"/>
              <a:t>Interpretation of Results: </a:t>
            </a:r>
          </a:p>
          <a:p>
            <a:r>
              <a:rPr lang="en-US" sz="2000" b="1" dirty="0"/>
              <a:t>Training and Loss Analysis:</a:t>
            </a:r>
          </a:p>
          <a:p>
            <a:pPr>
              <a:buFont typeface="Arial" panose="020B0604020202020204" pitchFamily="34" charset="0"/>
              <a:buChar char="•"/>
            </a:pPr>
            <a:r>
              <a:rPr lang="en-US" sz="2000" b="1" dirty="0"/>
              <a:t>Model Training:</a:t>
            </a:r>
            <a:r>
              <a:rPr lang="en-US" sz="2000" dirty="0"/>
              <a:t> The model is trained over 50 epochs with the loss being monitored on both the training and validation datasets.</a:t>
            </a:r>
          </a:p>
          <a:p>
            <a:pPr>
              <a:buFont typeface="Arial" panose="020B0604020202020204" pitchFamily="34" charset="0"/>
              <a:buChar char="•"/>
            </a:pPr>
            <a:r>
              <a:rPr lang="en-US" sz="2000" b="1" dirty="0"/>
              <a:t>Loss Plot:</a:t>
            </a:r>
            <a:r>
              <a:rPr lang="en-US" sz="2000" dirty="0"/>
              <a:t> The plotted loss values over epochs provide insight into the model's learning process. Ideally, you want to see the loss decreasing as the epochs progress, indicating that the model is improving its predictions over time.</a:t>
            </a:r>
          </a:p>
          <a:p>
            <a:pPr marL="742950" lvl="1" indent="-285750">
              <a:buFont typeface="Arial" panose="020B0604020202020204" pitchFamily="34" charset="0"/>
              <a:buChar char="•"/>
            </a:pPr>
            <a:r>
              <a:rPr lang="en-US" sz="2000" b="1" dirty="0"/>
              <a:t>Flattening Loss Curve:</a:t>
            </a:r>
            <a:r>
              <a:rPr lang="en-US" sz="2000" dirty="0"/>
              <a:t> If the loss curve flattens out towards the end of training, it suggests that the model has reached its optimal performance on the given data.</a:t>
            </a:r>
          </a:p>
          <a:p>
            <a:pPr marL="742950" lvl="1" indent="-285750">
              <a:buFont typeface="Arial" panose="020B0604020202020204" pitchFamily="34" charset="0"/>
              <a:buChar char="•"/>
            </a:pPr>
            <a:r>
              <a:rPr lang="en-US" sz="2000" b="1" dirty="0"/>
              <a:t>Divergence Between Training and Validation Loss:</a:t>
            </a:r>
            <a:r>
              <a:rPr lang="en-US" sz="2000" dirty="0"/>
              <a:t> A significant divergence could indicate overfitting, where the model performs well on the training data but poorly on unseen data.</a:t>
            </a:r>
          </a:p>
          <a:p>
            <a:endParaRPr lang="en-US" sz="2000" dirty="0"/>
          </a:p>
          <a:p>
            <a:endParaRPr lang="en-US" dirty="0"/>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25</a:t>
            </a:fld>
            <a:endParaRPr lang="en-IN"/>
          </a:p>
        </p:txBody>
      </p:sp>
    </p:spTree>
    <p:extLst>
      <p:ext uri="{BB962C8B-B14F-4D97-AF65-F5344CB8AC3E}">
        <p14:creationId xmlns:p14="http://schemas.microsoft.com/office/powerpoint/2010/main" val="3118123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F69B-74B2-A1C0-ABB1-3EA1008188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8D3098-857D-8644-1DC4-E2DD7F1F6124}"/>
              </a:ext>
            </a:extLst>
          </p:cNvPr>
          <p:cNvSpPr>
            <a:spLocks noGrp="1"/>
          </p:cNvSpPr>
          <p:nvPr>
            <p:ph idx="1"/>
          </p:nvPr>
        </p:nvSpPr>
        <p:spPr/>
        <p:txBody>
          <a:bodyPr/>
          <a:lstStyle/>
          <a:p>
            <a:r>
              <a:rPr lang="en-US" b="1" dirty="0"/>
              <a:t>Prediction Results:</a:t>
            </a:r>
          </a:p>
          <a:p>
            <a:pPr>
              <a:buFont typeface="Arial" panose="020B0604020202020204" pitchFamily="34" charset="0"/>
              <a:buChar char="•"/>
            </a:pPr>
            <a:r>
              <a:rPr lang="en-US" b="1" dirty="0"/>
              <a:t>Prediction on Test Data:</a:t>
            </a:r>
            <a:r>
              <a:rPr lang="en-US" dirty="0"/>
              <a:t> After training, the model makes predictions on the test dataset. The predictions are compared to the actual values using metrics like Mean Absolute Error (MAE).</a:t>
            </a:r>
          </a:p>
          <a:p>
            <a:pPr>
              <a:buFont typeface="Arial" panose="020B0604020202020204" pitchFamily="34" charset="0"/>
              <a:buChar char="•"/>
            </a:pPr>
            <a:r>
              <a:rPr lang="en-US" b="1" dirty="0"/>
              <a:t>Mean Absolute Error (MAE):</a:t>
            </a:r>
            <a:r>
              <a:rPr lang="en-US" dirty="0"/>
              <a:t> This metric gives an average of the absolute differences between predicted and actual scores. A lower MAE indicates better model performance.</a:t>
            </a:r>
          </a:p>
          <a:p>
            <a:pPr marL="742950" lvl="1" indent="-285750">
              <a:buFont typeface="Arial" panose="020B0604020202020204" pitchFamily="34" charset="0"/>
              <a:buChar char="•"/>
            </a:pPr>
            <a:r>
              <a:rPr lang="en-US" b="1" dirty="0"/>
              <a:t>Interpretation of MAE:</a:t>
            </a:r>
            <a:r>
              <a:rPr lang="en-US" dirty="0"/>
              <a:t> For example, if the MAE is around 10, it means that, on average, the model's predictions are off by 10 runs. The goal would be to minimize this value to achieve more accurate predictions.</a:t>
            </a:r>
          </a:p>
          <a:p>
            <a:endParaRPr lang="en-IN" sz="2000" dirty="0"/>
          </a:p>
        </p:txBody>
      </p:sp>
      <p:sp>
        <p:nvSpPr>
          <p:cNvPr id="4" name="Slide Number Placeholder 3">
            <a:extLst>
              <a:ext uri="{FF2B5EF4-FFF2-40B4-BE49-F238E27FC236}">
                <a16:creationId xmlns:a16="http://schemas.microsoft.com/office/drawing/2014/main" id="{4122290D-3623-3A1C-D144-35AE7F356465}"/>
              </a:ext>
            </a:extLst>
          </p:cNvPr>
          <p:cNvSpPr>
            <a:spLocks noGrp="1"/>
          </p:cNvSpPr>
          <p:nvPr>
            <p:ph type="sldNum" sz="quarter" idx="12"/>
          </p:nvPr>
        </p:nvSpPr>
        <p:spPr/>
        <p:txBody>
          <a:bodyPr/>
          <a:lstStyle/>
          <a:p>
            <a:fld id="{00A2D872-5107-4608-AAD6-461D36C60BE4}" type="slidenum">
              <a:rPr lang="en-IN" smtClean="0"/>
              <a:t>26</a:t>
            </a:fld>
            <a:endParaRPr lang="en-IN"/>
          </a:p>
        </p:txBody>
      </p:sp>
    </p:spTree>
    <p:extLst>
      <p:ext uri="{BB962C8B-B14F-4D97-AF65-F5344CB8AC3E}">
        <p14:creationId xmlns:p14="http://schemas.microsoft.com/office/powerpoint/2010/main" val="1697015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73C73-31BC-F5E0-DF5A-0A5432BFD3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D19207-2829-4142-2A3C-8BB5A197AF34}"/>
              </a:ext>
            </a:extLst>
          </p:cNvPr>
          <p:cNvSpPr>
            <a:spLocks noGrp="1"/>
          </p:cNvSpPr>
          <p:nvPr>
            <p:ph idx="1"/>
          </p:nvPr>
        </p:nvSpPr>
        <p:spPr/>
        <p:txBody>
          <a:bodyPr/>
          <a:lstStyle/>
          <a:p>
            <a:r>
              <a:rPr lang="en-US" b="1" dirty="0"/>
              <a:t>Interactive Prediction Interface:</a:t>
            </a:r>
          </a:p>
          <a:p>
            <a:pPr>
              <a:buFont typeface="Arial" panose="020B0604020202020204" pitchFamily="34" charset="0"/>
              <a:buChar char="•"/>
            </a:pPr>
            <a:r>
              <a:rPr lang="en-US" b="1" dirty="0"/>
              <a:t>User Interaction:</a:t>
            </a:r>
            <a:r>
              <a:rPr lang="en-US" dirty="0"/>
              <a:t> The code includes an interactive widget-based interface allowing users to select specific match details (such as venue, teams, players) and predict the match score based on these inputs.</a:t>
            </a:r>
          </a:p>
          <a:p>
            <a:pPr>
              <a:buFont typeface="Arial" panose="020B0604020202020204" pitchFamily="34" charset="0"/>
              <a:buChar char="•"/>
            </a:pPr>
            <a:r>
              <a:rPr lang="en-US" b="1" dirty="0"/>
              <a:t>Real-Time Predictions:</a:t>
            </a:r>
            <a:r>
              <a:rPr lang="en-US" dirty="0"/>
              <a:t> When the "Predict Score" button is clicked, the model predicts the score based on the selected features. This prediction is displayed as an output.</a:t>
            </a:r>
          </a:p>
          <a:p>
            <a:pPr marL="742950" lvl="1" indent="-285750">
              <a:buFont typeface="Arial" panose="020B0604020202020204" pitchFamily="34" charset="0"/>
              <a:buChar char="•"/>
            </a:pPr>
            <a:r>
              <a:rPr lang="en-US" b="1" dirty="0"/>
              <a:t>Interpretation of Predicted Score:</a:t>
            </a:r>
            <a:r>
              <a:rPr lang="en-US" dirty="0"/>
              <a:t> The predicted score is the model's best estimate of the total runs the batting team might achieve under the selected conditions.</a:t>
            </a:r>
          </a:p>
          <a:p>
            <a:endParaRPr lang="en-IN" sz="2000" dirty="0"/>
          </a:p>
        </p:txBody>
      </p:sp>
      <p:sp>
        <p:nvSpPr>
          <p:cNvPr id="4" name="Slide Number Placeholder 3">
            <a:extLst>
              <a:ext uri="{FF2B5EF4-FFF2-40B4-BE49-F238E27FC236}">
                <a16:creationId xmlns:a16="http://schemas.microsoft.com/office/drawing/2014/main" id="{0DB521F2-B597-CFBF-B291-A516DFDB174D}"/>
              </a:ext>
            </a:extLst>
          </p:cNvPr>
          <p:cNvSpPr>
            <a:spLocks noGrp="1"/>
          </p:cNvSpPr>
          <p:nvPr>
            <p:ph type="sldNum" sz="quarter" idx="12"/>
          </p:nvPr>
        </p:nvSpPr>
        <p:spPr/>
        <p:txBody>
          <a:bodyPr/>
          <a:lstStyle/>
          <a:p>
            <a:fld id="{00A2D872-5107-4608-AAD6-461D36C60BE4}" type="slidenum">
              <a:rPr lang="en-IN" smtClean="0"/>
              <a:t>27</a:t>
            </a:fld>
            <a:endParaRPr lang="en-IN"/>
          </a:p>
        </p:txBody>
      </p:sp>
    </p:spTree>
    <p:extLst>
      <p:ext uri="{BB962C8B-B14F-4D97-AF65-F5344CB8AC3E}">
        <p14:creationId xmlns:p14="http://schemas.microsoft.com/office/powerpoint/2010/main" val="2989604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B51B5-7289-7538-A09E-8772B1E8BC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D52B9C-6A31-8C0B-74A7-CCC2796135DC}"/>
              </a:ext>
            </a:extLst>
          </p:cNvPr>
          <p:cNvSpPr>
            <a:spLocks noGrp="1"/>
          </p:cNvSpPr>
          <p:nvPr>
            <p:ph idx="1"/>
          </p:nvPr>
        </p:nvSpPr>
        <p:spPr/>
        <p:txBody>
          <a:bodyPr/>
          <a:lstStyle/>
          <a:p>
            <a:r>
              <a:rPr lang="en-US" sz="1400" b="1" dirty="0"/>
              <a:t>. Understanding the Model’s Capabilities:</a:t>
            </a:r>
          </a:p>
          <a:p>
            <a:pPr>
              <a:buFont typeface="Arial" panose="020B0604020202020204" pitchFamily="34" charset="0"/>
              <a:buChar char="•"/>
            </a:pPr>
            <a:r>
              <a:rPr lang="en-US" sz="1400" b="1" dirty="0"/>
              <a:t>Model Performance:</a:t>
            </a:r>
            <a:r>
              <a:rPr lang="en-US" sz="1400" dirty="0"/>
              <a:t> The model's accuracy and reliability depend on the quality and quantity of the data it was trained on. If the dataset used is comprehensive and includes a wide range of matches, venues, and player performances, the model is more likely to make accurate predictions.</a:t>
            </a:r>
          </a:p>
          <a:p>
            <a:pPr>
              <a:buFont typeface="Arial" panose="020B0604020202020204" pitchFamily="34" charset="0"/>
              <a:buChar char="•"/>
            </a:pPr>
            <a:r>
              <a:rPr lang="en-US" sz="1400" b="1" dirty="0"/>
              <a:t>Limitations:</a:t>
            </a:r>
            <a:r>
              <a:rPr lang="en-US" sz="1400" dirty="0"/>
              <a:t> The model may not perform well in scenarios that are underrepresented in the training data, such as matches played in less common venues or involving players with limited historical data.</a:t>
            </a:r>
          </a:p>
          <a:p>
            <a:r>
              <a:rPr lang="en-US" sz="1400" b="1" dirty="0"/>
              <a:t>Potential Applications:</a:t>
            </a:r>
          </a:p>
          <a:p>
            <a:pPr>
              <a:buFont typeface="Arial" panose="020B0604020202020204" pitchFamily="34" charset="0"/>
              <a:buChar char="•"/>
            </a:pPr>
            <a:r>
              <a:rPr lang="en-US" sz="1400" b="1" dirty="0"/>
              <a:t>Predictive Analytics:</a:t>
            </a:r>
            <a:r>
              <a:rPr lang="en-US" sz="1400" dirty="0"/>
              <a:t> This model can be used by sports analysts to forecast potential match outcomes based on various conditions, aiding in strategy development or betting predictions.</a:t>
            </a:r>
          </a:p>
          <a:p>
            <a:pPr>
              <a:buFont typeface="Arial" panose="020B0604020202020204" pitchFamily="34" charset="0"/>
              <a:buChar char="•"/>
            </a:pPr>
            <a:r>
              <a:rPr lang="en-US" sz="1400" b="1" dirty="0"/>
              <a:t>Real-Time Applications:</a:t>
            </a:r>
            <a:r>
              <a:rPr lang="en-US" sz="1400" dirty="0"/>
              <a:t> Broadcasters and sports commentators could use this model during live matches to predict potential scores and provide viewers with insights into the likely progression of the game.</a:t>
            </a:r>
          </a:p>
          <a:p>
            <a:r>
              <a:rPr lang="en-US" sz="1400" b="1" dirty="0"/>
              <a:t>. Future Improvements:</a:t>
            </a:r>
          </a:p>
          <a:p>
            <a:pPr>
              <a:buFont typeface="Arial" panose="020B0604020202020204" pitchFamily="34" charset="0"/>
              <a:buChar char="•"/>
            </a:pPr>
            <a:r>
              <a:rPr lang="en-US" sz="1400" b="1" dirty="0"/>
              <a:t>Model Refinement:</a:t>
            </a:r>
            <a:r>
              <a:rPr lang="en-US" sz="1400" dirty="0"/>
              <a:t> To improve prediction accuracy, you could consider adding more features (like weather conditions, player form, or historical match data) or experimenting with different model architectures and hyperparameters.</a:t>
            </a:r>
          </a:p>
          <a:p>
            <a:pPr>
              <a:buFont typeface="Arial" panose="020B0604020202020204" pitchFamily="34" charset="0"/>
              <a:buChar char="•"/>
            </a:pPr>
            <a:r>
              <a:rPr lang="en-US" sz="1400" b="1" dirty="0"/>
              <a:t>Data Augmentation:</a:t>
            </a:r>
            <a:r>
              <a:rPr lang="en-US" sz="1400" dirty="0"/>
              <a:t> Expanding the dataset with more matches or incorporating external data could enhance the model's generalizability.</a:t>
            </a:r>
          </a:p>
          <a:p>
            <a:endParaRPr lang="en-IN" sz="2000" dirty="0"/>
          </a:p>
        </p:txBody>
      </p:sp>
      <p:sp>
        <p:nvSpPr>
          <p:cNvPr id="4" name="Slide Number Placeholder 3">
            <a:extLst>
              <a:ext uri="{FF2B5EF4-FFF2-40B4-BE49-F238E27FC236}">
                <a16:creationId xmlns:a16="http://schemas.microsoft.com/office/drawing/2014/main" id="{31E88D89-C32A-3647-CBC2-162B42778D4B}"/>
              </a:ext>
            </a:extLst>
          </p:cNvPr>
          <p:cNvSpPr>
            <a:spLocks noGrp="1"/>
          </p:cNvSpPr>
          <p:nvPr>
            <p:ph type="sldNum" sz="quarter" idx="12"/>
          </p:nvPr>
        </p:nvSpPr>
        <p:spPr/>
        <p:txBody>
          <a:bodyPr/>
          <a:lstStyle/>
          <a:p>
            <a:fld id="{00A2D872-5107-4608-AAD6-461D36C60BE4}" type="slidenum">
              <a:rPr lang="en-IN" smtClean="0"/>
              <a:t>28</a:t>
            </a:fld>
            <a:endParaRPr lang="en-IN"/>
          </a:p>
        </p:txBody>
      </p:sp>
    </p:spTree>
    <p:extLst>
      <p:ext uri="{BB962C8B-B14F-4D97-AF65-F5344CB8AC3E}">
        <p14:creationId xmlns:p14="http://schemas.microsoft.com/office/powerpoint/2010/main" val="489132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p:txBody>
          <a:bodyPr/>
          <a:lstStyle/>
          <a:p>
            <a:pPr marL="0" indent="0">
              <a:buNone/>
            </a:pPr>
            <a:r>
              <a:rPr lang="en-US" dirty="0"/>
              <a:t> Future work : </a:t>
            </a:r>
          </a:p>
          <a:p>
            <a:r>
              <a:rPr lang="en-US" b="1" dirty="0"/>
              <a:t>Model Improvement:</a:t>
            </a:r>
          </a:p>
          <a:p>
            <a:pPr>
              <a:buFont typeface="Arial" panose="020B0604020202020204" pitchFamily="34" charset="0"/>
              <a:buChar char="•"/>
            </a:pPr>
            <a:r>
              <a:rPr lang="en-US" b="1" dirty="0"/>
              <a:t>Feature Engineering:</a:t>
            </a:r>
            <a:endParaRPr lang="en-US" dirty="0"/>
          </a:p>
          <a:p>
            <a:pPr marL="742950" lvl="1" indent="-285750">
              <a:buFont typeface="Arial" panose="020B0604020202020204" pitchFamily="34" charset="0"/>
              <a:buChar char="•"/>
            </a:pPr>
            <a:r>
              <a:rPr lang="en-US" b="1" dirty="0"/>
              <a:t>Incorporate More Features:</a:t>
            </a:r>
            <a:r>
              <a:rPr lang="en-US" dirty="0"/>
              <a:t> Add more relevant features such as weather conditions, player form, match type (e.g., playoff vs. league match), or team strategies (e.g., aggressive vs. defensive).</a:t>
            </a:r>
          </a:p>
          <a:p>
            <a:pPr marL="742950" lvl="1" indent="-285750">
              <a:buFont typeface="Arial" panose="020B0604020202020204" pitchFamily="34" charset="0"/>
              <a:buChar char="•"/>
            </a:pPr>
            <a:r>
              <a:rPr lang="en-US" b="1" dirty="0"/>
              <a:t>Historical Performance:</a:t>
            </a:r>
            <a:r>
              <a:rPr lang="en-US" dirty="0"/>
              <a:t> Include historical performance metrics of teams and players in similar match conditions (e.g., same venue or against the same opponent).</a:t>
            </a:r>
          </a:p>
          <a:p>
            <a:pPr marL="0" indent="0">
              <a:buNone/>
            </a:pPr>
            <a:endParaRPr lang="en-IN" sz="2000" dirty="0"/>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29</a:t>
            </a:fld>
            <a:endParaRPr lang="en-IN"/>
          </a:p>
        </p:txBody>
      </p:sp>
    </p:spTree>
    <p:extLst>
      <p:ext uri="{BB962C8B-B14F-4D97-AF65-F5344CB8AC3E}">
        <p14:creationId xmlns:p14="http://schemas.microsoft.com/office/powerpoint/2010/main" val="1697176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8A68-A963-787F-25A2-F0D1ABF66B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962D6D-DBA9-EA37-3609-6C1B3AEBE5E1}"/>
              </a:ext>
            </a:extLst>
          </p:cNvPr>
          <p:cNvSpPr>
            <a:spLocks noGrp="1"/>
          </p:cNvSpPr>
          <p:nvPr>
            <p:ph idx="1"/>
          </p:nvPr>
        </p:nvSpPr>
        <p:spPr/>
        <p:txBody>
          <a:bodyPr/>
          <a:lstStyle/>
          <a:p>
            <a:r>
              <a:rPr lang="en-US" sz="2000" dirty="0"/>
              <a:t>Feature </a:t>
            </a:r>
            <a:r>
              <a:rPr lang="en-US" sz="2000" dirty="0" err="1"/>
              <a:t>Scaling:The</a:t>
            </a:r>
            <a:r>
              <a:rPr lang="en-US" sz="2000" dirty="0"/>
              <a:t> features are scaled using </a:t>
            </a:r>
            <a:r>
              <a:rPr lang="en-US" sz="2000" dirty="0" err="1"/>
              <a:t>MinMaxScaler</a:t>
            </a:r>
            <a:r>
              <a:rPr lang="en-US" sz="2000" dirty="0"/>
              <a:t> to ensure that all input features are on the same scale, which is important for the efficient training of the neural network.</a:t>
            </a:r>
          </a:p>
          <a:p>
            <a:r>
              <a:rPr lang="en-US" sz="2000" dirty="0"/>
              <a:t>Model </a:t>
            </a:r>
            <a:r>
              <a:rPr lang="en-US" sz="2000" dirty="0" err="1"/>
              <a:t>Building:A</a:t>
            </a:r>
            <a:r>
              <a:rPr lang="en-US" sz="2000" dirty="0"/>
              <a:t> Sequential neural network model is built using </a:t>
            </a:r>
            <a:r>
              <a:rPr lang="en-US" sz="2000" dirty="0" err="1"/>
              <a:t>Keras</a:t>
            </a:r>
            <a:r>
              <a:rPr lang="en-US" sz="2000" dirty="0"/>
              <a:t>. The model architecture </a:t>
            </a:r>
            <a:r>
              <a:rPr lang="en-US" sz="2000" dirty="0" err="1"/>
              <a:t>includes:An</a:t>
            </a:r>
            <a:r>
              <a:rPr lang="en-US" sz="2000" dirty="0"/>
              <a:t> input layer that accepts the scaled feature </a:t>
            </a:r>
            <a:r>
              <a:rPr lang="en-US" sz="2000" dirty="0" err="1"/>
              <a:t>set.Two</a:t>
            </a:r>
            <a:r>
              <a:rPr lang="en-US" sz="2000" dirty="0"/>
              <a:t> hidden layers with 512 and 216 units, respectively, both using </a:t>
            </a:r>
            <a:r>
              <a:rPr lang="en-US" sz="2000" dirty="0" err="1"/>
              <a:t>ReLU</a:t>
            </a:r>
            <a:r>
              <a:rPr lang="en-US" sz="2000" dirty="0"/>
              <a:t> </a:t>
            </a:r>
            <a:r>
              <a:rPr lang="en-US" sz="2000" dirty="0" err="1"/>
              <a:t>activation.An</a:t>
            </a:r>
            <a:r>
              <a:rPr lang="en-US" sz="2000" dirty="0"/>
              <a:t> output layer with a linear activation function to predict a continuous value (the total score).The model is compiled using the Adam optimizer and Huber loss function, which is robust to outliers and suitable for regression tasks.</a:t>
            </a:r>
          </a:p>
          <a:p>
            <a:r>
              <a:rPr lang="en-US" sz="2000" dirty="0"/>
              <a:t>Model </a:t>
            </a:r>
            <a:r>
              <a:rPr lang="en-US" sz="2000" dirty="0" err="1"/>
              <a:t>Training:The</a:t>
            </a:r>
            <a:r>
              <a:rPr lang="en-US" sz="2000" dirty="0"/>
              <a:t> model is trained over 50 epochs with a batch size of 64, and its performance is evaluated on the test set using validation data. The training history, including the loss over epochs, is plotted for visualization.</a:t>
            </a:r>
          </a:p>
          <a:p>
            <a:r>
              <a:rPr lang="en-US" sz="2000" dirty="0" err="1"/>
              <a:t>Prediction:After</a:t>
            </a:r>
            <a:r>
              <a:rPr lang="en-US" sz="2000" dirty="0"/>
              <a:t> training, the model is used to predict the total score on the test set, and the Mean Absolute Error (MAE) is calculated to assess prediction accuracy.</a:t>
            </a:r>
          </a:p>
        </p:txBody>
      </p:sp>
      <p:sp>
        <p:nvSpPr>
          <p:cNvPr id="4" name="Slide Number Placeholder 3">
            <a:extLst>
              <a:ext uri="{FF2B5EF4-FFF2-40B4-BE49-F238E27FC236}">
                <a16:creationId xmlns:a16="http://schemas.microsoft.com/office/drawing/2014/main" id="{1C42C0D9-89E1-4D39-1264-473BDF9E7DD5}"/>
              </a:ext>
            </a:extLst>
          </p:cNvPr>
          <p:cNvSpPr>
            <a:spLocks noGrp="1"/>
          </p:cNvSpPr>
          <p:nvPr>
            <p:ph type="sldNum" sz="quarter" idx="12"/>
          </p:nvPr>
        </p:nvSpPr>
        <p:spPr/>
        <p:txBody>
          <a:bodyPr/>
          <a:lstStyle/>
          <a:p>
            <a:fld id="{00A2D872-5107-4608-AAD6-461D36C60BE4}" type="slidenum">
              <a:rPr lang="en-IN" smtClean="0"/>
              <a:t>3</a:t>
            </a:fld>
            <a:endParaRPr lang="en-IN"/>
          </a:p>
        </p:txBody>
      </p:sp>
    </p:spTree>
    <p:extLst>
      <p:ext uri="{BB962C8B-B14F-4D97-AF65-F5344CB8AC3E}">
        <p14:creationId xmlns:p14="http://schemas.microsoft.com/office/powerpoint/2010/main" val="3919278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FEF4-8931-419A-00F2-8C9E84666D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FB2E75-BC90-47AF-8C38-8FB9F9964909}"/>
              </a:ext>
            </a:extLst>
          </p:cNvPr>
          <p:cNvSpPr>
            <a:spLocks noGrp="1"/>
          </p:cNvSpPr>
          <p:nvPr>
            <p:ph idx="1"/>
          </p:nvPr>
        </p:nvSpPr>
        <p:spPr/>
        <p:txBody>
          <a:bodyPr/>
          <a:lstStyle/>
          <a:p>
            <a:pPr>
              <a:buFont typeface="Arial" panose="020B0604020202020204" pitchFamily="34" charset="0"/>
              <a:buChar char="•"/>
            </a:pPr>
            <a:r>
              <a:rPr lang="en-US" sz="1400" b="1" dirty="0"/>
              <a:t>Advanced Model </a:t>
            </a:r>
            <a:r>
              <a:rPr lang="en-US" sz="1400" b="1" dirty="0" err="1"/>
              <a:t>Architectures:Experiment</a:t>
            </a:r>
            <a:r>
              <a:rPr lang="en-US" sz="1400" b="1" dirty="0"/>
              <a:t> with Different Architectures:</a:t>
            </a:r>
            <a:r>
              <a:rPr lang="en-US" sz="1400" dirty="0"/>
              <a:t> Try different neural network architectures, such as deeper networks or recurrent neural networks (RNNs), which might better capture the sequential nature of the game.</a:t>
            </a:r>
          </a:p>
          <a:p>
            <a:pPr>
              <a:buFont typeface="Arial" panose="020B0604020202020204" pitchFamily="34" charset="0"/>
              <a:buChar char="•"/>
            </a:pPr>
            <a:r>
              <a:rPr lang="en-US" sz="1400" b="1" dirty="0"/>
              <a:t>Hyperparameter Tuning:</a:t>
            </a:r>
            <a:r>
              <a:rPr lang="en-US" sz="1400" dirty="0"/>
              <a:t> Perform hyperparameter tuning to optimize the number of layers, neurons per layer, learning rate, batch size, and epochs.</a:t>
            </a:r>
          </a:p>
          <a:p>
            <a:pPr>
              <a:buFont typeface="Arial" panose="020B0604020202020204" pitchFamily="34" charset="0"/>
              <a:buChar char="•"/>
            </a:pPr>
            <a:r>
              <a:rPr lang="en-US" sz="1400" b="1" dirty="0"/>
              <a:t>Ensemble Models:</a:t>
            </a:r>
            <a:r>
              <a:rPr lang="en-US" sz="1400" dirty="0"/>
              <a:t> Combine multiple models (e.g., decision trees, gradient boosting, etc.) to create an ensemble model, which can potentially yield better predictions.</a:t>
            </a:r>
          </a:p>
          <a:p>
            <a:endParaRPr lang="en-IN" sz="2000" dirty="0"/>
          </a:p>
        </p:txBody>
      </p:sp>
      <p:sp>
        <p:nvSpPr>
          <p:cNvPr id="4" name="Slide Number Placeholder 3">
            <a:extLst>
              <a:ext uri="{FF2B5EF4-FFF2-40B4-BE49-F238E27FC236}">
                <a16:creationId xmlns:a16="http://schemas.microsoft.com/office/drawing/2014/main" id="{662BF15A-8CA0-B34E-8A99-4DD9F1F15B34}"/>
              </a:ext>
            </a:extLst>
          </p:cNvPr>
          <p:cNvSpPr>
            <a:spLocks noGrp="1"/>
          </p:cNvSpPr>
          <p:nvPr>
            <p:ph type="sldNum" sz="quarter" idx="12"/>
          </p:nvPr>
        </p:nvSpPr>
        <p:spPr/>
        <p:txBody>
          <a:bodyPr/>
          <a:lstStyle/>
          <a:p>
            <a:fld id="{00A2D872-5107-4608-AAD6-461D36C60BE4}" type="slidenum">
              <a:rPr lang="en-IN" smtClean="0"/>
              <a:t>30</a:t>
            </a:fld>
            <a:endParaRPr lang="en-IN"/>
          </a:p>
        </p:txBody>
      </p:sp>
    </p:spTree>
    <p:extLst>
      <p:ext uri="{BB962C8B-B14F-4D97-AF65-F5344CB8AC3E}">
        <p14:creationId xmlns:p14="http://schemas.microsoft.com/office/powerpoint/2010/main" val="2653373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a:t>References</a:t>
            </a:r>
            <a:endParaRPr lang="en-IN" dirty="0"/>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p:txBody>
          <a:bodyPr/>
          <a:lstStyle/>
          <a:p>
            <a:pPr marL="0" indent="0">
              <a:buNone/>
            </a:pPr>
            <a:r>
              <a:rPr lang="en-US" dirty="0"/>
              <a:t> Kaggle : </a:t>
            </a:r>
            <a:r>
              <a:rPr lang="en-US" dirty="0">
                <a:hlinkClick r:id="rId2"/>
              </a:rPr>
              <a:t>www.Kaggle.com</a:t>
            </a:r>
            <a:endParaRPr lang="en-US" dirty="0"/>
          </a:p>
          <a:p>
            <a:pPr marL="0" indent="0">
              <a:buNone/>
            </a:pPr>
            <a:r>
              <a:rPr lang="en-US" dirty="0"/>
              <a:t> </a:t>
            </a:r>
            <a:r>
              <a:rPr lang="en-US" dirty="0" err="1"/>
              <a:t>geeksforgeeks</a:t>
            </a:r>
            <a:r>
              <a:rPr lang="en-US" dirty="0"/>
              <a:t> : </a:t>
            </a:r>
            <a:r>
              <a:rPr lang="en-US" dirty="0">
                <a:hlinkClick r:id="rId3"/>
              </a:rPr>
              <a:t>www.geeksforgeeks.com</a:t>
            </a: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31</a:t>
            </a:fld>
            <a:endParaRPr lang="en-IN"/>
          </a:p>
        </p:txBody>
      </p:sp>
    </p:spTree>
    <p:extLst>
      <p:ext uri="{BB962C8B-B14F-4D97-AF65-F5344CB8AC3E}">
        <p14:creationId xmlns:p14="http://schemas.microsoft.com/office/powerpoint/2010/main" val="1785645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9C64-F767-F2A7-62DD-0DCB1BC05D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47A0B3-7A41-4E71-5594-C9FB03CCAAF2}"/>
              </a:ext>
            </a:extLst>
          </p:cNvPr>
          <p:cNvSpPr>
            <a:spLocks noGrp="1"/>
          </p:cNvSpPr>
          <p:nvPr>
            <p:ph idx="1"/>
          </p:nvPr>
        </p:nvSpPr>
        <p:spPr/>
        <p:txBody>
          <a:bodyPr/>
          <a:lstStyle/>
          <a:p>
            <a:r>
              <a:rPr lang="en-US" dirty="0"/>
              <a:t>Interactive Prediction </a:t>
            </a:r>
            <a:r>
              <a:rPr lang="en-US" dirty="0" err="1"/>
              <a:t>Interface:The</a:t>
            </a:r>
            <a:r>
              <a:rPr lang="en-US" dirty="0"/>
              <a:t> code then creates an interactive widget using </a:t>
            </a:r>
            <a:r>
              <a:rPr lang="en-US" dirty="0" err="1"/>
              <a:t>ipywidgets</a:t>
            </a:r>
            <a:r>
              <a:rPr lang="en-US" dirty="0"/>
              <a:t> to allow users to select specific match conditions (venue, batting team, bowling team, striker, and bowler) and predict the total score based on these </a:t>
            </a:r>
            <a:r>
              <a:rPr lang="en-US" dirty="0" err="1"/>
              <a:t>inputs.The</a:t>
            </a:r>
            <a:r>
              <a:rPr lang="en-US" dirty="0"/>
              <a:t> selected inputs are transformed using the same encoders and scaler used during training, and the trained model predicts the score, which is displayed to the user.</a:t>
            </a:r>
            <a:endParaRPr lang="en-IN" dirty="0"/>
          </a:p>
        </p:txBody>
      </p:sp>
      <p:sp>
        <p:nvSpPr>
          <p:cNvPr id="4" name="Slide Number Placeholder 3">
            <a:extLst>
              <a:ext uri="{FF2B5EF4-FFF2-40B4-BE49-F238E27FC236}">
                <a16:creationId xmlns:a16="http://schemas.microsoft.com/office/drawing/2014/main" id="{F600A2A0-B90B-2DE0-3415-AEC0047C73F9}"/>
              </a:ext>
            </a:extLst>
          </p:cNvPr>
          <p:cNvSpPr>
            <a:spLocks noGrp="1"/>
          </p:cNvSpPr>
          <p:nvPr>
            <p:ph type="sldNum" sz="quarter" idx="12"/>
          </p:nvPr>
        </p:nvSpPr>
        <p:spPr/>
        <p:txBody>
          <a:bodyPr/>
          <a:lstStyle/>
          <a:p>
            <a:fld id="{00A2D872-5107-4608-AAD6-461D36C60BE4}" type="slidenum">
              <a:rPr lang="en-IN" smtClean="0"/>
              <a:t>4</a:t>
            </a:fld>
            <a:endParaRPr lang="en-IN"/>
          </a:p>
        </p:txBody>
      </p:sp>
    </p:spTree>
    <p:extLst>
      <p:ext uri="{BB962C8B-B14F-4D97-AF65-F5344CB8AC3E}">
        <p14:creationId xmlns:p14="http://schemas.microsoft.com/office/powerpoint/2010/main" val="277759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DA294-BD12-8310-8793-1679ED565C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2C6FE8-9D24-90C5-2778-79AB8B559A42}"/>
              </a:ext>
            </a:extLst>
          </p:cNvPr>
          <p:cNvSpPr>
            <a:spLocks noGrp="1"/>
          </p:cNvSpPr>
          <p:nvPr>
            <p:ph idx="1"/>
          </p:nvPr>
        </p:nvSpPr>
        <p:spPr/>
        <p:txBody>
          <a:bodyPr/>
          <a:lstStyle/>
          <a:p>
            <a:r>
              <a:rPr lang="en-US" dirty="0"/>
              <a:t>Problem </a:t>
            </a:r>
            <a:r>
              <a:rPr lang="en-US" dirty="0" err="1"/>
              <a:t>stastement</a:t>
            </a:r>
            <a:r>
              <a:rPr lang="en-US" dirty="0"/>
              <a:t> :</a:t>
            </a:r>
          </a:p>
          <a:p>
            <a:r>
              <a:rPr lang="en-US" sz="2000" dirty="0"/>
              <a:t>The objective of this code is to develop a predictive model that can estimate the total score in an Indian Premier League (IPL) cricket match given certain match conditions. Specifically, the model aims to predict the final score of the batting team based on the following inputs:</a:t>
            </a:r>
          </a:p>
          <a:p>
            <a:r>
              <a:rPr lang="en-US" sz="2000" dirty="0"/>
              <a:t>Venue: The location where the match is being played.</a:t>
            </a:r>
          </a:p>
          <a:p>
            <a:r>
              <a:rPr lang="en-US" sz="2000" dirty="0"/>
              <a:t>Batting Team: The team currently batting.</a:t>
            </a:r>
          </a:p>
          <a:p>
            <a:r>
              <a:rPr lang="en-US" sz="2000" dirty="0"/>
              <a:t>Bowling Team: The team currently bowling.</a:t>
            </a:r>
          </a:p>
          <a:p>
            <a:r>
              <a:rPr lang="en-US" sz="2000" dirty="0"/>
              <a:t>Striker: The batsman on strike</a:t>
            </a:r>
          </a:p>
          <a:p>
            <a:r>
              <a:rPr lang="en-US" sz="2000" dirty="0"/>
              <a:t>Bowler: The bowler currently delivering the ball.</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A04CAB1F-96D4-22D5-7E3E-E12CD26E4149}"/>
              </a:ext>
            </a:extLst>
          </p:cNvPr>
          <p:cNvSpPr>
            <a:spLocks noGrp="1"/>
          </p:cNvSpPr>
          <p:nvPr>
            <p:ph type="sldNum" sz="quarter" idx="12"/>
          </p:nvPr>
        </p:nvSpPr>
        <p:spPr/>
        <p:txBody>
          <a:bodyPr/>
          <a:lstStyle/>
          <a:p>
            <a:fld id="{00A2D872-5107-4608-AAD6-461D36C60BE4}" type="slidenum">
              <a:rPr lang="en-IN" smtClean="0"/>
              <a:t>5</a:t>
            </a:fld>
            <a:endParaRPr lang="en-IN"/>
          </a:p>
        </p:txBody>
      </p:sp>
    </p:spTree>
    <p:extLst>
      <p:ext uri="{BB962C8B-B14F-4D97-AF65-F5344CB8AC3E}">
        <p14:creationId xmlns:p14="http://schemas.microsoft.com/office/powerpoint/2010/main" val="2112812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0B69-8409-0C3F-6E7F-D17D72C831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1C2AA0-84D6-EBCB-C382-4F839397BE66}"/>
              </a:ext>
            </a:extLst>
          </p:cNvPr>
          <p:cNvSpPr>
            <a:spLocks noGrp="1"/>
          </p:cNvSpPr>
          <p:nvPr>
            <p:ph idx="1"/>
          </p:nvPr>
        </p:nvSpPr>
        <p:spPr/>
        <p:txBody>
          <a:bodyPr/>
          <a:lstStyle/>
          <a:p>
            <a:r>
              <a:rPr lang="en-US" sz="2000" b="1" dirty="0"/>
              <a:t>Key Tasks:</a:t>
            </a:r>
          </a:p>
          <a:p>
            <a:pPr>
              <a:buFont typeface="+mj-lt"/>
              <a:buAutoNum type="arabicPeriod"/>
            </a:pPr>
            <a:r>
              <a:rPr lang="en-US" sz="2000" b="1" dirty="0"/>
              <a:t>Data Preprocessing</a:t>
            </a:r>
            <a:r>
              <a:rPr lang="en-US" sz="2000" dirty="0"/>
              <a:t>:</a:t>
            </a:r>
          </a:p>
          <a:p>
            <a:pPr marL="742950" lvl="1" indent="-285750">
              <a:buFont typeface="+mj-lt"/>
              <a:buAutoNum type="arabicPeriod"/>
            </a:pPr>
            <a:r>
              <a:rPr lang="en-US" sz="2000" dirty="0"/>
              <a:t>Clean and preprocess the dataset by removing irrelevant features.</a:t>
            </a:r>
          </a:p>
          <a:p>
            <a:pPr marL="742950" lvl="1" indent="-285750">
              <a:buFont typeface="+mj-lt"/>
              <a:buAutoNum type="arabicPeriod"/>
            </a:pPr>
            <a:r>
              <a:rPr lang="en-US" sz="2000" dirty="0"/>
              <a:t>Encode categorical variables (like team names, venue, players) using Label Encoding to convert them into numerical format.</a:t>
            </a:r>
          </a:p>
          <a:p>
            <a:r>
              <a:rPr lang="en-US" sz="2000" b="1" dirty="0"/>
              <a:t>Model Training</a:t>
            </a:r>
            <a:r>
              <a:rPr lang="en-US" sz="2000" dirty="0"/>
              <a:t>:</a:t>
            </a:r>
          </a:p>
          <a:p>
            <a:pPr>
              <a:buFont typeface="Arial" panose="020B0604020202020204" pitchFamily="34" charset="0"/>
              <a:buChar char="•"/>
            </a:pPr>
            <a:r>
              <a:rPr lang="en-US" sz="2000" dirty="0"/>
              <a:t>Split the dataset into training and testing sets.</a:t>
            </a:r>
          </a:p>
          <a:p>
            <a:pPr>
              <a:buFont typeface="Arial" panose="020B0604020202020204" pitchFamily="34" charset="0"/>
              <a:buChar char="•"/>
            </a:pPr>
            <a:r>
              <a:rPr lang="en-US" sz="2000" dirty="0"/>
              <a:t>Normalize the feature values to ensure all inputs are on the same scale.</a:t>
            </a:r>
          </a:p>
          <a:p>
            <a:pPr>
              <a:buFont typeface="Arial" panose="020B0604020202020204" pitchFamily="34" charset="0"/>
              <a:buChar char="•"/>
            </a:pPr>
            <a:r>
              <a:rPr lang="en-US" sz="2000" dirty="0"/>
              <a:t>Build and train a deep learning model using a neural network architecture to predict the total score.</a:t>
            </a:r>
          </a:p>
          <a:p>
            <a:endParaRPr lang="en-IN" sz="2000" dirty="0"/>
          </a:p>
        </p:txBody>
      </p:sp>
      <p:sp>
        <p:nvSpPr>
          <p:cNvPr id="4" name="Slide Number Placeholder 3">
            <a:extLst>
              <a:ext uri="{FF2B5EF4-FFF2-40B4-BE49-F238E27FC236}">
                <a16:creationId xmlns:a16="http://schemas.microsoft.com/office/drawing/2014/main" id="{8B07621C-32BB-D808-CDED-05CF592D1B22}"/>
              </a:ext>
            </a:extLst>
          </p:cNvPr>
          <p:cNvSpPr>
            <a:spLocks noGrp="1"/>
          </p:cNvSpPr>
          <p:nvPr>
            <p:ph type="sldNum" sz="quarter" idx="12"/>
          </p:nvPr>
        </p:nvSpPr>
        <p:spPr/>
        <p:txBody>
          <a:bodyPr/>
          <a:lstStyle/>
          <a:p>
            <a:fld id="{00A2D872-5107-4608-AAD6-461D36C60BE4}" type="slidenum">
              <a:rPr lang="en-IN" smtClean="0"/>
              <a:t>6</a:t>
            </a:fld>
            <a:endParaRPr lang="en-IN"/>
          </a:p>
        </p:txBody>
      </p:sp>
    </p:spTree>
    <p:extLst>
      <p:ext uri="{BB962C8B-B14F-4D97-AF65-F5344CB8AC3E}">
        <p14:creationId xmlns:p14="http://schemas.microsoft.com/office/powerpoint/2010/main" val="163659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6F94E-169B-18B6-EA23-B94DA2346FAC}"/>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EF3B7AD1-2B24-2126-1C7E-4BB6BA370B0B}"/>
              </a:ext>
            </a:extLst>
          </p:cNvPr>
          <p:cNvSpPr>
            <a:spLocks noGrp="1"/>
          </p:cNvSpPr>
          <p:nvPr>
            <p:ph type="sldNum" sz="quarter" idx="12"/>
          </p:nvPr>
        </p:nvSpPr>
        <p:spPr/>
        <p:txBody>
          <a:bodyPr/>
          <a:lstStyle/>
          <a:p>
            <a:fld id="{00A2D872-5107-4608-AAD6-461D36C60BE4}" type="slidenum">
              <a:rPr lang="en-IN" smtClean="0"/>
              <a:t>7</a:t>
            </a:fld>
            <a:endParaRPr lang="en-IN"/>
          </a:p>
        </p:txBody>
      </p:sp>
      <p:sp>
        <p:nvSpPr>
          <p:cNvPr id="5" name="Rectangle 1">
            <a:extLst>
              <a:ext uri="{FF2B5EF4-FFF2-40B4-BE49-F238E27FC236}">
                <a16:creationId xmlns:a16="http://schemas.microsoft.com/office/drawing/2014/main" id="{A9323F18-03AF-26C5-2C3B-1AB70AD2EAFF}"/>
              </a:ext>
            </a:extLst>
          </p:cNvPr>
          <p:cNvSpPr>
            <a:spLocks noGrp="1" noChangeArrowheads="1"/>
          </p:cNvSpPr>
          <p:nvPr>
            <p:ph idx="1"/>
          </p:nvPr>
        </p:nvSpPr>
        <p:spPr bwMode="auto">
          <a:xfrm>
            <a:off x="811161" y="1332847"/>
            <a:ext cx="10299291" cy="5380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Model Evaluation</a:t>
            </a:r>
            <a:r>
              <a:rPr lang="en-US" sz="2000" dirty="0"/>
              <a:t>:</a:t>
            </a:r>
          </a:p>
          <a:p>
            <a:r>
              <a:rPr lang="en-US" sz="2000" dirty="0"/>
              <a:t>Evaluate the model's performance using metrics like Mean Absolute Error (MAE) on the test data.</a:t>
            </a:r>
          </a:p>
          <a:p>
            <a:r>
              <a:rPr lang="en-US" sz="2000" dirty="0"/>
              <a:t>Visualize the training process to monitor the model's learning over epochs.</a:t>
            </a:r>
          </a:p>
          <a:p>
            <a:endParaRPr lang="en-US" sz="2000" dirty="0"/>
          </a:p>
          <a:p>
            <a:pPr marL="0" indent="0">
              <a:buNone/>
            </a:pPr>
            <a:r>
              <a:rPr lang="en-US" sz="2000" dirty="0"/>
              <a:t>Interactive Prediction Tool:</a:t>
            </a:r>
          </a:p>
          <a:p>
            <a:endParaRPr lang="en-US" sz="2000" dirty="0"/>
          </a:p>
          <a:p>
            <a:r>
              <a:rPr lang="en-US" sz="2000" dirty="0"/>
              <a:t>Develop an interactive interface using </a:t>
            </a:r>
            <a:r>
              <a:rPr lang="en-US" sz="2000" dirty="0" err="1"/>
              <a:t>ipywidgets</a:t>
            </a:r>
            <a:r>
              <a:rPr lang="en-US" sz="2000" dirty="0"/>
              <a:t> that allows users to select match conditions (venue, teams, players) and predict the total score for a given set of inputs.</a:t>
            </a:r>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800869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D01C8-B1E1-28FC-E98E-F3763D2100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B7FCC0-B299-9410-884D-17F5CCDECB42}"/>
              </a:ext>
            </a:extLst>
          </p:cNvPr>
          <p:cNvSpPr>
            <a:spLocks noGrp="1"/>
          </p:cNvSpPr>
          <p:nvPr>
            <p:ph idx="1"/>
          </p:nvPr>
        </p:nvSpPr>
        <p:spPr/>
        <p:txBody>
          <a:bodyPr/>
          <a:lstStyle/>
          <a:p>
            <a:r>
              <a:rPr lang="en-US" dirty="0"/>
              <a:t>Motivation and Objective : </a:t>
            </a:r>
          </a:p>
          <a:p>
            <a:r>
              <a:rPr lang="en-US" sz="2000" b="1" dirty="0"/>
              <a:t>Motivation</a:t>
            </a:r>
          </a:p>
          <a:p>
            <a:r>
              <a:rPr lang="en-US" sz="2000" dirty="0"/>
              <a:t>The motivation behind this code is to build an interactive machine learning application that predicts the total score in an Indian Premier League (IPL) cricket match based on specific inputs. The prediction model is designed using a neural network, which is trained on historical IPL match data. The interactivity allows users to input their desired match conditions, such as the venue, teams, and players, and get an estimated total score for the batting team.</a:t>
            </a:r>
          </a:p>
          <a:p>
            <a:r>
              <a:rPr lang="en-US" sz="1400" b="1" dirty="0"/>
              <a:t>Objectives</a:t>
            </a:r>
          </a:p>
          <a:p>
            <a:pPr>
              <a:buFont typeface="+mj-lt"/>
              <a:buAutoNum type="arabicPeriod"/>
            </a:pPr>
            <a:r>
              <a:rPr lang="en-US" sz="1400" b="1" dirty="0"/>
              <a:t>Data Preparation:</a:t>
            </a:r>
            <a:endParaRPr lang="en-US" sz="1400" dirty="0"/>
          </a:p>
          <a:p>
            <a:pPr marL="742950" lvl="1" indent="-285750">
              <a:buFont typeface="+mj-lt"/>
              <a:buAutoNum type="arabicPeriod"/>
            </a:pPr>
            <a:r>
              <a:rPr lang="en-US" sz="1400" b="1" dirty="0"/>
              <a:t>Load and Preprocess Data:</a:t>
            </a:r>
            <a:r>
              <a:rPr lang="en-US" sz="1400" dirty="0"/>
              <a:t> The initial steps involve loading the IPL dataset and preprocessing it by removing unnecessary features. This makes the data suitable for training the machine learning model.</a:t>
            </a:r>
          </a:p>
          <a:p>
            <a:pPr marL="742950" lvl="1" indent="-285750">
              <a:buFont typeface="+mj-lt"/>
              <a:buAutoNum type="arabicPeriod"/>
            </a:pPr>
            <a:r>
              <a:rPr lang="en-US" sz="1400" b="1" dirty="0"/>
              <a:t>Label Encoding:</a:t>
            </a:r>
            <a:r>
              <a:rPr lang="en-US" sz="1400" dirty="0"/>
              <a:t> Categorical variables like venue, batting team, and players are label encoded to convert them into a numerical format that the neural network can process.</a:t>
            </a:r>
          </a:p>
          <a:p>
            <a:pPr marL="742950" lvl="1" indent="-285750">
              <a:buFont typeface="+mj-lt"/>
              <a:buAutoNum type="arabicPeriod"/>
            </a:pPr>
            <a:r>
              <a:rPr lang="en-US" sz="1400" b="1" dirty="0"/>
              <a:t>Data Scaling:</a:t>
            </a:r>
            <a:r>
              <a:rPr lang="en-US" sz="1400" dirty="0"/>
              <a:t> Features are scaled to a uniform range using </a:t>
            </a:r>
            <a:r>
              <a:rPr lang="en-US" sz="1400" dirty="0" err="1"/>
              <a:t>MinMaxScaler</a:t>
            </a:r>
            <a:r>
              <a:rPr lang="en-US" sz="1400" dirty="0"/>
              <a:t>, which helps improve the performance and convergence of the neural network.</a:t>
            </a:r>
          </a:p>
          <a:p>
            <a:endParaRPr lang="en-IN" sz="2000" dirty="0"/>
          </a:p>
        </p:txBody>
      </p:sp>
      <p:sp>
        <p:nvSpPr>
          <p:cNvPr id="4" name="Slide Number Placeholder 3">
            <a:extLst>
              <a:ext uri="{FF2B5EF4-FFF2-40B4-BE49-F238E27FC236}">
                <a16:creationId xmlns:a16="http://schemas.microsoft.com/office/drawing/2014/main" id="{46DBF9DD-3F82-E238-7B1E-CB727448EE2E}"/>
              </a:ext>
            </a:extLst>
          </p:cNvPr>
          <p:cNvSpPr>
            <a:spLocks noGrp="1"/>
          </p:cNvSpPr>
          <p:nvPr>
            <p:ph type="sldNum" sz="quarter" idx="12"/>
          </p:nvPr>
        </p:nvSpPr>
        <p:spPr/>
        <p:txBody>
          <a:bodyPr/>
          <a:lstStyle/>
          <a:p>
            <a:fld id="{00A2D872-5107-4608-AAD6-461D36C60BE4}" type="slidenum">
              <a:rPr lang="en-IN" smtClean="0"/>
              <a:t>8</a:t>
            </a:fld>
            <a:endParaRPr lang="en-IN"/>
          </a:p>
        </p:txBody>
      </p:sp>
    </p:spTree>
    <p:extLst>
      <p:ext uri="{BB962C8B-B14F-4D97-AF65-F5344CB8AC3E}">
        <p14:creationId xmlns:p14="http://schemas.microsoft.com/office/powerpoint/2010/main" val="3792931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14D59-7A48-21BA-8BCD-EE977E145E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2D22E7-B38F-BEE6-5BB6-44D6B868C750}"/>
              </a:ext>
            </a:extLst>
          </p:cNvPr>
          <p:cNvSpPr>
            <a:spLocks noGrp="1"/>
          </p:cNvSpPr>
          <p:nvPr>
            <p:ph idx="1"/>
          </p:nvPr>
        </p:nvSpPr>
        <p:spPr/>
        <p:txBody>
          <a:bodyPr/>
          <a:lstStyle/>
          <a:p>
            <a:r>
              <a:rPr lang="en-US" sz="2000" b="1" dirty="0"/>
              <a:t>Model Building and Training:</a:t>
            </a:r>
            <a:endParaRPr lang="en-US" sz="2000" dirty="0"/>
          </a:p>
          <a:p>
            <a:pPr>
              <a:buFont typeface="Arial" panose="020B0604020202020204" pitchFamily="34" charset="0"/>
              <a:buChar char="•"/>
            </a:pPr>
            <a:r>
              <a:rPr lang="en-US" sz="2000" b="1" dirty="0"/>
              <a:t>Neural Network Design:</a:t>
            </a:r>
            <a:r>
              <a:rPr lang="en-US" sz="2000" dirty="0"/>
              <a:t> A neural network model is defined with two hidden layers (512 and 216 units, respectively) and an output layer. The hidden layers use the </a:t>
            </a:r>
            <a:r>
              <a:rPr lang="en-US" sz="2000" dirty="0" err="1"/>
              <a:t>ReLU</a:t>
            </a:r>
            <a:r>
              <a:rPr lang="en-US" sz="2000" dirty="0"/>
              <a:t> activation function, which is common in deep learning models for introducing non-linearity.</a:t>
            </a:r>
          </a:p>
          <a:p>
            <a:pPr>
              <a:buFont typeface="Arial" panose="020B0604020202020204" pitchFamily="34" charset="0"/>
              <a:buChar char="•"/>
            </a:pPr>
            <a:r>
              <a:rPr lang="en-US" sz="2000" b="1" dirty="0"/>
              <a:t>Loss Function:</a:t>
            </a:r>
            <a:r>
              <a:rPr lang="en-US" sz="2000" dirty="0"/>
              <a:t> The model is compiled with the Huber loss, which is robust to outliers and more stable for regression tasks compared to Mean Squared Error (MSE).</a:t>
            </a:r>
          </a:p>
          <a:p>
            <a:pPr>
              <a:buFont typeface="Arial" panose="020B0604020202020204" pitchFamily="34" charset="0"/>
              <a:buChar char="•"/>
            </a:pPr>
            <a:r>
              <a:rPr lang="en-US" sz="2000" b="1" dirty="0"/>
              <a:t>Training:</a:t>
            </a:r>
            <a:r>
              <a:rPr lang="en-US" sz="2000" dirty="0"/>
              <a:t> The model is trained on the preprocessed dataset to learn the relationship between input features and the total score.</a:t>
            </a:r>
          </a:p>
          <a:p>
            <a:r>
              <a:rPr lang="en-US" sz="2000" b="1" dirty="0"/>
              <a:t>Model Evaluation:</a:t>
            </a:r>
            <a:endParaRPr lang="en-US" sz="2000" dirty="0"/>
          </a:p>
          <a:p>
            <a:pPr>
              <a:buFont typeface="Arial" panose="020B0604020202020204" pitchFamily="34" charset="0"/>
              <a:buChar char="•"/>
            </a:pPr>
            <a:r>
              <a:rPr lang="en-US" sz="2000" b="1" dirty="0"/>
              <a:t>Model Performance:</a:t>
            </a:r>
            <a:r>
              <a:rPr lang="en-US" sz="2000" dirty="0"/>
              <a:t> The model’s performance is monitored during training using loss values, and predictions are made on the test set. The Mean Absolute Error (MAE) is calculated to evaluate how close the predicted scores are to the actual scores.</a:t>
            </a:r>
          </a:p>
        </p:txBody>
      </p:sp>
      <p:sp>
        <p:nvSpPr>
          <p:cNvPr id="4" name="Slide Number Placeholder 3">
            <a:extLst>
              <a:ext uri="{FF2B5EF4-FFF2-40B4-BE49-F238E27FC236}">
                <a16:creationId xmlns:a16="http://schemas.microsoft.com/office/drawing/2014/main" id="{73062CD5-1991-4D50-6AF4-4E2C1B77F16C}"/>
              </a:ext>
            </a:extLst>
          </p:cNvPr>
          <p:cNvSpPr>
            <a:spLocks noGrp="1"/>
          </p:cNvSpPr>
          <p:nvPr>
            <p:ph type="sldNum" sz="quarter" idx="12"/>
          </p:nvPr>
        </p:nvSpPr>
        <p:spPr/>
        <p:txBody>
          <a:bodyPr/>
          <a:lstStyle/>
          <a:p>
            <a:fld id="{00A2D872-5107-4608-AAD6-461D36C60BE4}" type="slidenum">
              <a:rPr lang="en-IN" smtClean="0"/>
              <a:t>9</a:t>
            </a:fld>
            <a:endParaRPr lang="en-IN"/>
          </a:p>
        </p:txBody>
      </p:sp>
    </p:spTree>
    <p:extLst>
      <p:ext uri="{BB962C8B-B14F-4D97-AF65-F5344CB8AC3E}">
        <p14:creationId xmlns:p14="http://schemas.microsoft.com/office/powerpoint/2010/main" val="2505889629"/>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273</TotalTime>
  <Words>3469</Words>
  <Application>Microsoft Office PowerPoint</Application>
  <PresentationFormat>Widescreen</PresentationFormat>
  <Paragraphs>227</Paragraphs>
  <Slides>31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Aptos</vt:lpstr>
      <vt:lpstr>Arial</vt:lpstr>
      <vt:lpstr>Calibri</vt:lpstr>
      <vt:lpstr>Calibri Light</vt:lpstr>
      <vt:lpstr>Times New Roman</vt:lpstr>
      <vt:lpstr>Office Theme</vt:lpstr>
      <vt:lpstr>Custom Design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Related Work</vt:lpstr>
      <vt:lpstr>PowerPoint Presentation</vt:lpstr>
      <vt:lpstr>PowerPoint Presentation</vt:lpstr>
      <vt:lpstr>Data Overview</vt:lpstr>
      <vt:lpstr>PowerPoint Presentation</vt:lpstr>
      <vt:lpstr>Methodology</vt:lpstr>
      <vt:lpstr>PowerPoint Presentation</vt:lpstr>
      <vt:lpstr>PowerPoint Presentation</vt:lpstr>
      <vt:lpstr>Implementation</vt:lpstr>
      <vt:lpstr>PowerPoint Presentation</vt:lpstr>
      <vt:lpstr>PowerPoint Presentation</vt:lpstr>
      <vt:lpstr>Results</vt:lpstr>
      <vt:lpstr>PowerPoint Presentation</vt:lpstr>
      <vt:lpstr>PowerPoint Presentation</vt:lpstr>
      <vt:lpstr>Discussion</vt:lpstr>
      <vt:lpstr>PowerPoint Presentation</vt:lpstr>
      <vt:lpstr>PowerPoint Presentation</vt:lpstr>
      <vt:lpstr>PowerPoint Presentation</vt:lpstr>
      <vt:lpstr>Conclusion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Olivia Zacharia</dc:creator>
  <cp:lastModifiedBy>MIDHUN P</cp:lastModifiedBy>
  <cp:revision>42</cp:revision>
  <dcterms:created xsi:type="dcterms:W3CDTF">2024-07-05T11:35:34Z</dcterms:created>
  <dcterms:modified xsi:type="dcterms:W3CDTF">2024-08-18T17:15:17Z</dcterms:modified>
</cp:coreProperties>
</file>