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89796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6F1A-CFC9-4793-AB85-C571EDDE8BC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382474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80569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90317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843464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380311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354818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2287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30808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244332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F6F1A-CFC9-4793-AB85-C571EDDE8BC7}"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6315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F6F1A-CFC9-4793-AB85-C571EDDE8BC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285304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F6F1A-CFC9-4793-AB85-C571EDDE8BC7}"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333638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F6F1A-CFC9-4793-AB85-C571EDDE8BC7}"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79910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F6F1A-CFC9-4793-AB85-C571EDDE8BC7}"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8118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6F1A-CFC9-4793-AB85-C571EDDE8BC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374256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6F1A-CFC9-4793-AB85-C571EDDE8BC7}"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BE770F-F97D-4472-BB69-0E864343D498}" type="slidenum">
              <a:rPr lang="en-US" smtClean="0"/>
              <a:t>‹#›</a:t>
            </a:fld>
            <a:endParaRPr lang="en-US"/>
          </a:p>
        </p:txBody>
      </p:sp>
    </p:spTree>
    <p:extLst>
      <p:ext uri="{BB962C8B-B14F-4D97-AF65-F5344CB8AC3E}">
        <p14:creationId xmlns:p14="http://schemas.microsoft.com/office/powerpoint/2010/main" val="174244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BF6F1A-CFC9-4793-AB85-C571EDDE8BC7}" type="datetimeFigureOut">
              <a:rPr lang="en-US" smtClean="0"/>
              <a:t>10/16/2020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BE770F-F97D-4472-BB69-0E864343D498}" type="slidenum">
              <a:rPr lang="en-US" smtClean="0"/>
              <a:t>‹#›</a:t>
            </a:fld>
            <a:endParaRPr lang="en-US"/>
          </a:p>
        </p:txBody>
      </p:sp>
    </p:spTree>
    <p:extLst>
      <p:ext uri="{BB962C8B-B14F-4D97-AF65-F5344CB8AC3E}">
        <p14:creationId xmlns:p14="http://schemas.microsoft.com/office/powerpoint/2010/main" val="3778801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apsofindia.com/delhi/" TargetMode="External"/><Relationship Id="rId2" Type="http://schemas.openxmlformats.org/officeDocument/2006/relationships/hyperlink" Target="https://en.wikipedia.org/wiki/List_of_urban_areas_by_population" TargetMode="External"/><Relationship Id="rId1" Type="http://schemas.openxmlformats.org/officeDocument/2006/relationships/slideLayout" Target="../slideLayouts/slideLayout7.xml"/><Relationship Id="rId4" Type="http://schemas.openxmlformats.org/officeDocument/2006/relationships/hyperlink" Target="https://www.mapsofindia.com/my-india/foo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FC5E-7A9D-4429-AC29-699DE30780DF}"/>
              </a:ext>
            </a:extLst>
          </p:cNvPr>
          <p:cNvSpPr>
            <a:spLocks noGrp="1"/>
          </p:cNvSpPr>
          <p:nvPr>
            <p:ph type="ctrTitle"/>
          </p:nvPr>
        </p:nvSpPr>
        <p:spPr>
          <a:xfrm>
            <a:off x="1524000" y="2021773"/>
            <a:ext cx="9144000" cy="2387600"/>
          </a:xfrm>
        </p:spPr>
        <p:txBody>
          <a:bodyPr>
            <a:normAutofit fontScale="90000"/>
          </a:bodyPr>
          <a:lstStyle/>
          <a:p>
            <a:r>
              <a:rPr lang="en-US" b="1" u="sng" dirty="0"/>
              <a:t>Capstone Project - The Battle of Neighborhoods</a:t>
            </a:r>
            <a:br>
              <a:rPr lang="en-US" dirty="0"/>
            </a:br>
            <a:endParaRPr lang="en-US" dirty="0"/>
          </a:p>
        </p:txBody>
      </p:sp>
    </p:spTree>
    <p:extLst>
      <p:ext uri="{BB962C8B-B14F-4D97-AF65-F5344CB8AC3E}">
        <p14:creationId xmlns:p14="http://schemas.microsoft.com/office/powerpoint/2010/main" val="265529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A8DDD-D1D9-4E65-BBCB-60635E7EE7F4}"/>
              </a:ext>
            </a:extLst>
          </p:cNvPr>
          <p:cNvSpPr txBox="1"/>
          <p:nvPr/>
        </p:nvSpPr>
        <p:spPr>
          <a:xfrm>
            <a:off x="1813810" y="869429"/>
            <a:ext cx="9908498" cy="4647426"/>
          </a:xfrm>
          <a:prstGeom prst="rect">
            <a:avLst/>
          </a:prstGeom>
          <a:noFill/>
        </p:spPr>
        <p:txBody>
          <a:bodyPr wrap="square" rtlCol="0">
            <a:spAutoFit/>
          </a:bodyPr>
          <a:lstStyle/>
          <a:p>
            <a:pPr algn="ctr"/>
            <a:r>
              <a:rPr lang="en-US" sz="2400" b="1" u="sng" dirty="0">
                <a:latin typeface="Algerian" panose="04020705040A02060702" pitchFamily="82" charset="0"/>
              </a:rPr>
              <a:t>RESULTS</a:t>
            </a:r>
          </a:p>
          <a:p>
            <a:pPr algn="ctr"/>
            <a:endParaRPr lang="en-US" sz="2400" b="1" u="sng" dirty="0">
              <a:latin typeface="Algerian" panose="04020705040A02060702" pitchFamily="82" charset="0"/>
            </a:endParaRPr>
          </a:p>
          <a:p>
            <a:pPr algn="ctr"/>
            <a:endParaRPr lang="en-US" sz="2400" b="1" u="sng" dirty="0">
              <a:latin typeface="Algerian" panose="04020705040A02060702" pitchFamily="82" charset="0"/>
            </a:endParaRPr>
          </a:p>
          <a:p>
            <a:r>
              <a:rPr lang="en-US" sz="2000" dirty="0"/>
              <a:t>As our Dataset Zomato.csv contains many unwanted samples so we performed data cleaning and then did data analysis.</a:t>
            </a:r>
          </a:p>
          <a:p>
            <a:pPr lvl="0"/>
            <a:r>
              <a:rPr lang="en-US" sz="2000" b="1" dirty="0"/>
              <a:t>Connaught Place</a:t>
            </a:r>
            <a:r>
              <a:rPr lang="en-US" sz="2000" dirty="0"/>
              <a:t> has the Highest number of Restaurants in New Delhi.</a:t>
            </a:r>
          </a:p>
          <a:p>
            <a:pPr lvl="0"/>
            <a:r>
              <a:rPr lang="en-US" sz="2000" b="1" dirty="0"/>
              <a:t>Kasbah, Greater Kailash(GK)</a:t>
            </a:r>
            <a:r>
              <a:rPr lang="en-US" sz="2000" dirty="0"/>
              <a:t> is the Locality in New Delhi with highest rated Restaurants.</a:t>
            </a:r>
          </a:p>
          <a:p>
            <a:pPr lvl="0"/>
            <a:r>
              <a:rPr lang="en-US" sz="2000" b="1" dirty="0" err="1"/>
              <a:t>Piccadily</a:t>
            </a:r>
            <a:r>
              <a:rPr lang="en-US" sz="2000" b="1" dirty="0"/>
              <a:t> Hotel, </a:t>
            </a:r>
            <a:r>
              <a:rPr lang="en-US" sz="2000" b="1" dirty="0" err="1"/>
              <a:t>Janakpuri</a:t>
            </a:r>
            <a:r>
              <a:rPr lang="en-US" sz="2000" dirty="0"/>
              <a:t> is the Locality in New Delhi with least rated Restaurants.</a:t>
            </a:r>
          </a:p>
          <a:p>
            <a:pPr lvl="0"/>
            <a:r>
              <a:rPr lang="en-US" sz="2000" b="1" dirty="0"/>
              <a:t>Connaught Place</a:t>
            </a:r>
            <a:r>
              <a:rPr lang="en-US" sz="2000" dirty="0"/>
              <a:t> is the Locality in New Delhi where you can find large number of Italian Restaurants. This place has 33.7% of total Italian Restaurants.</a:t>
            </a:r>
          </a:p>
          <a:p>
            <a:pPr lvl="0"/>
            <a:r>
              <a:rPr lang="en-US" sz="2000" b="1" dirty="0"/>
              <a:t>MOB Brewpub and Echoes </a:t>
            </a:r>
            <a:r>
              <a:rPr lang="en-US" sz="2000" b="1" dirty="0" err="1"/>
              <a:t>Satyaniketan</a:t>
            </a:r>
            <a:r>
              <a:rPr lang="en-US" sz="2000" b="1" dirty="0"/>
              <a:t> is the Italian Restaurants which is most rated or popular amongst the all Italian Restaurants in New Delhi city. These both restaurants have Aggregate rating of 4.7 and got Rating text as ‘Excellent’.</a:t>
            </a:r>
            <a:endParaRPr lang="en-US" sz="2000" dirty="0"/>
          </a:p>
          <a:p>
            <a:endParaRPr lang="en-US" sz="2400" b="1" u="sng" dirty="0">
              <a:latin typeface="Algerian" panose="04020705040A02060702" pitchFamily="82" charset="0"/>
            </a:endParaRPr>
          </a:p>
        </p:txBody>
      </p:sp>
    </p:spTree>
    <p:extLst>
      <p:ext uri="{BB962C8B-B14F-4D97-AF65-F5344CB8AC3E}">
        <p14:creationId xmlns:p14="http://schemas.microsoft.com/office/powerpoint/2010/main" val="362780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F5813-9BD4-4321-8CAF-C34F3386D0A7}"/>
              </a:ext>
            </a:extLst>
          </p:cNvPr>
          <p:cNvSpPr txBox="1"/>
          <p:nvPr/>
        </p:nvSpPr>
        <p:spPr>
          <a:xfrm>
            <a:off x="1783830" y="629586"/>
            <a:ext cx="9998439" cy="5016758"/>
          </a:xfrm>
          <a:prstGeom prst="rect">
            <a:avLst/>
          </a:prstGeom>
          <a:noFill/>
        </p:spPr>
        <p:txBody>
          <a:bodyPr wrap="square" rtlCol="0">
            <a:spAutoFit/>
          </a:bodyPr>
          <a:lstStyle/>
          <a:p>
            <a:pPr algn="ctr"/>
            <a:r>
              <a:rPr lang="en-US" sz="2400" b="1" u="sng" dirty="0">
                <a:latin typeface="Algerian" panose="04020705040A02060702" pitchFamily="82" charset="0"/>
              </a:rPr>
              <a:t>DISCUSSIONS</a:t>
            </a:r>
          </a:p>
          <a:p>
            <a:pPr algn="ctr"/>
            <a:endParaRPr lang="en-US" sz="2400" b="1" u="sng" dirty="0">
              <a:latin typeface="Algerian" panose="04020705040A02060702" pitchFamily="82" charset="0"/>
            </a:endParaRPr>
          </a:p>
          <a:p>
            <a:pPr algn="ctr"/>
            <a:endParaRPr lang="en-US" sz="2400" b="1" u="sng" dirty="0">
              <a:latin typeface="Algerian" panose="04020705040A02060702" pitchFamily="82" charset="0"/>
            </a:endParaRPr>
          </a:p>
          <a:p>
            <a:endParaRPr lang="en-US" sz="2400" b="1" u="sng" dirty="0">
              <a:latin typeface="Algerian" panose="04020705040A02060702" pitchFamily="82" charset="0"/>
            </a:endParaRPr>
          </a:p>
          <a:p>
            <a:r>
              <a:rPr lang="en-US" sz="2000" dirty="0"/>
              <a:t>Since, </a:t>
            </a:r>
            <a:r>
              <a:rPr lang="en-US" sz="2000" b="1" dirty="0"/>
              <a:t>MOB Brewpub and Echoes </a:t>
            </a:r>
            <a:r>
              <a:rPr lang="en-US" sz="2000" b="1" dirty="0" err="1"/>
              <a:t>Satyaniketan</a:t>
            </a:r>
            <a:r>
              <a:rPr lang="en-US" sz="2000" b="1" dirty="0"/>
              <a:t> is the Italian Restaurants which is most rated or popular amongst the all Italian Restaurants in New Delhi city. MOB Brewpub comes under Cluster 1 and having locality as “Connaught Place</a:t>
            </a:r>
            <a:r>
              <a:rPr lang="en-US" sz="2000" dirty="0"/>
              <a:t>”. Similarly, </a:t>
            </a:r>
            <a:r>
              <a:rPr lang="en-US" sz="2000" b="1" dirty="0"/>
              <a:t>Echoes </a:t>
            </a:r>
            <a:r>
              <a:rPr lang="en-US" sz="2000" b="1" dirty="0" err="1"/>
              <a:t>Satyaniketan</a:t>
            </a:r>
            <a:r>
              <a:rPr lang="en-US" sz="2000" b="1" dirty="0"/>
              <a:t> comes under Cluster 0 and is under the locality “</a:t>
            </a:r>
            <a:r>
              <a:rPr lang="en-US" sz="2000" b="1" dirty="0" err="1"/>
              <a:t>Satyaniketan</a:t>
            </a:r>
            <a:r>
              <a:rPr lang="en-US" sz="2000" b="1" dirty="0"/>
              <a:t>”. </a:t>
            </a:r>
            <a:endParaRPr lang="en-US" sz="2000" dirty="0"/>
          </a:p>
          <a:p>
            <a:r>
              <a:rPr lang="en-US" sz="2000" b="1" dirty="0"/>
              <a:t>Also we know that Connaught Place </a:t>
            </a:r>
            <a:r>
              <a:rPr lang="en-US" sz="2000" dirty="0"/>
              <a:t>has the Highest number of Restaurants in New Delhi and it is the Locality in New Delhi where you can find large number of Italian Restaurants. So, instead for recommending </a:t>
            </a:r>
            <a:r>
              <a:rPr lang="en-US" sz="2000" b="1" dirty="0"/>
              <a:t>Echoes </a:t>
            </a:r>
            <a:r>
              <a:rPr lang="en-US" sz="2000" b="1" dirty="0" err="1"/>
              <a:t>Satyaniketan</a:t>
            </a:r>
            <a:r>
              <a:rPr lang="en-US" sz="2000" b="1" dirty="0"/>
              <a:t> we can prefer MOB Brewpub as the best restaurants for Italian as they can even try different restaurants nearby as this place mostly contains Italian cuisines. </a:t>
            </a:r>
            <a:endParaRPr lang="en-US" sz="2000" dirty="0"/>
          </a:p>
          <a:p>
            <a:r>
              <a:rPr lang="en-US" sz="2000" dirty="0"/>
              <a:t> </a:t>
            </a:r>
          </a:p>
          <a:p>
            <a:endParaRPr lang="en-US" sz="2400" b="1" u="sng" dirty="0">
              <a:latin typeface="Algerian" panose="04020705040A02060702" pitchFamily="82" charset="0"/>
            </a:endParaRPr>
          </a:p>
        </p:txBody>
      </p:sp>
    </p:spTree>
    <p:extLst>
      <p:ext uri="{BB962C8B-B14F-4D97-AF65-F5344CB8AC3E}">
        <p14:creationId xmlns:p14="http://schemas.microsoft.com/office/powerpoint/2010/main" val="3051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9BA47-04F3-4388-91A7-D1B4FB3AF0B7}"/>
              </a:ext>
            </a:extLst>
          </p:cNvPr>
          <p:cNvSpPr txBox="1"/>
          <p:nvPr/>
        </p:nvSpPr>
        <p:spPr>
          <a:xfrm>
            <a:off x="1588957" y="614596"/>
            <a:ext cx="10147593" cy="4862870"/>
          </a:xfrm>
          <a:prstGeom prst="rect">
            <a:avLst/>
          </a:prstGeom>
          <a:noFill/>
        </p:spPr>
        <p:txBody>
          <a:bodyPr wrap="square" rtlCol="0">
            <a:spAutoFit/>
          </a:bodyPr>
          <a:lstStyle/>
          <a:p>
            <a:pPr lvl="0" algn="ctr"/>
            <a:r>
              <a:rPr lang="en-US" sz="2400" b="1" u="sng" dirty="0">
                <a:latin typeface="Algerian" panose="04020705040A02060702" pitchFamily="82" charset="0"/>
              </a:rPr>
              <a:t>CONCLUSION</a:t>
            </a:r>
          </a:p>
          <a:p>
            <a:pPr lvl="0" algn="ctr"/>
            <a:endParaRPr lang="en-US" sz="2400" b="1" u="sng" dirty="0">
              <a:latin typeface="Algerian" panose="04020705040A02060702" pitchFamily="82" charset="0"/>
            </a:endParaRPr>
          </a:p>
          <a:p>
            <a:pPr lvl="0" algn="ctr"/>
            <a:endParaRPr lang="en-US" sz="2400" b="1" u="sng" dirty="0">
              <a:latin typeface="Algerian" panose="04020705040A02060702" pitchFamily="82" charset="0"/>
            </a:endParaRPr>
          </a:p>
          <a:p>
            <a:pPr lvl="0"/>
            <a:endParaRPr lang="en-US" b="1" dirty="0"/>
          </a:p>
          <a:p>
            <a:pPr marL="342900" lvl="0" indent="-342900">
              <a:buFont typeface="Arial" panose="020B0604020202020204" pitchFamily="34" charset="0"/>
              <a:buChar char="•"/>
            </a:pPr>
            <a:r>
              <a:rPr lang="en-US" sz="2000" b="1" dirty="0"/>
              <a:t>Connaught Place</a:t>
            </a:r>
            <a:r>
              <a:rPr lang="en-US" sz="2000" dirty="0"/>
              <a:t> has the Highest number of Restaurants in New Delhi.</a:t>
            </a:r>
          </a:p>
          <a:p>
            <a:pPr marL="342900" lvl="0" indent="-342900">
              <a:buFont typeface="Arial" panose="020B0604020202020204" pitchFamily="34" charset="0"/>
              <a:buChar char="•"/>
            </a:pPr>
            <a:r>
              <a:rPr lang="en-US" sz="2000" b="1" dirty="0"/>
              <a:t>Kasbah, Greater Kailash(GK)</a:t>
            </a:r>
            <a:r>
              <a:rPr lang="en-US" sz="2000" dirty="0"/>
              <a:t> is the Locality in New Delhi with highest rated Restaurants.</a:t>
            </a:r>
          </a:p>
          <a:p>
            <a:pPr marL="342900" lvl="0" indent="-342900">
              <a:buFont typeface="Arial" panose="020B0604020202020204" pitchFamily="34" charset="0"/>
              <a:buChar char="•"/>
            </a:pPr>
            <a:r>
              <a:rPr lang="en-US" sz="2000" b="1" dirty="0"/>
              <a:t>Connaught Place</a:t>
            </a:r>
            <a:r>
              <a:rPr lang="en-US" sz="2000" dirty="0"/>
              <a:t> is the Locality in New Delhi where you can find large number of Italian Restaurants. This place has 33.7% of total Italian Restaurants.</a:t>
            </a:r>
          </a:p>
          <a:p>
            <a:pPr marL="342900" lvl="0" indent="-342900">
              <a:buFont typeface="Arial" panose="020B0604020202020204" pitchFamily="34" charset="0"/>
              <a:buChar char="•"/>
            </a:pPr>
            <a:r>
              <a:rPr lang="en-US" sz="2000" b="1" dirty="0"/>
              <a:t>MOB Brewpub as the best restaurants for Italian as they can even try different restaurants nearby as this place mostly contains Italian cuisines.</a:t>
            </a:r>
            <a:endParaRPr lang="en-US" sz="2000" dirty="0"/>
          </a:p>
          <a:p>
            <a:pPr marL="342900" lvl="0" indent="-342900">
              <a:buFont typeface="Arial" panose="020B0604020202020204" pitchFamily="34" charset="0"/>
              <a:buChar char="•"/>
            </a:pPr>
            <a:r>
              <a:rPr lang="en-US" sz="2000" b="1" dirty="0"/>
              <a:t>Cluster 1 is mostly recommended for Pizza Place and Fast food.</a:t>
            </a:r>
            <a:endParaRPr lang="en-US" sz="2000" dirty="0"/>
          </a:p>
          <a:p>
            <a:pPr marL="342900" lvl="0" indent="-342900">
              <a:buFont typeface="Arial" panose="020B0604020202020204" pitchFamily="34" charset="0"/>
              <a:buChar char="•"/>
            </a:pPr>
            <a:r>
              <a:rPr lang="en-US" sz="2000" b="1" dirty="0"/>
              <a:t>Cluster 2 is mostly recommended for </a:t>
            </a:r>
            <a:r>
              <a:rPr lang="en-US" sz="2000" dirty="0"/>
              <a:t>Indian Restaurants.</a:t>
            </a:r>
          </a:p>
          <a:p>
            <a:pPr marL="342900" lvl="0" indent="-342900">
              <a:buFont typeface="Arial" panose="020B0604020202020204" pitchFamily="34" charset="0"/>
              <a:buChar char="•"/>
            </a:pPr>
            <a:r>
              <a:rPr lang="en-US" sz="2000" b="1" dirty="0"/>
              <a:t>Cluster 3 is mostly recommended for </a:t>
            </a:r>
            <a:r>
              <a:rPr lang="en-US" sz="2000" dirty="0"/>
              <a:t>Pizza Place.</a:t>
            </a:r>
          </a:p>
          <a:p>
            <a:pPr marL="342900" lvl="0" indent="-342900">
              <a:buFont typeface="Arial" panose="020B0604020202020204" pitchFamily="34" charset="0"/>
              <a:buChar char="•"/>
            </a:pPr>
            <a:r>
              <a:rPr lang="en-US" sz="2000" b="1" dirty="0"/>
              <a:t>Cluster 4 is mostly recommended for Hotels.</a:t>
            </a:r>
            <a:endParaRPr lang="en-US" sz="2000" dirty="0"/>
          </a:p>
          <a:p>
            <a:pPr marL="342900" lvl="0" indent="-342900">
              <a:buFont typeface="Arial" panose="020B0604020202020204" pitchFamily="34" charset="0"/>
              <a:buChar char="•"/>
            </a:pPr>
            <a:r>
              <a:rPr lang="en-US" sz="2000" b="1" dirty="0"/>
              <a:t>Cluster 5 is mostly recommended for Cafes.</a:t>
            </a:r>
            <a:endParaRPr lang="en-US" sz="2000" dirty="0"/>
          </a:p>
        </p:txBody>
      </p:sp>
    </p:spTree>
    <p:extLst>
      <p:ext uri="{BB962C8B-B14F-4D97-AF65-F5344CB8AC3E}">
        <p14:creationId xmlns:p14="http://schemas.microsoft.com/office/powerpoint/2010/main" val="176001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824E6A-9073-4CA6-AD22-EB7BE4380F4C}"/>
              </a:ext>
            </a:extLst>
          </p:cNvPr>
          <p:cNvSpPr/>
          <p:nvPr/>
        </p:nvSpPr>
        <p:spPr>
          <a:xfrm>
            <a:off x="4231231" y="2259449"/>
            <a:ext cx="3999365" cy="1169551"/>
          </a:xfrm>
          <a:prstGeom prst="rect">
            <a:avLst/>
          </a:prstGeom>
          <a:noFill/>
        </p:spPr>
        <p:txBody>
          <a:bodyPr wrap="none" lIns="91440" tIns="45720" rIns="91440" bIns="45720">
            <a:spAutoFit/>
          </a:bodyPr>
          <a:lstStyle/>
          <a:p>
            <a:pPr algn="ctr"/>
            <a:r>
              <a:rPr lang="en-US" sz="7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91003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68C44-44F3-49CE-A50B-A35125967E62}"/>
              </a:ext>
            </a:extLst>
          </p:cNvPr>
          <p:cNvSpPr txBox="1"/>
          <p:nvPr/>
        </p:nvSpPr>
        <p:spPr>
          <a:xfrm>
            <a:off x="1678898" y="0"/>
            <a:ext cx="10268263" cy="6524863"/>
          </a:xfrm>
          <a:prstGeom prst="rect">
            <a:avLst/>
          </a:prstGeom>
          <a:noFill/>
        </p:spPr>
        <p:txBody>
          <a:bodyPr wrap="square" rtlCol="0">
            <a:spAutoFit/>
          </a:bodyPr>
          <a:lstStyle/>
          <a:p>
            <a:pPr lvl="0" algn="ctr"/>
            <a:r>
              <a:rPr lang="en-US" sz="2400" b="1" u="sng" dirty="0">
                <a:latin typeface="Algerian" panose="04020705040A02060702" pitchFamily="82" charset="0"/>
              </a:rPr>
              <a:t>INTRODUCTION</a:t>
            </a:r>
          </a:p>
          <a:p>
            <a:pPr lvl="0"/>
            <a:endParaRPr lang="en-US" sz="2000" b="1" dirty="0"/>
          </a:p>
          <a:p>
            <a:r>
              <a:rPr lang="en-US" dirty="0"/>
              <a:t> </a:t>
            </a:r>
          </a:p>
          <a:p>
            <a:r>
              <a:rPr lang="en-US" sz="2000" dirty="0"/>
              <a:t>New Delhi, India’s capital territory, is a massive metropolitan area in the country’s north.  It is the world's </a:t>
            </a:r>
            <a:r>
              <a:rPr lang="en-US" sz="2000" dirty="0">
                <a:hlinkClick r:id="rId2" tooltip="List of urban areas by population"/>
              </a:rPr>
              <a:t>second-largest urban area</a:t>
            </a:r>
            <a:r>
              <a:rPr lang="en-US" sz="2000" dirty="0"/>
              <a:t> according to the United Nations. New Delhi is one of the most visited cities of India by foreign tourists.</a:t>
            </a:r>
          </a:p>
          <a:p>
            <a:r>
              <a:rPr lang="en-US" sz="2000" dirty="0"/>
              <a:t>Delhi has no specific food culture. Food culture in </a:t>
            </a:r>
            <a:r>
              <a:rPr lang="en-US" sz="2000" dirty="0">
                <a:hlinkClick r:id="rId3"/>
              </a:rPr>
              <a:t>Delhi</a:t>
            </a:r>
            <a:r>
              <a:rPr lang="en-US" sz="2000" dirty="0"/>
              <a:t> is a mixture of North </a:t>
            </a:r>
            <a:r>
              <a:rPr lang="en-US" sz="2000" dirty="0">
                <a:hlinkClick r:id="rId4"/>
              </a:rPr>
              <a:t>Indian food</a:t>
            </a:r>
            <a:r>
              <a:rPr lang="en-US" sz="2000" dirty="0"/>
              <a:t>, Mughlai Cuisines, Punjabi food and mouthwatering street food. It also includes a variety of cuisines from different parts of India. Delhi is a hot spot for Continental, Thai, Mexican and Chinese food as well.</a:t>
            </a:r>
          </a:p>
          <a:p>
            <a:r>
              <a:rPr lang="en-US" sz="2000" dirty="0"/>
              <a:t>A group of foreigners from Italy are planning to visit New Delhi for Business purpose. As this place is new for them, they need to find best restaurants for their Italian cuisine. Also, they need to find solutions to following problems-</a:t>
            </a:r>
          </a:p>
          <a:p>
            <a:r>
              <a:rPr lang="en-US" sz="2000" dirty="0"/>
              <a:t>Which areas have large number of Italian Restaurant Market?</a:t>
            </a:r>
          </a:p>
          <a:p>
            <a:r>
              <a:rPr lang="en-US" sz="2000" dirty="0"/>
              <a:t>Which is the best place to stay if I prefer Italian Cuisine?</a:t>
            </a:r>
          </a:p>
          <a:p>
            <a:r>
              <a:rPr lang="en-US" sz="2000" dirty="0"/>
              <a:t>Which Restaurant has the highest rated Italian Cuisine in New Delhi city?</a:t>
            </a:r>
          </a:p>
          <a:p>
            <a:r>
              <a:rPr lang="en-US" sz="2000" dirty="0"/>
              <a:t>In this project we will use the </a:t>
            </a:r>
            <a:r>
              <a:rPr lang="en-US" sz="2000" b="1" dirty="0"/>
              <a:t>Foursquare API</a:t>
            </a:r>
            <a:r>
              <a:rPr lang="en-US" sz="2000" dirty="0"/>
              <a:t> to explore neighborhoods in New Delhi City. We will use the </a:t>
            </a:r>
            <a:r>
              <a:rPr lang="en-US" sz="2000" b="1" dirty="0"/>
              <a:t>explore</a:t>
            </a:r>
            <a:r>
              <a:rPr lang="en-US" sz="2000" dirty="0"/>
              <a:t> function to get the most common venue categories in each neighborhood, and then use this feature to group the neighborhoods into clusters. Also, we will use the </a:t>
            </a:r>
            <a:r>
              <a:rPr lang="en-US" sz="2000" i="1" dirty="0"/>
              <a:t>k</a:t>
            </a:r>
            <a:r>
              <a:rPr lang="en-US" sz="2000" dirty="0"/>
              <a:t>-means clustering algorithm to complete this task. Finally, we will use the Folium library to visualize the neighborhoods in New Delhi City and their emerging clusters</a:t>
            </a:r>
            <a:r>
              <a:rPr lang="en-US" dirty="0"/>
              <a:t>.</a:t>
            </a:r>
            <a:endParaRPr lang="en-US" sz="1100" dirty="0"/>
          </a:p>
        </p:txBody>
      </p:sp>
    </p:spTree>
    <p:extLst>
      <p:ext uri="{BB962C8B-B14F-4D97-AF65-F5344CB8AC3E}">
        <p14:creationId xmlns:p14="http://schemas.microsoft.com/office/powerpoint/2010/main" val="335363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672E3-951D-4328-B5E0-A5EF3D94AD20}"/>
              </a:ext>
            </a:extLst>
          </p:cNvPr>
          <p:cNvSpPr txBox="1"/>
          <p:nvPr/>
        </p:nvSpPr>
        <p:spPr>
          <a:xfrm>
            <a:off x="1499017" y="135791"/>
            <a:ext cx="10333220" cy="6586418"/>
          </a:xfrm>
          <a:prstGeom prst="rect">
            <a:avLst/>
          </a:prstGeom>
          <a:noFill/>
        </p:spPr>
        <p:txBody>
          <a:bodyPr wrap="square" rtlCol="0">
            <a:spAutoFit/>
          </a:bodyPr>
          <a:lstStyle/>
          <a:p>
            <a:pPr lvl="0" algn="ctr"/>
            <a:r>
              <a:rPr lang="en-US" sz="2400" b="1" u="sng" dirty="0">
                <a:latin typeface="Algerian" panose="04020705040A02060702" pitchFamily="82" charset="0"/>
              </a:rPr>
              <a:t>DATA</a:t>
            </a:r>
            <a:r>
              <a:rPr lang="en-US" sz="2400" b="1" dirty="0"/>
              <a:t> </a:t>
            </a:r>
          </a:p>
          <a:p>
            <a:r>
              <a:rPr lang="en-US" b="1" dirty="0"/>
              <a:t> </a:t>
            </a:r>
            <a:endParaRPr lang="en-US" dirty="0"/>
          </a:p>
          <a:p>
            <a:r>
              <a:rPr lang="en-US" sz="2000" dirty="0"/>
              <a:t>After reading the Introduction part we get to know that we need a dataset that contains New Delhi city and its neighborhood having Restaurants Data as well as their latitude and longitude coordinates of each neighborhood.</a:t>
            </a:r>
          </a:p>
          <a:p>
            <a:pPr lvl="0"/>
            <a:r>
              <a:rPr lang="en-US" sz="2000" dirty="0"/>
              <a:t>Data source : Zomato Kaggle dataset : </a:t>
            </a:r>
            <a:r>
              <a:rPr lang="en-US" sz="2000" u="sng" dirty="0">
                <a:hlinkClick r:id="rId2"/>
              </a:rPr>
              <a:t>https://www.kaggle.com/shrutimehta/zomato-restaurants-data</a:t>
            </a:r>
            <a:endParaRPr lang="en-US" sz="2000" dirty="0"/>
          </a:p>
          <a:p>
            <a:pPr lvl="0"/>
            <a:r>
              <a:rPr lang="en-US" sz="2000" dirty="0"/>
              <a:t>Description: Kaggle is the world`s largest data science community with powerful tools and resources to help you achieve your data science goals. This data set contains information about Restaurants with their Id No. and Name of different Countries and their cities with Locality. As we require only New Delhi city for our project, we extract only the data having country as India and city as New Delhi from </a:t>
            </a:r>
            <a:r>
              <a:rPr lang="en-US" sz="2000" b="1" dirty="0"/>
              <a:t>zomoto.csv</a:t>
            </a:r>
            <a:r>
              <a:rPr lang="en-US" sz="2000" dirty="0"/>
              <a:t> file. And we will use this data set to explore various locality of New Delhi city.</a:t>
            </a:r>
          </a:p>
          <a:p>
            <a:endParaRPr lang="en-US" sz="2000" dirty="0"/>
          </a:p>
          <a:p>
            <a:r>
              <a:rPr lang="en-US" sz="2000" dirty="0"/>
              <a:t>Nearby places in each locality of New Delhi city.</a:t>
            </a:r>
          </a:p>
          <a:p>
            <a:pPr lvl="0"/>
            <a:r>
              <a:rPr lang="en-US" sz="2000" dirty="0"/>
              <a:t>Data source: Foursquare API: </a:t>
            </a:r>
            <a:r>
              <a:rPr lang="en-US" sz="2000" u="sng" dirty="0">
                <a:hlinkClick r:id="rId3"/>
              </a:rPr>
              <a:t>https://developer.foursquare.com/</a:t>
            </a:r>
            <a:endParaRPr lang="en-US" sz="2000" dirty="0"/>
          </a:p>
          <a:p>
            <a:r>
              <a:rPr lang="en-US" sz="2000" dirty="0"/>
              <a:t> </a:t>
            </a:r>
          </a:p>
          <a:p>
            <a:pPr lvl="0"/>
            <a:r>
              <a:rPr lang="en-US" sz="2000" dirty="0"/>
              <a:t>Description: By using this API we can explore the neighborhoods of New Delhi city and segment them. Also, we can search for nearby venues of a specific type, explore a particular venue and search for trending venues around a location.</a:t>
            </a:r>
          </a:p>
          <a:p>
            <a:r>
              <a:rPr lang="en-US" sz="2000" dirty="0"/>
              <a:t> </a:t>
            </a:r>
          </a:p>
        </p:txBody>
      </p:sp>
    </p:spTree>
    <p:extLst>
      <p:ext uri="{BB962C8B-B14F-4D97-AF65-F5344CB8AC3E}">
        <p14:creationId xmlns:p14="http://schemas.microsoft.com/office/powerpoint/2010/main" val="195543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E2234-DE60-4832-82A9-3C006A7CC7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1782" y="1263284"/>
            <a:ext cx="9176027" cy="4852703"/>
          </a:xfrm>
          <a:prstGeom prst="rect">
            <a:avLst/>
          </a:prstGeom>
          <a:noFill/>
          <a:ln>
            <a:noFill/>
          </a:ln>
        </p:spPr>
      </p:pic>
      <p:sp>
        <p:nvSpPr>
          <p:cNvPr id="4" name="TextBox 3">
            <a:extLst>
              <a:ext uri="{FF2B5EF4-FFF2-40B4-BE49-F238E27FC236}">
                <a16:creationId xmlns:a16="http://schemas.microsoft.com/office/drawing/2014/main" id="{FDDC8D8E-259D-4114-8F27-78042A65BDFA}"/>
              </a:ext>
            </a:extLst>
          </p:cNvPr>
          <p:cNvSpPr txBox="1"/>
          <p:nvPr/>
        </p:nvSpPr>
        <p:spPr>
          <a:xfrm>
            <a:off x="1633929" y="280348"/>
            <a:ext cx="9878518" cy="984885"/>
          </a:xfrm>
          <a:prstGeom prst="rect">
            <a:avLst/>
          </a:prstGeom>
          <a:noFill/>
        </p:spPr>
        <p:txBody>
          <a:bodyPr wrap="square" rtlCol="0">
            <a:spAutoFit/>
          </a:bodyPr>
          <a:lstStyle/>
          <a:p>
            <a:pPr lvl="1"/>
            <a:r>
              <a:rPr lang="en-US" sz="2000" dirty="0"/>
              <a:t>Created a Folium Map to show Restaurants Clusters in New Delhi city.</a:t>
            </a:r>
          </a:p>
          <a:p>
            <a:r>
              <a:rPr lang="en-US" sz="2000" dirty="0"/>
              <a:t>	The below New Delhi city map is divided into 5 Clusters with various colors.</a:t>
            </a:r>
          </a:p>
          <a:p>
            <a:endParaRPr lang="en-US" dirty="0"/>
          </a:p>
        </p:txBody>
      </p:sp>
    </p:spTree>
    <p:extLst>
      <p:ext uri="{BB962C8B-B14F-4D97-AF65-F5344CB8AC3E}">
        <p14:creationId xmlns:p14="http://schemas.microsoft.com/office/powerpoint/2010/main" val="297968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F37F18-C9A0-4EDC-9768-8F6EE11803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90408" y="1402345"/>
            <a:ext cx="8427559" cy="4383858"/>
          </a:xfrm>
          <a:prstGeom prst="rect">
            <a:avLst/>
          </a:prstGeom>
          <a:noFill/>
          <a:ln>
            <a:noFill/>
          </a:ln>
        </p:spPr>
      </p:pic>
      <p:sp>
        <p:nvSpPr>
          <p:cNvPr id="3" name="TextBox 2">
            <a:extLst>
              <a:ext uri="{FF2B5EF4-FFF2-40B4-BE49-F238E27FC236}">
                <a16:creationId xmlns:a16="http://schemas.microsoft.com/office/drawing/2014/main" id="{F7F210F4-CC42-4363-AD2E-E38341EDABD5}"/>
              </a:ext>
            </a:extLst>
          </p:cNvPr>
          <p:cNvSpPr txBox="1"/>
          <p:nvPr/>
        </p:nvSpPr>
        <p:spPr>
          <a:xfrm>
            <a:off x="2533338" y="671687"/>
            <a:ext cx="9863528" cy="400110"/>
          </a:xfrm>
          <a:prstGeom prst="rect">
            <a:avLst/>
          </a:prstGeom>
          <a:noFill/>
        </p:spPr>
        <p:txBody>
          <a:bodyPr wrap="square" rtlCol="0">
            <a:spAutoFit/>
          </a:bodyPr>
          <a:lstStyle/>
          <a:p>
            <a:r>
              <a:rPr lang="en-US" sz="2000" b="1" dirty="0"/>
              <a:t>Connaught Place</a:t>
            </a:r>
            <a:r>
              <a:rPr lang="en-US" sz="2000" dirty="0"/>
              <a:t> has the Highest number of Restaurants in New Delhi.</a:t>
            </a:r>
          </a:p>
        </p:txBody>
      </p:sp>
    </p:spTree>
    <p:extLst>
      <p:ext uri="{BB962C8B-B14F-4D97-AF65-F5344CB8AC3E}">
        <p14:creationId xmlns:p14="http://schemas.microsoft.com/office/powerpoint/2010/main" val="19438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6AC545-1287-4CED-A176-F63938B33B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6009" y="1876550"/>
            <a:ext cx="8351880" cy="3819712"/>
          </a:xfrm>
          <a:prstGeom prst="rect">
            <a:avLst/>
          </a:prstGeom>
          <a:noFill/>
          <a:ln>
            <a:noFill/>
          </a:ln>
        </p:spPr>
      </p:pic>
      <p:sp>
        <p:nvSpPr>
          <p:cNvPr id="3" name="TextBox 2">
            <a:extLst>
              <a:ext uri="{FF2B5EF4-FFF2-40B4-BE49-F238E27FC236}">
                <a16:creationId xmlns:a16="http://schemas.microsoft.com/office/drawing/2014/main" id="{86A63F2D-B0B9-46E9-A505-54BD779F6A12}"/>
              </a:ext>
            </a:extLst>
          </p:cNvPr>
          <p:cNvSpPr txBox="1"/>
          <p:nvPr/>
        </p:nvSpPr>
        <p:spPr>
          <a:xfrm>
            <a:off x="1813810" y="809469"/>
            <a:ext cx="9878518" cy="400110"/>
          </a:xfrm>
          <a:prstGeom prst="rect">
            <a:avLst/>
          </a:prstGeom>
          <a:noFill/>
        </p:spPr>
        <p:txBody>
          <a:bodyPr wrap="square" rtlCol="0">
            <a:spAutoFit/>
          </a:bodyPr>
          <a:lstStyle/>
          <a:p>
            <a:r>
              <a:rPr lang="en-US" sz="2000" dirty="0"/>
              <a:t> </a:t>
            </a:r>
            <a:r>
              <a:rPr lang="en-US" sz="2000" b="1" dirty="0"/>
              <a:t>Kasbah, Greater Kailash(GK)</a:t>
            </a:r>
            <a:r>
              <a:rPr lang="en-US" sz="2000" dirty="0"/>
              <a:t> is the Locality in New Delhi with highest rated Restaurants.</a:t>
            </a:r>
          </a:p>
        </p:txBody>
      </p:sp>
    </p:spTree>
    <p:extLst>
      <p:ext uri="{BB962C8B-B14F-4D97-AF65-F5344CB8AC3E}">
        <p14:creationId xmlns:p14="http://schemas.microsoft.com/office/powerpoint/2010/main" val="358201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B2C785-09B0-4E40-A065-251849891D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57452" y="1688839"/>
            <a:ext cx="8660317" cy="4457127"/>
          </a:xfrm>
          <a:prstGeom prst="rect">
            <a:avLst/>
          </a:prstGeom>
          <a:noFill/>
          <a:ln>
            <a:noFill/>
          </a:ln>
        </p:spPr>
      </p:pic>
      <p:sp>
        <p:nvSpPr>
          <p:cNvPr id="3" name="TextBox 2">
            <a:extLst>
              <a:ext uri="{FF2B5EF4-FFF2-40B4-BE49-F238E27FC236}">
                <a16:creationId xmlns:a16="http://schemas.microsoft.com/office/drawing/2014/main" id="{6A4E97F4-EEBC-420C-B0E8-44E6760A9DA6}"/>
              </a:ext>
            </a:extLst>
          </p:cNvPr>
          <p:cNvSpPr txBox="1"/>
          <p:nvPr/>
        </p:nvSpPr>
        <p:spPr>
          <a:xfrm>
            <a:off x="1993692" y="809469"/>
            <a:ext cx="9818557" cy="400110"/>
          </a:xfrm>
          <a:prstGeom prst="rect">
            <a:avLst/>
          </a:prstGeom>
          <a:noFill/>
        </p:spPr>
        <p:txBody>
          <a:bodyPr wrap="square" rtlCol="0">
            <a:spAutoFit/>
          </a:bodyPr>
          <a:lstStyle/>
          <a:p>
            <a:r>
              <a:rPr lang="en-US" sz="2000" b="1" dirty="0" err="1"/>
              <a:t>Piccadily</a:t>
            </a:r>
            <a:r>
              <a:rPr lang="en-US" sz="2000" b="1" dirty="0"/>
              <a:t> Hotel, </a:t>
            </a:r>
            <a:r>
              <a:rPr lang="en-US" sz="2000" b="1" dirty="0" err="1"/>
              <a:t>Janakpuri</a:t>
            </a:r>
            <a:r>
              <a:rPr lang="en-US" sz="2000" dirty="0"/>
              <a:t> is the Locality in New Delhi with least rated Restaurants.</a:t>
            </a:r>
          </a:p>
        </p:txBody>
      </p:sp>
    </p:spTree>
    <p:extLst>
      <p:ext uri="{BB962C8B-B14F-4D97-AF65-F5344CB8AC3E}">
        <p14:creationId xmlns:p14="http://schemas.microsoft.com/office/powerpoint/2010/main" val="345184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823184-07E4-433D-A89E-346186D273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8067" y="1571027"/>
            <a:ext cx="8954437" cy="4739832"/>
          </a:xfrm>
          <a:prstGeom prst="rect">
            <a:avLst/>
          </a:prstGeom>
          <a:noFill/>
          <a:ln>
            <a:noFill/>
          </a:ln>
        </p:spPr>
      </p:pic>
      <p:sp>
        <p:nvSpPr>
          <p:cNvPr id="3" name="TextBox 2">
            <a:extLst>
              <a:ext uri="{FF2B5EF4-FFF2-40B4-BE49-F238E27FC236}">
                <a16:creationId xmlns:a16="http://schemas.microsoft.com/office/drawing/2014/main" id="{AC0827E1-3508-4C1A-A4FB-B8D073A3D667}"/>
              </a:ext>
            </a:extLst>
          </p:cNvPr>
          <p:cNvSpPr txBox="1"/>
          <p:nvPr/>
        </p:nvSpPr>
        <p:spPr>
          <a:xfrm>
            <a:off x="2468067" y="299803"/>
            <a:ext cx="8954437" cy="1015663"/>
          </a:xfrm>
          <a:prstGeom prst="rect">
            <a:avLst/>
          </a:prstGeom>
          <a:noFill/>
        </p:spPr>
        <p:txBody>
          <a:bodyPr wrap="square" rtlCol="0">
            <a:spAutoFit/>
          </a:bodyPr>
          <a:lstStyle/>
          <a:p>
            <a:r>
              <a:rPr lang="en-US" sz="2000" b="1" dirty="0"/>
              <a:t>Connaught Place</a:t>
            </a:r>
            <a:r>
              <a:rPr lang="en-US" sz="2000" dirty="0"/>
              <a:t> is the Locality in New Delhi where you can find large number of Italian Restaurants. This place has been exploded in the chart.</a:t>
            </a:r>
            <a:br>
              <a:rPr lang="en-US" sz="2000" dirty="0"/>
            </a:br>
            <a:r>
              <a:rPr lang="en-US" sz="2000" dirty="0"/>
              <a:t>This place has 33.7% of total Italian Restaurants.</a:t>
            </a:r>
          </a:p>
        </p:txBody>
      </p:sp>
    </p:spTree>
    <p:extLst>
      <p:ext uri="{BB962C8B-B14F-4D97-AF65-F5344CB8AC3E}">
        <p14:creationId xmlns:p14="http://schemas.microsoft.com/office/powerpoint/2010/main" val="124157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DC1747-5BB5-4A29-89EF-1A66BFD628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8971" y="1590379"/>
            <a:ext cx="9313593" cy="4420677"/>
          </a:xfrm>
          <a:prstGeom prst="rect">
            <a:avLst/>
          </a:prstGeom>
          <a:noFill/>
          <a:ln>
            <a:noFill/>
          </a:ln>
        </p:spPr>
      </p:pic>
      <p:sp>
        <p:nvSpPr>
          <p:cNvPr id="3" name="TextBox 2">
            <a:extLst>
              <a:ext uri="{FF2B5EF4-FFF2-40B4-BE49-F238E27FC236}">
                <a16:creationId xmlns:a16="http://schemas.microsoft.com/office/drawing/2014/main" id="{A30516CB-84D9-4724-8B68-852FF270428B}"/>
              </a:ext>
            </a:extLst>
          </p:cNvPr>
          <p:cNvSpPr txBox="1"/>
          <p:nvPr/>
        </p:nvSpPr>
        <p:spPr>
          <a:xfrm>
            <a:off x="1948720" y="689548"/>
            <a:ext cx="9593705" cy="400110"/>
          </a:xfrm>
          <a:prstGeom prst="rect">
            <a:avLst/>
          </a:prstGeom>
          <a:noFill/>
        </p:spPr>
        <p:txBody>
          <a:bodyPr wrap="square" rtlCol="0">
            <a:spAutoFit/>
          </a:bodyPr>
          <a:lstStyle/>
          <a:p>
            <a:r>
              <a:rPr lang="en-US" sz="2000" dirty="0"/>
              <a:t>plotted </a:t>
            </a:r>
            <a:r>
              <a:rPr lang="en-US" sz="2000" b="1" dirty="0"/>
              <a:t>the Top 5 Italian Restaurants </a:t>
            </a:r>
            <a:r>
              <a:rPr lang="en-US" sz="2000" dirty="0"/>
              <a:t>on Folium Map.</a:t>
            </a:r>
          </a:p>
        </p:txBody>
      </p:sp>
    </p:spTree>
    <p:extLst>
      <p:ext uri="{BB962C8B-B14F-4D97-AF65-F5344CB8AC3E}">
        <p14:creationId xmlns:p14="http://schemas.microsoft.com/office/powerpoint/2010/main" val="3265462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TotalTime>
  <Words>1016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Algerian</vt:lpstr>
      <vt:lpstr>Arial</vt:lpstr>
      <vt:lpstr>Corbel</vt:lpstr>
      <vt:lpstr>Parallax</vt:lpstr>
      <vt:lpstr>Capstone Project - The Battle of Neighborhoods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Midhun M</dc:creator>
  <cp:lastModifiedBy>Midhun M</cp:lastModifiedBy>
  <cp:revision>3</cp:revision>
  <dcterms:created xsi:type="dcterms:W3CDTF">2020-10-16T13:33:19Z</dcterms:created>
  <dcterms:modified xsi:type="dcterms:W3CDTF">2020-10-16T13:56:57Z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midhun.m05@ad.infosys.com</vt:lpwstr>
  </property>
  <property fmtid="{D5CDD505-2E9C-101B-9397-08002B2CF9AE}" pid="5" name="MSIP_Label_be4b3411-284d-4d31-bd4f-bc13ef7f1fd6_SetDate">
    <vt:lpwstr>2020-10-16T13:56:56.9713283Z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44690fdd-4f47-4036-91e6-7b2765e5445e</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midhun.m05@ad.infosys.com</vt:lpwstr>
  </property>
  <property fmtid="{D5CDD505-2E9C-101B-9397-08002B2CF9AE}" pid="13" name="MSIP_Label_a0819fa7-4367-4500-ba88-dd630d977609_SetDate">
    <vt:lpwstr>2020-10-16T13:56:56.9713283Z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44690fdd-4f47-4036-91e6-7b2765e5445e</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