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5"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80877-3BE1-AE19-8EDE-8AA769EC911D}" v="791" dt="2024-09-18T05:23:46.198"/>
    <p1510:client id="{DC0B63F2-9E41-A254-1571-0CE73B1AA478}" v="165" dt="2024-09-18T08:52:25.851"/>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76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aatha.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09322"/>
            <a:ext cx="3970500" cy="579979"/>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Batch Number: CAI-G02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46059501"/>
              </p:ext>
            </p:extLst>
          </p:nvPr>
        </p:nvGraphicFramePr>
        <p:xfrm>
          <a:off x="560916" y="2286000"/>
          <a:ext cx="5180496" cy="2194620"/>
        </p:xfrm>
        <a:graphic>
          <a:graphicData uri="http://schemas.openxmlformats.org/drawingml/2006/table">
            <a:tbl>
              <a:tblPr firstRow="1" bandRow="1">
                <a:noFill/>
                <a:tableStyleId>{57690726-49DA-4552-BDEB-330DD8EA8BD9}</a:tableStyleId>
              </a:tblPr>
              <a:tblGrid>
                <a:gridCol w="1993352">
                  <a:extLst>
                    <a:ext uri="{9D8B030D-6E8A-4147-A177-3AD203B41FA5}">
                      <a16:colId xmlns:a16="http://schemas.microsoft.com/office/drawing/2014/main" val="20000"/>
                    </a:ext>
                  </a:extLst>
                </a:gridCol>
                <a:gridCol w="3187144">
                  <a:extLst>
                    <a:ext uri="{9D8B030D-6E8A-4147-A177-3AD203B41FA5}">
                      <a16:colId xmlns:a16="http://schemas.microsoft.com/office/drawing/2014/main" val="20001"/>
                    </a:ext>
                  </a:extLst>
                </a:gridCol>
              </a:tblGrid>
              <a:tr h="33833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8334">
                <a:tc>
                  <a:txBody>
                    <a:bodyPr/>
                    <a:lstStyle/>
                    <a:p>
                      <a:pPr marL="0" marR="0" lvl="0" indent="0" algn="ctr" rtl="0">
                        <a:spcBef>
                          <a:spcPts val="0"/>
                        </a:spcBef>
                        <a:spcAft>
                          <a:spcPts val="0"/>
                        </a:spcAft>
                        <a:buFont typeface="+mj-lt"/>
                        <a:buNone/>
                      </a:pPr>
                      <a:r>
                        <a:rPr lang="en-US" sz="1800" u="none" strike="noStrike" cap="none" dirty="0"/>
                        <a:t>20211CAI0044</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 Midhun </a:t>
                      </a:r>
                      <a:r>
                        <a:rPr lang="en-US" sz="1800" u="none" strike="noStrike" cap="none" dirty="0" err="1"/>
                        <a:t>kumar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8334">
                <a:tc>
                  <a:txBody>
                    <a:bodyPr/>
                    <a:lstStyle/>
                    <a:p>
                      <a:pPr marL="0" marR="0" lvl="0" indent="0" algn="ctr" rtl="0">
                        <a:spcBef>
                          <a:spcPts val="0"/>
                        </a:spcBef>
                        <a:spcAft>
                          <a:spcPts val="0"/>
                        </a:spcAft>
                        <a:buNone/>
                      </a:pPr>
                      <a:r>
                        <a:rPr lang="en-US" sz="1800" u="none" strike="noStrike" cap="none" dirty="0"/>
                        <a:t>20211CAI0053</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 Sunil </a:t>
                      </a:r>
                      <a:r>
                        <a:rPr lang="en-US" sz="1800" u="none" strike="noStrike" cap="none" dirty="0" err="1"/>
                        <a:t>kumar</a:t>
                      </a:r>
                      <a:r>
                        <a:rPr lang="en-US" sz="1800" u="none" strike="noStrike" cap="none" dirty="0"/>
                        <a:t> </a:t>
                      </a:r>
                      <a:r>
                        <a:rPr lang="en-US" sz="1800" u="none" strike="noStrike" cap="none" dirty="0" err="1"/>
                        <a:t>reddy</a:t>
                      </a: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8334">
                <a:tc>
                  <a:txBody>
                    <a:bodyPr/>
                    <a:lstStyle/>
                    <a:p>
                      <a:pPr marL="0" marR="0" lvl="0" indent="0" algn="ctr" rtl="0">
                        <a:spcBef>
                          <a:spcPts val="0"/>
                        </a:spcBef>
                        <a:spcAft>
                          <a:spcPts val="0"/>
                        </a:spcAft>
                        <a:buNone/>
                      </a:pPr>
                      <a:r>
                        <a:rPr lang="en-US" sz="1800" u="none" strike="noStrike" cap="none" dirty="0"/>
                        <a:t>20211CAI0110</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Akash</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8334">
                <a:tc>
                  <a:txBody>
                    <a:bodyPr/>
                    <a:lstStyle/>
                    <a:p>
                      <a:pPr marL="0" marR="0" lvl="0" indent="0" algn="ctr" rtl="0">
                        <a:spcBef>
                          <a:spcPts val="0"/>
                        </a:spcBef>
                        <a:spcAft>
                          <a:spcPts val="0"/>
                        </a:spcAft>
                        <a:buNone/>
                      </a:pPr>
                      <a:r>
                        <a:rPr lang="en-US" sz="1800" u="none" strike="noStrike" cap="none" dirty="0"/>
                        <a:t>20211CAI0127</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 Narasimha </a:t>
                      </a:r>
                      <a:r>
                        <a:rPr lang="en-US" sz="1800" u="none" strike="noStrike" cap="none" dirty="0" err="1"/>
                        <a:t>rao</a:t>
                      </a: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8334">
                <a:tc>
                  <a:txBody>
                    <a:bodyPr/>
                    <a:lstStyle/>
                    <a:p>
                      <a:pPr marL="0" marR="0" lvl="0" indent="0" algn="ctr" rtl="0">
                        <a:spcBef>
                          <a:spcPts val="0"/>
                        </a:spcBef>
                        <a:spcAft>
                          <a:spcPts val="0"/>
                        </a:spcAft>
                        <a:buNone/>
                      </a:pPr>
                      <a:r>
                        <a:rPr lang="en-US" sz="1800" u="none" strike="noStrike" cap="none" dirty="0"/>
                        <a:t>20211CAI0160</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Siva </a:t>
                      </a:r>
                      <a:r>
                        <a:rPr lang="en-US" sz="1800" u="none" strike="noStrike" cap="none" dirty="0" err="1"/>
                        <a:t>anjaneyulu</a:t>
                      </a: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a:ea typeface="Cambria"/>
                <a:cs typeface="Verdana"/>
                <a:sym typeface="Verdana"/>
              </a:rPr>
              <a:t>Under the Supervision of,</a:t>
            </a:r>
            <a:endParaRPr dirty="0">
              <a:latin typeface="Cambria"/>
              <a:ea typeface="Cambria"/>
            </a:endParaRPr>
          </a:p>
          <a:p>
            <a:pPr algn="ctr">
              <a:buSzPts val="2000"/>
            </a:pPr>
            <a:endParaRPr lang="en-GB" sz="2000" b="1" dirty="0">
              <a:solidFill>
                <a:srgbClr val="17365D"/>
              </a:solidFill>
              <a:latin typeface="Cambria"/>
              <a:ea typeface="Cambria"/>
              <a:cs typeface="Verdana"/>
              <a:sym typeface="Verdana"/>
            </a:endParaRPr>
          </a:p>
          <a:p>
            <a:pPr>
              <a:spcBef>
                <a:spcPts val="340"/>
              </a:spcBef>
              <a:buClr>
                <a:srgbClr val="17365D"/>
              </a:buClr>
              <a:buSzPts val="1700"/>
            </a:pPr>
            <a:r>
              <a:rPr lang="en-GB" sz="1700" b="1" i="0" u="none" strike="noStrike" cap="none" dirty="0" err="1">
                <a:solidFill>
                  <a:srgbClr val="17365D"/>
                </a:solidFill>
                <a:latin typeface="Cambria"/>
                <a:ea typeface="Cambria"/>
                <a:cs typeface="Verdana"/>
                <a:sym typeface="Verdana"/>
              </a:rPr>
              <a:t>Dr</a:t>
            </a:r>
            <a:r>
              <a:rPr lang="en-GB" sz="1700" b="1" dirty="0" err="1">
                <a:solidFill>
                  <a:srgbClr val="17365D"/>
                </a:solidFill>
                <a:latin typeface="Cambria"/>
                <a:ea typeface="Cambria"/>
                <a:cs typeface="Verdana"/>
                <a:sym typeface="Verdana"/>
              </a:rPr>
              <a:t>.</a:t>
            </a:r>
            <a:r>
              <a:rPr lang="en-GB" sz="1700" b="1" dirty="0">
                <a:solidFill>
                  <a:srgbClr val="17365D"/>
                </a:solidFill>
                <a:latin typeface="Cambria"/>
                <a:ea typeface="Cambria"/>
                <a:cs typeface="Verdana"/>
                <a:sym typeface="Verdana"/>
              </a:rPr>
              <a:t> Zafar Ali Khan</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Professor </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tx1"/>
                </a:solidFill>
                <a:latin typeface="Cambria"/>
                <a:ea typeface="Cambria"/>
                <a:cs typeface="Verdana"/>
                <a:sym typeface="Verdana"/>
              </a:rPr>
              <a:t>Computer science and Engineering (AI &amp; 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Dr. Zafar Ali Khan N</a:t>
            </a:r>
            <a:endParaRPr lang="en-US" sz="2000" b="1"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Dr. Afros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t>https://www.chanderiyaan.com</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hlinkClick r:id="rId3"/>
              </a:rPr>
              <a:t>https://gaatha.com</a:t>
            </a:r>
            <a:endParaRPr lang="en-US" dirty="0"/>
          </a:p>
          <a:p>
            <a:pPr marL="495300" indent="-342900">
              <a:spcBef>
                <a:spcPts val="0"/>
              </a:spcBef>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latin typeface="Cambria"/>
                <a:ea typeface="Cambria"/>
              </a:rPr>
              <a:t>Problem Statement Number: PSCS193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dirty="0">
                <a:latin typeface="Cambria"/>
                <a:ea typeface="Cambria"/>
              </a:rPr>
              <a:t>Organization: Human Welfare Association, Varanasi</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dirty="0">
                <a:latin typeface="Cambria"/>
                <a:ea typeface="Cambria"/>
              </a:rPr>
              <a:t>Category (Hardware / Software / Both) : Software</a:t>
            </a:r>
            <a:endParaRPr lang="en-US" dirty="0">
              <a:latin typeface="Cambria" panose="02040503050406030204" pitchFamily="18" charset="0"/>
              <a:ea typeface="Cambria" panose="02040503050406030204" pitchFamily="18" charset="0"/>
            </a:endParaRPr>
          </a:p>
          <a:p>
            <a:pPr marL="0" indent="0" algn="just">
              <a:buNone/>
            </a:pPr>
            <a:r>
              <a:rPr lang="en-US" dirty="0">
                <a:latin typeface="Cambria"/>
                <a:ea typeface="Cambria"/>
              </a:rPr>
              <a:t>   Problem Description: textile </a:t>
            </a:r>
            <a:r>
              <a:rPr lang="en-US" sz="1200" i="1" dirty="0">
                <a:latin typeface="Cambria"/>
                <a:ea typeface="Cambria"/>
              </a:rPr>
              <a:t>Textiles/Handicraft is one of the major pillars supporting the humongous foundation of the rural economy. The artisans of ethnic India are no less than anyone when it comes to creating magic on fabric. And even with such brilliance reflecting from their work, these artisans have been overshadowed. We firmly believe that given adequate opportunities, these artists can do wonders on the global platform. Our website: Lets the artisan register his/her account and upload his/her products there which includes the pictures, price and other specifications. Provides statistics based on some important information such as sales done till </a:t>
            </a:r>
            <a:r>
              <a:rPr lang="en-US" sz="1200" i="1" dirty="0" err="1">
                <a:latin typeface="Cambria"/>
                <a:ea typeface="Cambria"/>
              </a:rPr>
              <a:t>date,his</a:t>
            </a:r>
            <a:r>
              <a:rPr lang="en-US" sz="1200" i="1" dirty="0">
                <a:latin typeface="Cambria"/>
                <a:ea typeface="Cambria"/>
              </a:rPr>
              <a:t> </a:t>
            </a:r>
            <a:r>
              <a:rPr lang="en-US" sz="1200" i="1" dirty="0" err="1">
                <a:latin typeface="Cambria"/>
                <a:ea typeface="Cambria"/>
              </a:rPr>
              <a:t>rank,total</a:t>
            </a:r>
            <a:r>
              <a:rPr lang="en-US" sz="1200" i="1" dirty="0">
                <a:latin typeface="Cambria"/>
                <a:ea typeface="Cambria"/>
              </a:rPr>
              <a:t> </a:t>
            </a:r>
            <a:r>
              <a:rPr lang="en-US" sz="1200" i="1" dirty="0" err="1">
                <a:latin typeface="Cambria"/>
                <a:ea typeface="Cambria"/>
              </a:rPr>
              <a:t>earnings,people</a:t>
            </a:r>
            <a:r>
              <a:rPr lang="en-US" sz="1200" i="1" dirty="0">
                <a:latin typeface="Cambria"/>
                <a:ea typeface="Cambria"/>
              </a:rPr>
              <a:t> who viewed his/her product. Gives them the freedom to </a:t>
            </a:r>
            <a:r>
              <a:rPr lang="en-US" sz="1200" i="1" dirty="0" err="1">
                <a:latin typeface="Cambria"/>
                <a:ea typeface="Cambria"/>
              </a:rPr>
              <a:t>organise</a:t>
            </a:r>
            <a:r>
              <a:rPr lang="en-US" sz="1200" i="1" dirty="0">
                <a:latin typeface="Cambria"/>
                <a:ea typeface="Cambria"/>
              </a:rPr>
              <a:t> self created events based on mutual agreements. We would ask the interested artisans to enter the local events created by their fellow artisan. After they do </a:t>
            </a:r>
            <a:r>
              <a:rPr lang="en-US" sz="1200" i="1" dirty="0" err="1">
                <a:latin typeface="Cambria"/>
                <a:ea typeface="Cambria"/>
              </a:rPr>
              <a:t>this,their</a:t>
            </a:r>
            <a:r>
              <a:rPr lang="en-US" sz="1200" i="1" dirty="0">
                <a:latin typeface="Cambria"/>
                <a:ea typeface="Cambria"/>
              </a:rPr>
              <a:t> phone numbers would become transparent and hence mutuality promoted. The “Create Event” option would take care of this. To ensure the authenticity of the artisan we would allow them to sell first 5 articles having only Cash On Delivery(COD) option. Once the authenticity is approved various online payment methods can be made available for him/her. The public can visit the website and buy the product of their choice which would be “Varanasi Special”. They will be able to see the products arranged by popularity. A dashboard depicting information about the popular government events/exhibitions which would further promote their business. Also, the "Artisan of the month " , based on the number of sells and ratings would be announced on the website to further motivate them to use it. This would be displayed on the artisan end only</a:t>
            </a:r>
            <a:endParaRPr lang="en-US" sz="1200" dirty="0">
              <a:latin typeface="Cambria"/>
              <a:ea typeface="Cambria"/>
            </a:endParaRPr>
          </a:p>
          <a:p>
            <a:pPr marL="342900" lvl="0" indent="-190500" algn="just">
              <a:lnSpc>
                <a:spcPct val="200000"/>
              </a:lnSpc>
              <a:spcBef>
                <a:spcPts val="0"/>
              </a:spcBef>
              <a:buNone/>
            </a:pPr>
            <a:r>
              <a:rPr lang="en-US" dirty="0">
                <a:latin typeface="Cambria"/>
                <a:ea typeface="Cambria"/>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dirty="0"/>
              <a:t>https://github.com/midhun33-sudo/website_for_artisan</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016000"/>
            <a:ext cx="11029244" cy="5012267"/>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spcBef>
                <a:spcPts val="0"/>
              </a:spcBef>
              <a:spcAft>
                <a:spcPts val="0"/>
              </a:spcAft>
              <a:buClr>
                <a:schemeClr val="dk1"/>
              </a:buClr>
              <a:buSzPct val="100000"/>
              <a:buNone/>
            </a:pPr>
            <a:r>
              <a:rPr lang="en-US" b="1" dirty="0">
                <a:latin typeface="Cambria"/>
                <a:ea typeface="Cambria"/>
              </a:rPr>
              <a:t>Technology Stack Components:</a:t>
            </a:r>
          </a:p>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a:ea typeface="Cambria"/>
              </a:rPr>
              <a:t>Frontend Technologies</a:t>
            </a:r>
            <a:r>
              <a:rPr lang="en-US" dirty="0">
                <a:latin typeface="Cambria"/>
                <a:ea typeface="Cambria"/>
              </a:rPr>
              <a: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a:ea typeface="Cambria"/>
              </a:rPr>
              <a:t>Languages:</a:t>
            </a:r>
            <a:r>
              <a:rPr lang="en-US" dirty="0">
                <a:latin typeface="Cambria"/>
                <a:ea typeface="Cambria"/>
              </a:rPr>
              <a:t> HTML5, CSS3, JavaScript</a:t>
            </a:r>
          </a:p>
          <a:p>
            <a:pPr marL="342900" lvl="0" indent="-190500" algn="just" rtl="0">
              <a:spcBef>
                <a:spcPts val="0"/>
              </a:spcBef>
              <a:spcAft>
                <a:spcPts val="0"/>
              </a:spcAft>
              <a:buClr>
                <a:schemeClr val="dk1"/>
              </a:buClr>
              <a:buSzPct val="100000"/>
              <a:buNone/>
            </a:pPr>
            <a:r>
              <a:rPr lang="en-US" b="1" dirty="0">
                <a:latin typeface="Cambria"/>
                <a:ea typeface="Cambria"/>
              </a:rPr>
              <a:t>Frameworks/Libraries: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React.js / Angular / Vue.js: For building interactive and responsive user interfaces.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a:ea typeface="Cambria"/>
              </a:rPr>
              <a:t>Backend Technologies: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a:ea typeface="Cambria"/>
              </a:rPr>
              <a:t>Programming Languages/Frameworks: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Node.js with Express.js / Python with Django or Flask</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a:ea typeface="Cambria"/>
              </a:rPr>
              <a:t>Database Solutions: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PostgreSQL / MySQL / MongoDB</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4A97949-3C43-ABA8-2FF7-9500D487F118}"/>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636911"/>
          </a:xfrm>
          <a:prstGeom prst="rect">
            <a:avLst/>
          </a:prstGeom>
          <a:noFill/>
          <a:ln>
            <a:noFill/>
          </a:ln>
        </p:spPr>
        <p:txBody>
          <a:bodyPr spcFirstLastPara="1" wrap="square" lIns="91425" tIns="45700" rIns="91425" bIns="45700" anchor="t" anchorCtr="0">
            <a:normAutofit fontScale="25000" lnSpcReduction="20000"/>
          </a:bodyPr>
          <a:lstStyle/>
          <a:p>
            <a:pPr marL="342900" indent="-190500" algn="just">
              <a:lnSpc>
                <a:spcPct val="200000"/>
              </a:lnSpc>
              <a:spcBef>
                <a:spcPts val="0"/>
              </a:spcBef>
              <a:buSzPct val="100000"/>
              <a:buNone/>
            </a:pPr>
            <a:r>
              <a:rPr lang="en-US" sz="8000" dirty="0">
                <a:latin typeface="Cambria" panose="02040503050406030204" pitchFamily="18" charset="0"/>
                <a:ea typeface="Cambria" panose="02040503050406030204" pitchFamily="18" charset="0"/>
              </a:rPr>
              <a:t>** </a:t>
            </a:r>
            <a:r>
              <a:rPr lang="en-US" sz="8000" b="1" dirty="0">
                <a:latin typeface="Cambria" panose="02040503050406030204" pitchFamily="18" charset="0"/>
                <a:ea typeface="Cambria" panose="02040503050406030204" pitchFamily="18" charset="0"/>
              </a:rPr>
              <a:t>Authentication and Security</a:t>
            </a:r>
            <a:r>
              <a:rPr lang="en-US" sz="8000" dirty="0">
                <a:latin typeface="Cambria" panose="02040503050406030204" pitchFamily="18" charset="0"/>
                <a:ea typeface="Cambria" panose="02040503050406030204" pitchFamily="18" charset="0"/>
              </a:rPr>
              <a:t>:</a:t>
            </a:r>
            <a:endParaRPr lang="en-US"/>
          </a:p>
          <a:p>
            <a:pPr marL="342900" indent="-190500" algn="just">
              <a:lnSpc>
                <a:spcPct val="200000"/>
              </a:lnSpc>
              <a:spcBef>
                <a:spcPts val="0"/>
              </a:spcBef>
              <a:buNone/>
            </a:pPr>
            <a:r>
              <a:rPr lang="en-US" sz="8000" dirty="0">
                <a:latin typeface="Cambria" panose="02040503050406030204" pitchFamily="18" charset="0"/>
                <a:ea typeface="Cambria" panose="02040503050406030204" pitchFamily="18" charset="0"/>
              </a:rPr>
              <a:t>Services: Auth0 / Firebase Authentication</a:t>
            </a:r>
            <a:endParaRPr lang="en-US"/>
          </a:p>
          <a:p>
            <a:pPr marL="342900" indent="-190500" algn="just">
              <a:lnSpc>
                <a:spcPct val="200000"/>
              </a:lnSpc>
              <a:spcBef>
                <a:spcPts val="0"/>
              </a:spcBef>
              <a:buNone/>
            </a:pPr>
            <a:r>
              <a:rPr lang="en-US" sz="8000" dirty="0">
                <a:latin typeface="Cambria" panose="02040503050406030204" pitchFamily="18" charset="0"/>
                <a:ea typeface="Cambria" panose="02040503050406030204" pitchFamily="18" charset="0"/>
              </a:rPr>
              <a:t>Authentication Methods: OAuth / JWT</a:t>
            </a:r>
            <a:endParaRPr lang="en-US"/>
          </a:p>
          <a:p>
            <a:pPr marL="342900" lvl="0" indent="-190500" algn="just" rtl="0">
              <a:lnSpc>
                <a:spcPct val="200000"/>
              </a:lnSpc>
              <a:spcBef>
                <a:spcPts val="0"/>
              </a:spcBef>
              <a:spcAft>
                <a:spcPts val="0"/>
              </a:spcAft>
              <a:buClr>
                <a:schemeClr val="dk1"/>
              </a:buClr>
              <a:buSzPct val="100000"/>
              <a:buNone/>
            </a:pPr>
            <a:r>
              <a:rPr lang="en-US" sz="8000" dirty="0">
                <a:latin typeface="Cambria"/>
                <a:ea typeface="Cambria"/>
              </a:rPr>
              <a:t>**</a:t>
            </a:r>
            <a:r>
              <a:rPr lang="en-US" sz="8000" b="1" dirty="0">
                <a:latin typeface="Cambria"/>
                <a:ea typeface="Cambria"/>
              </a:rPr>
              <a:t> Payment Processing:</a:t>
            </a:r>
          </a:p>
          <a:p>
            <a:pPr marL="342900" lvl="0" indent="-190500" algn="just" rtl="0">
              <a:lnSpc>
                <a:spcPct val="200000"/>
              </a:lnSpc>
              <a:spcBef>
                <a:spcPts val="0"/>
              </a:spcBef>
              <a:spcAft>
                <a:spcPts val="0"/>
              </a:spcAft>
              <a:buClr>
                <a:schemeClr val="dk1"/>
              </a:buClr>
              <a:buSzPct val="100000"/>
              <a:buNone/>
            </a:pPr>
            <a:r>
              <a:rPr lang="en-US" sz="8000" dirty="0">
                <a:latin typeface="Cambria" panose="02040503050406030204" pitchFamily="18" charset="0"/>
                <a:ea typeface="Cambria" panose="02040503050406030204" pitchFamily="18" charset="0"/>
              </a:rPr>
              <a:t>Gateways: Stripe / PayPal / Square</a:t>
            </a:r>
          </a:p>
          <a:p>
            <a:pPr marL="342900" lvl="0" indent="-190500" algn="just" rtl="0">
              <a:lnSpc>
                <a:spcPct val="200000"/>
              </a:lnSpc>
              <a:spcBef>
                <a:spcPts val="0"/>
              </a:spcBef>
              <a:spcAft>
                <a:spcPts val="0"/>
              </a:spcAft>
              <a:buClr>
                <a:schemeClr val="dk1"/>
              </a:buClr>
              <a:buSzPct val="100000"/>
              <a:buNone/>
            </a:pPr>
            <a:r>
              <a:rPr lang="en-US" sz="8000" dirty="0">
                <a:latin typeface="Cambria"/>
                <a:ea typeface="Cambria"/>
              </a:rPr>
              <a:t>**</a:t>
            </a:r>
            <a:r>
              <a:rPr lang="en-US" sz="8000" b="1" dirty="0">
                <a:latin typeface="Cambria"/>
                <a:ea typeface="Cambria"/>
              </a:rPr>
              <a:t> Hosting and Deployment</a:t>
            </a:r>
            <a:r>
              <a:rPr lang="en-US" sz="8000" dirty="0">
                <a:latin typeface="Cambria"/>
                <a:ea typeface="Cambria"/>
              </a:rPr>
              <a:t>:</a:t>
            </a:r>
          </a:p>
          <a:p>
            <a:pPr marL="342900" lvl="0" indent="-190500" algn="just" rtl="0">
              <a:lnSpc>
                <a:spcPct val="200000"/>
              </a:lnSpc>
              <a:spcBef>
                <a:spcPts val="0"/>
              </a:spcBef>
              <a:spcAft>
                <a:spcPts val="0"/>
              </a:spcAft>
              <a:buClr>
                <a:schemeClr val="dk1"/>
              </a:buClr>
              <a:buSzPct val="100000"/>
              <a:buNone/>
            </a:pPr>
            <a:r>
              <a:rPr lang="en-US" sz="8000" dirty="0">
                <a:latin typeface="Cambria"/>
                <a:ea typeface="Cambria"/>
              </a:rPr>
              <a:t>** </a:t>
            </a:r>
            <a:r>
              <a:rPr lang="en-US" sz="8000" b="1" dirty="0">
                <a:latin typeface="Cambria"/>
                <a:ea typeface="Cambria"/>
              </a:rPr>
              <a:t>Cloud Platforms</a:t>
            </a:r>
            <a:r>
              <a:rPr lang="en-US" sz="8000" dirty="0">
                <a:latin typeface="Cambria"/>
                <a:ea typeface="Cambria"/>
              </a:rPr>
              <a:t>: AWS / Google Cloud Platform / Microsoft Azure</a:t>
            </a:r>
          </a:p>
          <a:p>
            <a:pPr marL="342900" indent="-190500" algn="just">
              <a:lnSpc>
                <a:spcPct val="200000"/>
              </a:lnSpc>
              <a:spcBef>
                <a:spcPts val="0"/>
              </a:spcBef>
              <a:buSzPct val="100000"/>
              <a:buNone/>
            </a:pPr>
            <a:r>
              <a:rPr lang="en-US" sz="8000" dirty="0">
                <a:latin typeface="Cambria"/>
                <a:ea typeface="Cambria"/>
              </a:rPr>
              <a:t>Containerization: Docker / Kubernetes (If usable)</a:t>
            </a:r>
            <a:endParaRPr lang="en-US" sz="8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8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6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a:t>
            </a:r>
          </a:p>
          <a:p>
            <a:pPr marL="342900" lvl="0" indent="-190500" algn="just" rtl="0">
              <a:lnSpc>
                <a:spcPct val="200000"/>
              </a:lnSpc>
              <a:spcBef>
                <a:spcPts val="0"/>
              </a:spcBef>
              <a:spcAft>
                <a:spcPts val="0"/>
              </a:spcAft>
              <a:buClr>
                <a:schemeClr val="dk1"/>
              </a:buClr>
              <a:buSzPct val="100000"/>
              <a:buNone/>
            </a:pPr>
            <a:r>
              <a:rPr lang="en-US" b="1" dirty="0">
                <a:latin typeface="Cambria"/>
                <a:ea typeface="Cambria"/>
              </a:rPr>
              <a:t>Development Tools:</a:t>
            </a:r>
            <a:r>
              <a:rPr lang="en-US" dirty="0">
                <a:latin typeface="Cambria"/>
                <a:ea typeface="Cambria"/>
              </a:rPr>
              <a:t> Visual Studio Code / IntelliJ IDEA / WebStorm</a:t>
            </a:r>
          </a:p>
          <a:p>
            <a:pPr marL="342900" lvl="0" indent="-190500" algn="just" rtl="0">
              <a:lnSpc>
                <a:spcPct val="200000"/>
              </a:lnSpc>
              <a:spcBef>
                <a:spcPts val="0"/>
              </a:spcBef>
              <a:spcAft>
                <a:spcPts val="0"/>
              </a:spcAft>
              <a:buClr>
                <a:schemeClr val="dk1"/>
              </a:buClr>
              <a:buSzPct val="100000"/>
              <a:buNone/>
            </a:pPr>
            <a:r>
              <a:rPr lang="en-US" b="1" dirty="0" err="1">
                <a:latin typeface="Cambria"/>
                <a:ea typeface="Cambria"/>
              </a:rPr>
              <a:t>DatabaseManagement</a:t>
            </a:r>
            <a:r>
              <a:rPr lang="en-US" b="1" dirty="0">
                <a:latin typeface="Cambria"/>
                <a:ea typeface="Cambria"/>
              </a:rPr>
              <a:t>:</a:t>
            </a:r>
            <a:r>
              <a:rPr lang="en-US" dirty="0">
                <a:latin typeface="Cambria"/>
                <a:ea typeface="Cambria"/>
              </a:rPr>
              <a:t> Prisma / </a:t>
            </a:r>
            <a:r>
              <a:rPr lang="en-US" dirty="0" err="1">
                <a:latin typeface="Cambria"/>
                <a:ea typeface="Cambria"/>
              </a:rPr>
              <a:t>Sequelize</a:t>
            </a:r>
            <a:r>
              <a:rPr lang="en-US" dirty="0">
                <a:latin typeface="Cambria"/>
                <a:ea typeface="Cambria"/>
              </a:rPr>
              <a:t>/Microsoft SQL Server Management</a:t>
            </a:r>
          </a:p>
          <a:p>
            <a:pPr marL="342900" lvl="0" indent="-190500" algn="just" rtl="0">
              <a:lnSpc>
                <a:spcPct val="200000"/>
              </a:lnSpc>
              <a:spcBef>
                <a:spcPts val="0"/>
              </a:spcBef>
              <a:spcAft>
                <a:spcPts val="0"/>
              </a:spcAft>
              <a:buClr>
                <a:schemeClr val="dk1"/>
              </a:buClr>
              <a:buSzPct val="100000"/>
              <a:buNone/>
            </a:pPr>
            <a:r>
              <a:rPr lang="en-US" b="1" dirty="0">
                <a:latin typeface="Cambria"/>
                <a:ea typeface="Cambria"/>
              </a:rPr>
              <a:t>Version Control:</a:t>
            </a:r>
            <a:r>
              <a:rPr lang="en-US" dirty="0">
                <a:latin typeface="Cambria"/>
                <a:ea typeface="Cambria"/>
              </a:rPr>
              <a:t> Git, GitHub / GitLab / Bitbucket</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425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1918655F-C7A9-DA7C-8582-3CFB6FA788FC}"/>
              </a:ext>
            </a:extLst>
          </p:cNvPr>
          <p:cNvSpPr>
            <a:spLocks noGrp="1" noChangeArrowheads="1"/>
          </p:cNvSpPr>
          <p:nvPr>
            <p:ph type="body" idx="1"/>
          </p:nvPr>
        </p:nvSpPr>
        <p:spPr bwMode="auto">
          <a:xfrm>
            <a:off x="812800" y="1434286"/>
            <a:ext cx="100584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Artisan Challenges: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Market Reach:</a:t>
            </a:r>
            <a:r>
              <a:rPr kumimoji="0" lang="en-US" altLang="en-US" sz="2000" b="0" i="0" u="none" strike="noStrike" cap="none" normalizeH="0" baseline="0" dirty="0">
                <a:ln>
                  <a:noFill/>
                </a:ln>
                <a:solidFill>
                  <a:schemeClr val="tx1"/>
                </a:solidFill>
                <a:effectLst/>
                <a:latin typeface="Arial" panose="020B0604020202020204" pitchFamily="34" charset="0"/>
              </a:rPr>
              <a:t> Difficulty in accessing global markets due to geographic and economic barriers.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Product Management:</a:t>
            </a:r>
            <a:r>
              <a:rPr kumimoji="0" lang="en-US" altLang="en-US" sz="2000" b="0" i="0" u="none" strike="noStrike" cap="none" normalizeH="0" baseline="0" dirty="0">
                <a:ln>
                  <a:noFill/>
                </a:ln>
                <a:solidFill>
                  <a:schemeClr val="tx1"/>
                </a:solidFill>
                <a:effectLst/>
                <a:latin typeface="Arial" panose="020B0604020202020204" pitchFamily="34" charset="0"/>
              </a:rPr>
              <a:t> Lack of effective tools for managing and promoting products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Event Coordination:</a:t>
            </a:r>
            <a:r>
              <a:rPr kumimoji="0" lang="en-US" altLang="en-US" sz="2000" b="0" i="0" u="none" strike="noStrike" cap="none" normalizeH="0" baseline="0" dirty="0">
                <a:ln>
                  <a:noFill/>
                </a:ln>
                <a:solidFill>
                  <a:schemeClr val="tx1"/>
                </a:solidFill>
                <a:effectLst/>
                <a:latin typeface="Arial" panose="020B0604020202020204" pitchFamily="34" charset="0"/>
              </a:rPr>
              <a:t> No structured platform for organizing or participating in artisan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Proposed Solution: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Centralized Platform:</a:t>
            </a:r>
            <a:r>
              <a:rPr kumimoji="0" lang="en-US" altLang="en-US" sz="2000" b="0" i="0" u="none" strike="noStrike" cap="none" normalizeH="0" baseline="0" dirty="0">
                <a:ln>
                  <a:noFill/>
                </a:ln>
                <a:solidFill>
                  <a:schemeClr val="tx1"/>
                </a:solidFill>
                <a:effectLst/>
                <a:latin typeface="Arial" panose="020B0604020202020204" pitchFamily="34" charset="0"/>
              </a:rPr>
              <a:t> A web-based marketplace tailored for showcasing and selling ethnic crafts.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Analytics Tools:</a:t>
            </a:r>
            <a:r>
              <a:rPr kumimoji="0" lang="en-US" altLang="en-US" sz="2000" b="0" i="0" u="none" strike="noStrike" cap="none" normalizeH="0" baseline="0" dirty="0">
                <a:ln>
                  <a:noFill/>
                </a:ln>
                <a:solidFill>
                  <a:schemeClr val="tx1"/>
                </a:solidFill>
                <a:effectLst/>
                <a:latin typeface="Arial" panose="020B0604020202020204" pitchFamily="34" charset="0"/>
              </a:rPr>
              <a:t> Features to track sales, rankings, and product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Event Management:</a:t>
            </a:r>
            <a:r>
              <a:rPr kumimoji="0" lang="en-US" altLang="en-US" sz="2000" b="0" i="0" u="none" strike="noStrike" cap="none" normalizeH="0" baseline="0" dirty="0">
                <a:ln>
                  <a:noFill/>
                </a:ln>
                <a:solidFill>
                  <a:schemeClr val="tx1"/>
                </a:solidFill>
                <a:effectLst/>
                <a:latin typeface="Arial" panose="020B0604020202020204" pitchFamily="34" charset="0"/>
              </a:rPr>
              <a:t> Tools for creating, joining, and managing artisan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Flexible Payments:</a:t>
            </a:r>
            <a:r>
              <a:rPr kumimoji="0" lang="en-US" altLang="en-US" sz="2000" b="0" i="0" u="none" strike="noStrike" cap="none" normalizeH="0" baseline="0" dirty="0">
                <a:ln>
                  <a:noFill/>
                </a:ln>
                <a:solidFill>
                  <a:schemeClr val="tx1"/>
                </a:solidFill>
                <a:effectLst/>
                <a:latin typeface="Arial" panose="020B0604020202020204" pitchFamily="34" charset="0"/>
              </a:rPr>
              <a:t> Multiple payment options including COD and online payments.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886B270D-E258-CD99-B14D-91C6F657BBBD}"/>
              </a:ext>
            </a:extLst>
          </p:cNvPr>
          <p:cNvSpPr>
            <a:spLocks noGrp="1" noChangeArrowheads="1"/>
          </p:cNvSpPr>
          <p:nvPr>
            <p:ph type="body" idx="1"/>
          </p:nvPr>
        </p:nvSpPr>
        <p:spPr bwMode="auto">
          <a:xfrm>
            <a:off x="812799" y="957232"/>
            <a:ext cx="1026160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FontTx/>
              <a:buChar char="•"/>
            </a:pPr>
            <a:r>
              <a:rPr lang="en-US" altLang="en-US" sz="2000" b="1" dirty="0" err="1">
                <a:solidFill>
                  <a:schemeClr val="tx1"/>
                </a:solidFill>
                <a:latin typeface="Cambria Math"/>
                <a:ea typeface="Cambria Math"/>
              </a:rPr>
              <a:t>Rewiew</a:t>
            </a:r>
            <a:r>
              <a:rPr lang="en-US" altLang="en-US" sz="2000" b="1" dirty="0">
                <a:solidFill>
                  <a:schemeClr val="tx1"/>
                </a:solidFill>
                <a:latin typeface="Cambria Math"/>
                <a:ea typeface="Cambria Math"/>
              </a:rPr>
              <a:t> 0</a:t>
            </a:r>
            <a:r>
              <a:rPr kumimoji="0" lang="en-US" altLang="en-US" sz="2000" b="1" i="0" u="none" strike="noStrike" cap="none" normalizeH="0" baseline="0" dirty="0">
                <a:ln>
                  <a:noFill/>
                </a:ln>
                <a:solidFill>
                  <a:schemeClr val="tx1"/>
                </a:solidFill>
                <a:effectLst/>
                <a:latin typeface="Cambria Math"/>
                <a:ea typeface="Cambria Math"/>
              </a:rPr>
              <a:t>: Planning and Design </a:t>
            </a:r>
            <a:r>
              <a:rPr lang="en-US" altLang="en-US" sz="2000" b="1" dirty="0">
                <a:solidFill>
                  <a:schemeClr val="tx1"/>
                </a:solidFill>
                <a:latin typeface="Cambria Math"/>
                <a:ea typeface="Cambria Math"/>
              </a:rPr>
              <a:t>(1-2 week)</a:t>
            </a: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Define project scope, requirements, and design user interfaces.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indent="0" eaLnBrk="0" fontAlgn="base" hangingPunct="0">
              <a:spcBef>
                <a:spcPct val="0"/>
              </a:spcBef>
              <a:spcAft>
                <a:spcPct val="0"/>
              </a:spcAft>
              <a:buClrTx/>
              <a:buSzTx/>
            </a:pPr>
            <a:r>
              <a:rPr lang="en-US" sz="2000" b="1" err="1">
                <a:solidFill>
                  <a:schemeClr val="tx1"/>
                </a:solidFill>
                <a:latin typeface="Cambria Math"/>
                <a:ea typeface="Cambria Math"/>
              </a:rPr>
              <a:t>Rewiew</a:t>
            </a:r>
            <a:r>
              <a:rPr lang="en-US" sz="2000" b="1" dirty="0">
                <a:solidFill>
                  <a:schemeClr val="tx1"/>
                </a:solidFill>
                <a:latin typeface="Cambria Math"/>
                <a:ea typeface="Cambria Math"/>
              </a:rPr>
              <a:t> 1</a:t>
            </a:r>
            <a:r>
              <a:rPr kumimoji="0" lang="en-US" altLang="en-US" sz="2000" b="1" i="0" u="none" strike="noStrike" cap="none" normalizeH="0" baseline="0">
                <a:ln>
                  <a:noFill/>
                </a:ln>
                <a:solidFill>
                  <a:schemeClr val="tx1"/>
                </a:solidFill>
                <a:effectLst/>
                <a:latin typeface="Cambria Math"/>
                <a:ea typeface="Cambria Math"/>
              </a:rPr>
              <a:t>: </a:t>
            </a:r>
            <a:r>
              <a:rPr lang="en-US" altLang="en-US" sz="2000" b="1">
                <a:solidFill>
                  <a:schemeClr val="tx1"/>
                </a:solidFill>
                <a:latin typeface="Cambria Math"/>
                <a:ea typeface="Cambria Math"/>
              </a:rPr>
              <a:t>Design(3-4 week</a:t>
            </a:r>
            <a:r>
              <a:rPr lang="en-US" altLang="en-US" sz="2000" b="1" dirty="0">
                <a:solidFill>
                  <a:schemeClr val="tx1"/>
                </a:solidFill>
                <a:latin typeface="Cambria Math"/>
                <a:ea typeface="Cambria Math"/>
              </a:rPr>
              <a:t>)</a:t>
            </a:r>
            <a:endParaRPr lang="en-US" altLang="en-US" sz="2000" b="0" i="0" u="none" strike="noStrike" cap="none" normalizeH="0" baseline="0" dirty="0">
              <a:ln>
                <a:noFill/>
              </a:ln>
              <a:solidFill>
                <a:schemeClr val="tx1"/>
              </a:solidFill>
              <a:effectLst/>
              <a:latin typeface="Cambria Math"/>
              <a:ea typeface="Cambria Math"/>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a:ea typeface="Cambria Math"/>
              </a:rPr>
              <a:t>Frontend and Backend development.</a:t>
            </a:r>
            <a:endParaRPr lang="en-US" altLang="en-US" sz="2000" b="0" i="0" u="none" strike="noStrike" cap="none" normalizeH="0" baseline="0" dirty="0">
              <a:ln>
                <a:noFill/>
              </a:ln>
              <a:solidFill>
                <a:schemeClr val="tx1"/>
              </a:solidFill>
              <a:effectLst/>
              <a:latin typeface="Cambria Math"/>
              <a:ea typeface="Cambria Math"/>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Integration of services and payment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indent="0" eaLnBrk="0" fontAlgn="base" hangingPunct="0">
              <a:spcBef>
                <a:spcPct val="0"/>
              </a:spcBef>
              <a:spcAft>
                <a:spcPct val="0"/>
              </a:spcAft>
              <a:buClrTx/>
              <a:buSzTx/>
            </a:pPr>
            <a:r>
              <a:rPr lang="en-US" sz="2000" b="1" dirty="0" err="1">
                <a:solidFill>
                  <a:schemeClr val="tx1"/>
                </a:solidFill>
                <a:latin typeface="Cambria Math"/>
                <a:ea typeface="Cambria Math"/>
              </a:rPr>
              <a:t>Rewiew</a:t>
            </a:r>
            <a:r>
              <a:rPr lang="en-US" sz="2000" b="1" dirty="0">
                <a:solidFill>
                  <a:schemeClr val="tx1"/>
                </a:solidFill>
                <a:latin typeface="Cambria Math"/>
                <a:ea typeface="Cambria Math"/>
              </a:rPr>
              <a:t> 2</a:t>
            </a:r>
            <a:r>
              <a:rPr kumimoji="0" lang="en-US" altLang="en-US" sz="2000" b="1" i="0" u="none" strike="noStrike" cap="none" normalizeH="0" baseline="0" dirty="0">
                <a:ln>
                  <a:noFill/>
                </a:ln>
                <a:solidFill>
                  <a:schemeClr val="tx1"/>
                </a:solidFill>
                <a:effectLst/>
                <a:latin typeface="Cambria Math"/>
                <a:ea typeface="Cambria Math"/>
              </a:rPr>
              <a:t>: </a:t>
            </a:r>
            <a:r>
              <a:rPr lang="en-US" sz="2000" b="1" dirty="0">
                <a:solidFill>
                  <a:schemeClr val="tx1"/>
                </a:solidFill>
                <a:latin typeface="Cambria Math"/>
                <a:ea typeface="Cambria Math"/>
              </a:rPr>
              <a:t>Development (5-8 week)</a:t>
            </a:r>
            <a:endParaRPr lang="en-US" altLang="en-US" sz="2000" b="1" dirty="0">
              <a:solidFill>
                <a:schemeClr val="tx1"/>
              </a:solidFill>
              <a:latin typeface="Cambria Math"/>
              <a:ea typeface="Cambria Math"/>
            </a:endParaRPr>
          </a:p>
          <a:p>
            <a:pPr marL="0" indent="0" eaLnBrk="0" fontAlgn="base" hangingPunct="0">
              <a:spcBef>
                <a:spcPct val="0"/>
              </a:spcBef>
              <a:spcAft>
                <a:spcPct val="0"/>
              </a:spcAft>
              <a:buClrTx/>
              <a:buSzTx/>
              <a:buFont typeface="Arial"/>
              <a:buChar char="•"/>
            </a:pPr>
            <a:r>
              <a:rPr kumimoji="0" lang="en-US" altLang="en-US" sz="2000" b="0" i="0" u="none" strike="noStrike" cap="none" normalizeH="0" baseline="0" dirty="0">
                <a:ln>
                  <a:noFill/>
                </a:ln>
                <a:solidFill>
                  <a:schemeClr val="tx1"/>
                </a:solidFill>
                <a:effectLst/>
                <a:latin typeface="Cambria Math"/>
                <a:ea typeface="Cambria Math"/>
              </a:rPr>
              <a:t>Alpha and Beta testing.</a:t>
            </a:r>
            <a:endParaRPr lang="en-US" altLang="en-US" sz="2000" b="0" i="0" u="none" strike="noStrike" cap="none" normalizeH="0" baseline="0" dirty="0">
              <a:ln>
                <a:noFill/>
              </a:ln>
              <a:solidFill>
                <a:schemeClr val="tx1"/>
              </a:solidFill>
              <a:effectLst/>
              <a:latin typeface="Cambria Math"/>
              <a:ea typeface="Cambria Math"/>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User feedback and bug fixing.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indent="0" eaLnBrk="0" fontAlgn="base" hangingPunct="0">
              <a:spcBef>
                <a:spcPct val="0"/>
              </a:spcBef>
              <a:spcAft>
                <a:spcPct val="0"/>
              </a:spcAft>
              <a:buClrTx/>
              <a:buSzTx/>
            </a:pPr>
            <a:r>
              <a:rPr lang="en-US" sz="2000" b="1" dirty="0" err="1">
                <a:solidFill>
                  <a:schemeClr val="tx1"/>
                </a:solidFill>
                <a:latin typeface="Cambria Math"/>
                <a:ea typeface="Cambria Math"/>
              </a:rPr>
              <a:t>Rewiew</a:t>
            </a:r>
            <a:r>
              <a:rPr lang="en-US" sz="2000" b="1" dirty="0">
                <a:solidFill>
                  <a:schemeClr val="tx1"/>
                </a:solidFill>
                <a:latin typeface="Cambria Math"/>
                <a:ea typeface="Cambria Math"/>
              </a:rPr>
              <a:t> 3</a:t>
            </a:r>
            <a:r>
              <a:rPr kumimoji="0" lang="en-US" altLang="en-US" sz="2000" b="1" i="0" u="none" strike="noStrike" cap="none" normalizeH="0" baseline="0" dirty="0">
                <a:ln>
                  <a:noFill/>
                </a:ln>
                <a:solidFill>
                  <a:schemeClr val="tx1"/>
                </a:solidFill>
                <a:effectLst/>
                <a:latin typeface="Cambria Math"/>
                <a:ea typeface="Cambria Math"/>
              </a:rPr>
              <a:t>: </a:t>
            </a:r>
            <a:r>
              <a:rPr lang="en-US" sz="2000" b="1" dirty="0">
                <a:solidFill>
                  <a:schemeClr val="tx1"/>
                </a:solidFill>
                <a:latin typeface="Cambria Math"/>
                <a:ea typeface="Cambria Math"/>
              </a:rPr>
              <a:t>Testing (9-13 week)</a:t>
            </a:r>
            <a:endParaRPr lang="en-US" altLang="en-US" sz="20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Final adjustments and production 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indent="0" eaLnBrk="0" fontAlgn="base" hangingPunct="0">
              <a:spcBef>
                <a:spcPct val="0"/>
              </a:spcBef>
              <a:spcAft>
                <a:spcPct val="0"/>
              </a:spcAft>
              <a:buClrTx/>
              <a:buSzTx/>
            </a:pPr>
            <a:r>
              <a:rPr lang="en-US" sz="2000" b="1" dirty="0" err="1">
                <a:solidFill>
                  <a:schemeClr val="tx1"/>
                </a:solidFill>
                <a:latin typeface="Cambria Math"/>
                <a:ea typeface="Cambria Math"/>
              </a:rPr>
              <a:t>Rewiew</a:t>
            </a:r>
            <a:r>
              <a:rPr lang="en-US" sz="2000" b="1" dirty="0">
                <a:solidFill>
                  <a:schemeClr val="tx1"/>
                </a:solidFill>
                <a:latin typeface="Cambria Math"/>
                <a:ea typeface="Cambria Math"/>
              </a:rPr>
              <a:t> 4</a:t>
            </a:r>
            <a:r>
              <a:rPr kumimoji="0" lang="en-US" altLang="en-US" sz="2000" b="1" i="0" u="none" strike="noStrike" cap="none" normalizeH="0" baseline="0" dirty="0">
                <a:ln>
                  <a:noFill/>
                </a:ln>
                <a:solidFill>
                  <a:schemeClr val="tx1"/>
                </a:solidFill>
                <a:effectLst/>
                <a:latin typeface="Cambria Math"/>
                <a:ea typeface="Cambria Math"/>
              </a:rPr>
              <a:t>: </a:t>
            </a:r>
            <a:r>
              <a:rPr lang="en-US" sz="2000" b="1" dirty="0">
                <a:solidFill>
                  <a:schemeClr val="tx1"/>
                </a:solidFill>
                <a:latin typeface="Cambria Math"/>
                <a:ea typeface="Cambria Math"/>
              </a:rPr>
              <a:t>Deployment (14-15 week)</a:t>
            </a:r>
            <a:endParaRPr lang="en-US" altLang="en-US" sz="2000" b="1" i="0" u="none" strike="noStrike" cap="none" normalizeH="0" baseline="0" dirty="0">
              <a:ln>
                <a:noFill/>
              </a:ln>
              <a:solidFill>
                <a:schemeClr val="tx1"/>
              </a:solidFill>
              <a:effectLst/>
              <a:latin typeface="Cambria Math"/>
              <a:ea typeface="Cambria Math"/>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Monitor performance, gather user feedback, and implement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636</Words>
  <Application>Microsoft Office PowerPoint</Application>
  <PresentationFormat>Widescreen</PresentationFormat>
  <Paragraphs>116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PROJECT </vt:lpstr>
      <vt:lpstr>Content</vt:lpstr>
      <vt:lpstr>Problem Statement Number: PSCS193 </vt:lpstr>
      <vt:lpstr>Github Link</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DARISA VENKATA NARASIMHARAO</cp:lastModifiedBy>
  <cp:revision>234</cp:revision>
  <dcterms:modified xsi:type="dcterms:W3CDTF">2024-09-18T08:52:28Z</dcterms:modified>
</cp:coreProperties>
</file>