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70" r:id="rId15"/>
    <p:sldId id="271" r:id="rId16"/>
    <p:sldId id="272" r:id="rId17"/>
    <p:sldId id="273" r:id="rId18"/>
    <p:sldId id="275" r:id="rId19"/>
    <p:sldId id="276" r:id="rId20"/>
    <p:sldId id="281" r:id="rId21"/>
    <p:sldId id="282" r:id="rId22"/>
    <p:sldId id="283" r:id="rId23"/>
    <p:sldId id="284" r:id="rId24"/>
    <p:sldId id="285" r:id="rId25"/>
    <p:sldId id="286" r:id="rId26"/>
    <p:sldId id="287" r:id="rId27"/>
    <p:sldId id="292"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43"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EA49C-F847-4DC1-9C32-D1CE9FF65766}" type="datetimeFigureOut">
              <a:rPr lang="en-IN" smtClean="0"/>
              <a:t>02-03-2022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519EA-1BDB-40A1-8EC9-9B41A98EC898}" type="slidenum">
              <a:rPr lang="en-IN" smtClean="0"/>
              <a:t>‹#›</a:t>
            </a:fld>
            <a:endParaRPr lang="en-IN"/>
          </a:p>
        </p:txBody>
      </p:sp>
    </p:spTree>
    <p:extLst>
      <p:ext uri="{BB962C8B-B14F-4D97-AF65-F5344CB8AC3E}">
        <p14:creationId xmlns:p14="http://schemas.microsoft.com/office/powerpoint/2010/main" val="1919890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84519EA-1BDB-40A1-8EC9-9B41A98EC898}" type="slidenum">
              <a:rPr lang="en-IN" smtClean="0"/>
              <a:t>24</a:t>
            </a:fld>
            <a:endParaRPr lang="en-IN"/>
          </a:p>
        </p:txBody>
      </p:sp>
    </p:spTree>
    <p:extLst>
      <p:ext uri="{BB962C8B-B14F-4D97-AF65-F5344CB8AC3E}">
        <p14:creationId xmlns:p14="http://schemas.microsoft.com/office/powerpoint/2010/main" val="475184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345474"/>
            <a:ext cx="8915399" cy="2364377"/>
          </a:xfrm>
        </p:spPr>
        <p:txBody>
          <a:bodyPr>
            <a:normAutofit fontScale="90000"/>
          </a:bodyPr>
          <a:lstStyle/>
          <a:p>
            <a:r>
              <a:rPr lang="en-IN" b="1" dirty="0"/>
              <a:t>ONLINE ORGAN DONATION AND DONOR FINDER</a:t>
            </a:r>
          </a:p>
        </p:txBody>
      </p:sp>
      <p:sp>
        <p:nvSpPr>
          <p:cNvPr id="3" name="Subtitle 2"/>
          <p:cNvSpPr>
            <a:spLocks noGrp="1"/>
          </p:cNvSpPr>
          <p:nvPr>
            <p:ph type="subTitle" idx="1"/>
          </p:nvPr>
        </p:nvSpPr>
        <p:spPr>
          <a:xfrm>
            <a:off x="2589213" y="4114801"/>
            <a:ext cx="8915399" cy="1788862"/>
          </a:xfrm>
        </p:spPr>
        <p:txBody>
          <a:bodyPr>
            <a:normAutofit/>
          </a:bodyPr>
          <a:lstStyle/>
          <a:p>
            <a:pPr lvl="8"/>
            <a:r>
              <a:rPr lang="en-US" b="1" dirty="0">
                <a:solidFill>
                  <a:srgbClr val="0070C0"/>
                </a:solidFill>
              </a:rPr>
              <a:t>					SUBMITTED BY </a:t>
            </a:r>
          </a:p>
          <a:p>
            <a:pPr lvl="8"/>
            <a:r>
              <a:rPr lang="en-US" b="1" dirty="0">
                <a:solidFill>
                  <a:srgbClr val="0070C0"/>
                </a:solidFill>
              </a:rPr>
              <a:t>					        MIDHUN KRISHNA</a:t>
            </a:r>
          </a:p>
          <a:p>
            <a:pPr lvl="8"/>
            <a:r>
              <a:rPr lang="en-US" b="1" dirty="0">
                <a:solidFill>
                  <a:srgbClr val="0070C0"/>
                </a:solidFill>
              </a:rPr>
              <a:t>                                              RMCA-B</a:t>
            </a:r>
          </a:p>
          <a:p>
            <a:pPr lvl="8"/>
            <a:r>
              <a:rPr lang="en-US" b="1" dirty="0">
                <a:solidFill>
                  <a:srgbClr val="0070C0"/>
                </a:solidFill>
              </a:rPr>
              <a:t>				        ROLL NO: 8</a:t>
            </a:r>
            <a:endParaRPr lang="en-IN" b="1" dirty="0">
              <a:solidFill>
                <a:srgbClr val="0070C0"/>
              </a:solidFill>
            </a:endParaRPr>
          </a:p>
        </p:txBody>
      </p:sp>
    </p:spTree>
    <p:extLst>
      <p:ext uri="{BB962C8B-B14F-4D97-AF65-F5344CB8AC3E}">
        <p14:creationId xmlns:p14="http://schemas.microsoft.com/office/powerpoint/2010/main" val="33599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HOSPITAL Module</a:t>
            </a:r>
          </a:p>
        </p:txBody>
      </p:sp>
      <p:sp>
        <p:nvSpPr>
          <p:cNvPr id="3" name="Content Placeholder 2"/>
          <p:cNvSpPr>
            <a:spLocks noGrp="1"/>
          </p:cNvSpPr>
          <p:nvPr>
            <p:ph sz="half" idx="1"/>
          </p:nvPr>
        </p:nvSpPr>
        <p:spPr/>
        <p:txBody>
          <a:bodyPr>
            <a:normAutofit/>
          </a:bodyPr>
          <a:lstStyle/>
          <a:p>
            <a:r>
              <a:rPr lang="en-US" dirty="0"/>
              <a:t>Register </a:t>
            </a:r>
          </a:p>
          <a:p>
            <a:r>
              <a:rPr lang="en-US" dirty="0"/>
              <a:t>Login</a:t>
            </a:r>
          </a:p>
          <a:p>
            <a:r>
              <a:rPr lang="en-US" dirty="0"/>
              <a:t>Add doctor</a:t>
            </a:r>
          </a:p>
          <a:p>
            <a:r>
              <a:rPr lang="en-US" dirty="0"/>
              <a:t>View Patient Details</a:t>
            </a:r>
          </a:p>
          <a:p>
            <a:r>
              <a:rPr lang="en-US" dirty="0"/>
              <a:t>Delete Patient Details</a:t>
            </a:r>
          </a:p>
          <a:p>
            <a:r>
              <a:rPr lang="en-US" dirty="0"/>
              <a:t>View Donor Details</a:t>
            </a:r>
          </a:p>
          <a:p>
            <a:r>
              <a:rPr lang="en-US" dirty="0"/>
              <a:t>Message Admin for Urgent Request for organs</a:t>
            </a:r>
          </a:p>
          <a:p>
            <a:r>
              <a:rPr lang="en-US" dirty="0"/>
              <a:t>Search donor via </a:t>
            </a:r>
            <a:r>
              <a:rPr lang="en-US" dirty="0" err="1"/>
              <a:t>Bloodgroup</a:t>
            </a:r>
            <a:r>
              <a:rPr lang="en-US" dirty="0"/>
              <a:t> or Organ</a:t>
            </a:r>
          </a:p>
          <a:p>
            <a:pPr marL="0" indent="0">
              <a:buNone/>
            </a:pPr>
            <a:endParaRPr lang="en-IN" dirty="0"/>
          </a:p>
        </p:txBody>
      </p:sp>
      <p:sp>
        <p:nvSpPr>
          <p:cNvPr id="4" name="Content Placeholder 3"/>
          <p:cNvSpPr>
            <a:spLocks noGrp="1"/>
          </p:cNvSpPr>
          <p:nvPr>
            <p:ph sz="half" idx="2"/>
          </p:nvPr>
        </p:nvSpPr>
        <p:spPr/>
        <p:txBody>
          <a:bodyPr>
            <a:normAutofit/>
          </a:bodyPr>
          <a:lstStyle/>
          <a:p>
            <a:r>
              <a:rPr lang="en-US" dirty="0"/>
              <a:t>Change password</a:t>
            </a:r>
          </a:p>
          <a:p>
            <a:r>
              <a:rPr lang="en-US" dirty="0"/>
              <a:t>Logout</a:t>
            </a:r>
          </a:p>
          <a:p>
            <a:endParaRPr lang="en-IN" dirty="0"/>
          </a:p>
        </p:txBody>
      </p:sp>
    </p:spTree>
    <p:extLst>
      <p:ext uri="{BB962C8B-B14F-4D97-AF65-F5344CB8AC3E}">
        <p14:creationId xmlns:p14="http://schemas.microsoft.com/office/powerpoint/2010/main" val="218563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DOCTOR MODULE</a:t>
            </a:r>
            <a:endParaRPr lang="en-IN" dirty="0"/>
          </a:p>
        </p:txBody>
      </p:sp>
      <p:sp>
        <p:nvSpPr>
          <p:cNvPr id="3" name="Content Placeholder 2"/>
          <p:cNvSpPr>
            <a:spLocks noGrp="1"/>
          </p:cNvSpPr>
          <p:nvPr>
            <p:ph idx="1"/>
          </p:nvPr>
        </p:nvSpPr>
        <p:spPr/>
        <p:txBody>
          <a:bodyPr/>
          <a:lstStyle/>
          <a:p>
            <a:pPr lvl="0"/>
            <a:r>
              <a:rPr lang="en-IN" dirty="0"/>
              <a:t>Registration</a:t>
            </a:r>
          </a:p>
          <a:p>
            <a:pPr lvl="0"/>
            <a:r>
              <a:rPr lang="en-IN" dirty="0"/>
              <a:t>Login</a:t>
            </a:r>
          </a:p>
          <a:p>
            <a:pPr lvl="0"/>
            <a:r>
              <a:rPr lang="en-IN" dirty="0"/>
              <a:t>Add Patient</a:t>
            </a:r>
          </a:p>
          <a:p>
            <a:pPr lvl="0"/>
            <a:r>
              <a:rPr lang="en-IN" dirty="0"/>
              <a:t>View Patient Details</a:t>
            </a:r>
          </a:p>
          <a:p>
            <a:pPr lvl="0"/>
            <a:r>
              <a:rPr lang="en-IN" dirty="0"/>
              <a:t>Delete Patient Details</a:t>
            </a:r>
          </a:p>
          <a:p>
            <a:pPr lvl="0"/>
            <a:r>
              <a:rPr lang="en-IN" dirty="0"/>
              <a:t>View Donor Details</a:t>
            </a:r>
          </a:p>
          <a:p>
            <a:pPr lvl="0"/>
            <a:r>
              <a:rPr lang="en-US" dirty="0"/>
              <a:t>Change password</a:t>
            </a:r>
          </a:p>
          <a:p>
            <a:pPr lvl="0"/>
            <a:r>
              <a:rPr lang="en-US" dirty="0"/>
              <a:t>Logout</a:t>
            </a:r>
            <a:endParaRPr lang="en-IN" dirty="0"/>
          </a:p>
          <a:p>
            <a:endParaRPr lang="en-IN" dirty="0"/>
          </a:p>
        </p:txBody>
      </p:sp>
    </p:spTree>
    <p:extLst>
      <p:ext uri="{BB962C8B-B14F-4D97-AF65-F5344CB8AC3E}">
        <p14:creationId xmlns:p14="http://schemas.microsoft.com/office/powerpoint/2010/main" val="396269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8194"/>
            <a:ext cx="8911687" cy="836023"/>
          </a:xfrm>
        </p:spPr>
        <p:txBody>
          <a:bodyPr>
            <a:normAutofit fontScale="90000"/>
          </a:bodyPr>
          <a:lstStyle/>
          <a:p>
            <a:r>
              <a:rPr lang="en-US" dirty="0"/>
              <a:t>UML DIAGRAMS-ACTVITY DIAGRAM</a:t>
            </a:r>
            <a:br>
              <a:rPr lang="en-US" dirty="0"/>
            </a:br>
            <a:endParaRPr lang="en-IN" dirty="0"/>
          </a:p>
        </p:txBody>
      </p:sp>
      <p:pic>
        <p:nvPicPr>
          <p:cNvPr id="5" name="Picture 4">
            <a:extLst>
              <a:ext uri="{FF2B5EF4-FFF2-40B4-BE49-F238E27FC236}">
                <a16:creationId xmlns:a16="http://schemas.microsoft.com/office/drawing/2014/main" id="{EF4FCDF3-1C84-4505-AAD9-693705FB20B2}"/>
              </a:ext>
            </a:extLst>
          </p:cNvPr>
          <p:cNvPicPr>
            <a:picLocks noChangeAspect="1"/>
          </p:cNvPicPr>
          <p:nvPr/>
        </p:nvPicPr>
        <p:blipFill>
          <a:blip r:embed="rId2"/>
          <a:stretch>
            <a:fillRect/>
          </a:stretch>
        </p:blipFill>
        <p:spPr>
          <a:xfrm>
            <a:off x="4986609" y="1099685"/>
            <a:ext cx="4045097" cy="5758315"/>
          </a:xfrm>
          <a:prstGeom prst="rect">
            <a:avLst/>
          </a:prstGeom>
        </p:spPr>
      </p:pic>
    </p:spTree>
    <p:extLst>
      <p:ext uri="{BB962C8B-B14F-4D97-AF65-F5344CB8AC3E}">
        <p14:creationId xmlns:p14="http://schemas.microsoft.com/office/powerpoint/2010/main" val="249415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6050"/>
          </a:xfrm>
        </p:spPr>
        <p:txBody>
          <a:bodyPr/>
          <a:lstStyle/>
          <a:p>
            <a:r>
              <a:rPr lang="en-US" dirty="0"/>
              <a:t>CLASS DIAGRAM</a:t>
            </a:r>
            <a:endParaRPr lang="en-IN" dirty="0"/>
          </a:p>
        </p:txBody>
      </p:sp>
      <p:pic>
        <p:nvPicPr>
          <p:cNvPr id="6" name="Picture 5">
            <a:extLst>
              <a:ext uri="{FF2B5EF4-FFF2-40B4-BE49-F238E27FC236}">
                <a16:creationId xmlns:a16="http://schemas.microsoft.com/office/drawing/2014/main" id="{D27A694E-A9A3-451B-817F-E818D8DF727C}"/>
              </a:ext>
            </a:extLst>
          </p:cNvPr>
          <p:cNvPicPr>
            <a:picLocks noChangeAspect="1"/>
          </p:cNvPicPr>
          <p:nvPr/>
        </p:nvPicPr>
        <p:blipFill>
          <a:blip r:embed="rId2"/>
          <a:stretch>
            <a:fillRect/>
          </a:stretch>
        </p:blipFill>
        <p:spPr>
          <a:xfrm>
            <a:off x="3807760" y="1583557"/>
            <a:ext cx="5731510" cy="4396740"/>
          </a:xfrm>
          <a:prstGeom prst="rect">
            <a:avLst/>
          </a:prstGeom>
        </p:spPr>
      </p:pic>
    </p:spTree>
    <p:extLst>
      <p:ext uri="{BB962C8B-B14F-4D97-AF65-F5344CB8AC3E}">
        <p14:creationId xmlns:p14="http://schemas.microsoft.com/office/powerpoint/2010/main" val="261719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9741"/>
          </a:xfrm>
        </p:spPr>
        <p:txBody>
          <a:bodyPr/>
          <a:lstStyle/>
          <a:p>
            <a:r>
              <a:rPr lang="en-US" dirty="0"/>
              <a:t>COMPONENT DIAGRAM</a:t>
            </a:r>
            <a:endParaRPr lang="en-IN" dirty="0"/>
          </a:p>
        </p:txBody>
      </p:sp>
      <p:pic>
        <p:nvPicPr>
          <p:cNvPr id="6" name="Picture 5">
            <a:extLst>
              <a:ext uri="{FF2B5EF4-FFF2-40B4-BE49-F238E27FC236}">
                <a16:creationId xmlns:a16="http://schemas.microsoft.com/office/drawing/2014/main" id="{B83635F2-0EE2-4FBC-A50A-7B8E58D7E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5" y="1755774"/>
            <a:ext cx="7669728" cy="4478115"/>
          </a:xfrm>
          <a:prstGeom prst="rect">
            <a:avLst/>
          </a:prstGeom>
        </p:spPr>
      </p:pic>
    </p:spTree>
    <p:extLst>
      <p:ext uri="{BB962C8B-B14F-4D97-AF65-F5344CB8AC3E}">
        <p14:creationId xmlns:p14="http://schemas.microsoft.com/office/powerpoint/2010/main" val="167949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2804"/>
          </a:xfrm>
        </p:spPr>
        <p:txBody>
          <a:bodyPr/>
          <a:lstStyle/>
          <a:p>
            <a:r>
              <a:rPr lang="en-US" dirty="0"/>
              <a:t>DEPLOYMENT DIAGRAM</a:t>
            </a:r>
            <a:endParaRPr lang="en-IN" dirty="0"/>
          </a:p>
        </p:txBody>
      </p:sp>
      <p:pic>
        <p:nvPicPr>
          <p:cNvPr id="6" name="Picture 5">
            <a:extLst>
              <a:ext uri="{FF2B5EF4-FFF2-40B4-BE49-F238E27FC236}">
                <a16:creationId xmlns:a16="http://schemas.microsoft.com/office/drawing/2014/main" id="{9A69FFAC-96F0-4C6D-8C85-25F8FB2F9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5" y="1646554"/>
            <a:ext cx="7004618" cy="4356739"/>
          </a:xfrm>
          <a:prstGeom prst="rect">
            <a:avLst/>
          </a:prstGeom>
        </p:spPr>
      </p:pic>
    </p:spTree>
    <p:extLst>
      <p:ext uri="{BB962C8B-B14F-4D97-AF65-F5344CB8AC3E}">
        <p14:creationId xmlns:p14="http://schemas.microsoft.com/office/powerpoint/2010/main" val="220752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9113"/>
          </a:xfrm>
        </p:spPr>
        <p:txBody>
          <a:bodyPr/>
          <a:lstStyle/>
          <a:p>
            <a:r>
              <a:rPr lang="en-US" dirty="0"/>
              <a:t>OBJECT DIAGRAM</a:t>
            </a:r>
            <a:endParaRPr lang="en-IN" dirty="0"/>
          </a:p>
        </p:txBody>
      </p:sp>
      <p:pic>
        <p:nvPicPr>
          <p:cNvPr id="6" name="Picture 5">
            <a:extLst>
              <a:ext uri="{FF2B5EF4-FFF2-40B4-BE49-F238E27FC236}">
                <a16:creationId xmlns:a16="http://schemas.microsoft.com/office/drawing/2014/main" id="{50E49F40-D131-41D3-B43E-825181869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4" y="1620922"/>
            <a:ext cx="7165039" cy="4921698"/>
          </a:xfrm>
          <a:prstGeom prst="rect">
            <a:avLst/>
          </a:prstGeom>
        </p:spPr>
      </p:pic>
    </p:spTree>
    <p:extLst>
      <p:ext uri="{BB962C8B-B14F-4D97-AF65-F5344CB8AC3E}">
        <p14:creationId xmlns:p14="http://schemas.microsoft.com/office/powerpoint/2010/main" val="96724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endParaRPr lang="en-IN" dirty="0"/>
          </a:p>
        </p:txBody>
      </p:sp>
      <p:pic>
        <p:nvPicPr>
          <p:cNvPr id="7" name="Picture 6">
            <a:extLst>
              <a:ext uri="{FF2B5EF4-FFF2-40B4-BE49-F238E27FC236}">
                <a16:creationId xmlns:a16="http://schemas.microsoft.com/office/drawing/2014/main" id="{CF770524-653A-45AC-A3A5-F0EBC005D191}"/>
              </a:ext>
            </a:extLst>
          </p:cNvPr>
          <p:cNvPicPr>
            <a:picLocks noChangeAspect="1"/>
          </p:cNvPicPr>
          <p:nvPr/>
        </p:nvPicPr>
        <p:blipFill>
          <a:blip r:embed="rId2"/>
          <a:stretch>
            <a:fillRect/>
          </a:stretch>
        </p:blipFill>
        <p:spPr>
          <a:xfrm>
            <a:off x="3600181" y="1398454"/>
            <a:ext cx="6210838" cy="4991533"/>
          </a:xfrm>
          <a:prstGeom prst="rect">
            <a:avLst/>
          </a:prstGeom>
        </p:spPr>
      </p:pic>
    </p:spTree>
    <p:extLst>
      <p:ext uri="{BB962C8B-B14F-4D97-AF65-F5344CB8AC3E}">
        <p14:creationId xmlns:p14="http://schemas.microsoft.com/office/powerpoint/2010/main" val="72353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CHART DESIGN</a:t>
            </a:r>
            <a:endParaRPr lang="en-IN" dirty="0"/>
          </a:p>
        </p:txBody>
      </p:sp>
      <p:pic>
        <p:nvPicPr>
          <p:cNvPr id="6" name="Picture 5">
            <a:extLst>
              <a:ext uri="{FF2B5EF4-FFF2-40B4-BE49-F238E27FC236}">
                <a16:creationId xmlns:a16="http://schemas.microsoft.com/office/drawing/2014/main" id="{11BF9A84-C0C4-44F3-A9CD-E0674961E1A0}"/>
              </a:ext>
            </a:extLst>
          </p:cNvPr>
          <p:cNvPicPr>
            <a:picLocks noChangeAspect="1"/>
          </p:cNvPicPr>
          <p:nvPr/>
        </p:nvPicPr>
        <p:blipFill>
          <a:blip r:embed="rId2"/>
          <a:stretch>
            <a:fillRect/>
          </a:stretch>
        </p:blipFill>
        <p:spPr>
          <a:xfrm>
            <a:off x="1772041" y="2378877"/>
            <a:ext cx="9732571" cy="3620870"/>
          </a:xfrm>
          <a:prstGeom prst="rect">
            <a:avLst/>
          </a:prstGeom>
        </p:spPr>
      </p:pic>
    </p:spTree>
    <p:extLst>
      <p:ext uri="{BB962C8B-B14F-4D97-AF65-F5344CB8AC3E}">
        <p14:creationId xmlns:p14="http://schemas.microsoft.com/office/powerpoint/2010/main" val="77415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2070"/>
            <a:ext cx="8911687" cy="770707"/>
          </a:xfrm>
        </p:spPr>
        <p:txBody>
          <a:bodyPr/>
          <a:lstStyle/>
          <a:p>
            <a:r>
              <a:rPr lang="en-US" dirty="0"/>
              <a:t>USECASE DIAGRAM</a:t>
            </a:r>
            <a:endParaRPr lang="en-IN" dirty="0"/>
          </a:p>
        </p:txBody>
      </p:sp>
      <p:pic>
        <p:nvPicPr>
          <p:cNvPr id="7" name="Content Placeholder 6">
            <a:extLst>
              <a:ext uri="{FF2B5EF4-FFF2-40B4-BE49-F238E27FC236}">
                <a16:creationId xmlns:a16="http://schemas.microsoft.com/office/drawing/2014/main" id="{4D9E5993-C19C-4722-8C56-B56E7CA4EF59}"/>
              </a:ext>
            </a:extLst>
          </p:cNvPr>
          <p:cNvPicPr>
            <a:picLocks noGrp="1" noChangeAspect="1"/>
          </p:cNvPicPr>
          <p:nvPr>
            <p:ph idx="1"/>
          </p:nvPr>
        </p:nvPicPr>
        <p:blipFill>
          <a:blip r:embed="rId2"/>
          <a:stretch>
            <a:fillRect/>
          </a:stretch>
        </p:blipFill>
        <p:spPr>
          <a:xfrm>
            <a:off x="4461284" y="802105"/>
            <a:ext cx="5174967" cy="5611605"/>
          </a:xfrm>
        </p:spPr>
      </p:pic>
    </p:spTree>
    <p:extLst>
      <p:ext uri="{BB962C8B-B14F-4D97-AF65-F5344CB8AC3E}">
        <p14:creationId xmlns:p14="http://schemas.microsoft.com/office/powerpoint/2010/main" val="145074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a:xfrm>
            <a:off x="2589212" y="1358537"/>
            <a:ext cx="8915400" cy="4846319"/>
          </a:xfrm>
        </p:spPr>
        <p:txBody>
          <a:bodyPr>
            <a:normAutofit/>
          </a:bodyPr>
          <a:lstStyle/>
          <a:p>
            <a:r>
              <a:rPr lang="en-US" sz="2000" dirty="0"/>
              <a:t>Organ donation is the donation of biological tissue or an organ of the human body, from a living or dead person to a living recipient in need of a transplantation. Transplantable organs and tissues are removed in a surgical procedure following a determination, based on the donor's medical and social history, of which are suitable for transplantation. Online Organ Donation &amp; Donor Finder will help user to get organ donor and doctors. This system has four entities Admin ,User ,Doctor &amp; Hospital. Admin can login using credentials. Admin can view &amp; delete donors . Admin can view list of donations and user list. User can view and update their profile. User can request or donate Organs. User can also view the assigned doctor and donor. Doctors can login using credentials. Doctors can view user requests and manage donations. Hospitals can add doctors and view patient lists. Hospitals can message admins for urgent need of organs </a:t>
            </a:r>
            <a:endParaRPr lang="en-IN" sz="2000" dirty="0"/>
          </a:p>
        </p:txBody>
      </p:sp>
    </p:spTree>
    <p:extLst>
      <p:ext uri="{BB962C8B-B14F-4D97-AF65-F5344CB8AC3E}">
        <p14:creationId xmlns:p14="http://schemas.microsoft.com/office/powerpoint/2010/main" val="632934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FIGMA</a:t>
            </a:r>
            <a:endParaRPr lang="en-IN" dirty="0"/>
          </a:p>
        </p:txBody>
      </p:sp>
      <p:pic>
        <p:nvPicPr>
          <p:cNvPr id="4" name="Content Placeholder 3">
            <a:extLst>
              <a:ext uri="{FF2B5EF4-FFF2-40B4-BE49-F238E27FC236}">
                <a16:creationId xmlns:a16="http://schemas.microsoft.com/office/drawing/2014/main" id="{5B35BA50-1A42-4FB0-8B42-379E72A3281B}"/>
              </a:ext>
            </a:extLst>
          </p:cNvPr>
          <p:cNvPicPr>
            <a:picLocks noGrp="1" noChangeAspect="1"/>
          </p:cNvPicPr>
          <p:nvPr>
            <p:ph sz="half" idx="1"/>
          </p:nvPr>
        </p:nvPicPr>
        <p:blipFill>
          <a:blip r:embed="rId2"/>
          <a:stretch>
            <a:fillRect/>
          </a:stretch>
        </p:blipFill>
        <p:spPr>
          <a:xfrm>
            <a:off x="2589213" y="2518107"/>
            <a:ext cx="4313237" cy="3009235"/>
          </a:xfrm>
        </p:spPr>
      </p:pic>
      <p:pic>
        <p:nvPicPr>
          <p:cNvPr id="8" name="Content Placeholder 7">
            <a:extLst>
              <a:ext uri="{FF2B5EF4-FFF2-40B4-BE49-F238E27FC236}">
                <a16:creationId xmlns:a16="http://schemas.microsoft.com/office/drawing/2014/main" id="{93223E4A-830F-4676-8954-D2CDE9603D25}"/>
              </a:ext>
            </a:extLst>
          </p:cNvPr>
          <p:cNvPicPr>
            <a:picLocks noGrp="1" noChangeAspect="1"/>
          </p:cNvPicPr>
          <p:nvPr>
            <p:ph sz="half" idx="2"/>
          </p:nvPr>
        </p:nvPicPr>
        <p:blipFill>
          <a:blip r:embed="rId3"/>
          <a:stretch>
            <a:fillRect/>
          </a:stretch>
        </p:blipFill>
        <p:spPr>
          <a:xfrm>
            <a:off x="7191375" y="2482548"/>
            <a:ext cx="4313238" cy="3064480"/>
          </a:xfrm>
        </p:spPr>
      </p:pic>
    </p:spTree>
    <p:extLst>
      <p:ext uri="{BB962C8B-B14F-4D97-AF65-F5344CB8AC3E}">
        <p14:creationId xmlns:p14="http://schemas.microsoft.com/office/powerpoint/2010/main" val="3367509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A85D0A6-384F-463A-AC1A-DD1E3A3442FF}"/>
              </a:ext>
            </a:extLst>
          </p:cNvPr>
          <p:cNvPicPr>
            <a:picLocks noGrp="1" noChangeAspect="1"/>
          </p:cNvPicPr>
          <p:nvPr>
            <p:ph sz="half" idx="2"/>
          </p:nvPr>
        </p:nvPicPr>
        <p:blipFill>
          <a:blip r:embed="rId2"/>
          <a:stretch>
            <a:fillRect/>
          </a:stretch>
        </p:blipFill>
        <p:spPr>
          <a:xfrm>
            <a:off x="7523417" y="1122363"/>
            <a:ext cx="4141278" cy="4692650"/>
          </a:xfrm>
        </p:spPr>
      </p:pic>
      <p:pic>
        <p:nvPicPr>
          <p:cNvPr id="4" name="Content Placeholder 3">
            <a:extLst>
              <a:ext uri="{FF2B5EF4-FFF2-40B4-BE49-F238E27FC236}">
                <a16:creationId xmlns:a16="http://schemas.microsoft.com/office/drawing/2014/main" id="{F2F6FD97-4472-401A-A0DD-843180A575D5}"/>
              </a:ext>
            </a:extLst>
          </p:cNvPr>
          <p:cNvPicPr>
            <a:picLocks noGrp="1" noChangeAspect="1"/>
          </p:cNvPicPr>
          <p:nvPr>
            <p:ph sz="half" idx="1"/>
          </p:nvPr>
        </p:nvPicPr>
        <p:blipFill>
          <a:blip r:embed="rId3"/>
          <a:stretch>
            <a:fillRect/>
          </a:stretch>
        </p:blipFill>
        <p:spPr>
          <a:xfrm>
            <a:off x="1709530" y="1022112"/>
            <a:ext cx="4952964" cy="4881801"/>
          </a:xfrm>
        </p:spPr>
      </p:pic>
    </p:spTree>
    <p:extLst>
      <p:ext uri="{BB962C8B-B14F-4D97-AF65-F5344CB8AC3E}">
        <p14:creationId xmlns:p14="http://schemas.microsoft.com/office/powerpoint/2010/main" val="231502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25867"/>
          </a:xfrm>
        </p:spPr>
        <p:txBody>
          <a:bodyPr/>
          <a:lstStyle/>
          <a:p>
            <a:r>
              <a:rPr lang="en-US" dirty="0"/>
              <a:t>ADMIN HOME PAGE</a:t>
            </a:r>
            <a:endParaRPr lang="en-IN" dirty="0"/>
          </a:p>
        </p:txBody>
      </p:sp>
      <p:pic>
        <p:nvPicPr>
          <p:cNvPr id="6" name="Content Placeholder 5">
            <a:extLst>
              <a:ext uri="{FF2B5EF4-FFF2-40B4-BE49-F238E27FC236}">
                <a16:creationId xmlns:a16="http://schemas.microsoft.com/office/drawing/2014/main" id="{0792B86A-32F2-4569-BA1B-EDA51148C851}"/>
              </a:ext>
            </a:extLst>
          </p:cNvPr>
          <p:cNvPicPr>
            <a:picLocks noGrp="1" noChangeAspect="1"/>
          </p:cNvPicPr>
          <p:nvPr>
            <p:ph sz="half" idx="1"/>
          </p:nvPr>
        </p:nvPicPr>
        <p:blipFill>
          <a:blip r:embed="rId2"/>
          <a:stretch>
            <a:fillRect/>
          </a:stretch>
        </p:blipFill>
        <p:spPr>
          <a:xfrm>
            <a:off x="1895765" y="1292086"/>
            <a:ext cx="8400469" cy="3866323"/>
          </a:xfrm>
        </p:spPr>
      </p:pic>
    </p:spTree>
    <p:extLst>
      <p:ext uri="{BB962C8B-B14F-4D97-AF65-F5344CB8AC3E}">
        <p14:creationId xmlns:p14="http://schemas.microsoft.com/office/powerpoint/2010/main" val="2694582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592924" y="624110"/>
            <a:ext cx="8911687" cy="629924"/>
          </a:xfrm>
        </p:spPr>
        <p:txBody>
          <a:bodyPr>
            <a:normAutofit fontScale="90000"/>
          </a:bodyPr>
          <a:lstStyle/>
          <a:p>
            <a:r>
              <a:rPr lang="en-US" b="1" dirty="0"/>
              <a:t>TABLE DESIGN</a:t>
            </a:r>
            <a:endParaRPr lang="en-IN" b="1" dirty="0"/>
          </a:p>
        </p:txBody>
      </p:sp>
      <p:pic>
        <p:nvPicPr>
          <p:cNvPr id="7" name="Picture 6">
            <a:extLst>
              <a:ext uri="{FF2B5EF4-FFF2-40B4-BE49-F238E27FC236}">
                <a16:creationId xmlns:a16="http://schemas.microsoft.com/office/drawing/2014/main" id="{E7794C68-E0E5-42CF-8CA4-0999F76182CF}"/>
              </a:ext>
            </a:extLst>
          </p:cNvPr>
          <p:cNvPicPr>
            <a:picLocks noChangeAspect="1"/>
          </p:cNvPicPr>
          <p:nvPr/>
        </p:nvPicPr>
        <p:blipFill>
          <a:blip r:embed="rId2"/>
          <a:stretch>
            <a:fillRect/>
          </a:stretch>
        </p:blipFill>
        <p:spPr>
          <a:xfrm>
            <a:off x="2804121" y="1254034"/>
            <a:ext cx="6181783" cy="2830830"/>
          </a:xfrm>
          <a:prstGeom prst="rect">
            <a:avLst/>
          </a:prstGeom>
        </p:spPr>
      </p:pic>
      <p:pic>
        <p:nvPicPr>
          <p:cNvPr id="11" name="Picture 10">
            <a:extLst>
              <a:ext uri="{FF2B5EF4-FFF2-40B4-BE49-F238E27FC236}">
                <a16:creationId xmlns:a16="http://schemas.microsoft.com/office/drawing/2014/main" id="{BA3E6718-5C87-458A-99EB-F02258F8C2B2}"/>
              </a:ext>
            </a:extLst>
          </p:cNvPr>
          <p:cNvPicPr>
            <a:picLocks noChangeAspect="1"/>
          </p:cNvPicPr>
          <p:nvPr/>
        </p:nvPicPr>
        <p:blipFill>
          <a:blip r:embed="rId3"/>
          <a:stretch>
            <a:fillRect/>
          </a:stretch>
        </p:blipFill>
        <p:spPr>
          <a:xfrm>
            <a:off x="3048695" y="4229243"/>
            <a:ext cx="5937209" cy="2241356"/>
          </a:xfrm>
          <a:prstGeom prst="rect">
            <a:avLst/>
          </a:prstGeom>
        </p:spPr>
      </p:pic>
    </p:spTree>
    <p:extLst>
      <p:ext uri="{BB962C8B-B14F-4D97-AF65-F5344CB8AC3E}">
        <p14:creationId xmlns:p14="http://schemas.microsoft.com/office/powerpoint/2010/main" val="842160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356094-40E5-4851-83C2-2482829ACC16}"/>
              </a:ext>
            </a:extLst>
          </p:cNvPr>
          <p:cNvPicPr>
            <a:picLocks noChangeAspect="1"/>
          </p:cNvPicPr>
          <p:nvPr/>
        </p:nvPicPr>
        <p:blipFill>
          <a:blip r:embed="rId3"/>
          <a:stretch>
            <a:fillRect/>
          </a:stretch>
        </p:blipFill>
        <p:spPr>
          <a:xfrm>
            <a:off x="2461798" y="256561"/>
            <a:ext cx="6081287" cy="2591025"/>
          </a:xfrm>
          <a:prstGeom prst="rect">
            <a:avLst/>
          </a:prstGeom>
        </p:spPr>
      </p:pic>
      <p:pic>
        <p:nvPicPr>
          <p:cNvPr id="11" name="Picture 10">
            <a:extLst>
              <a:ext uri="{FF2B5EF4-FFF2-40B4-BE49-F238E27FC236}">
                <a16:creationId xmlns:a16="http://schemas.microsoft.com/office/drawing/2014/main" id="{0200D925-12FD-4778-A7C5-CC96EB300707}"/>
              </a:ext>
            </a:extLst>
          </p:cNvPr>
          <p:cNvPicPr>
            <a:picLocks noChangeAspect="1"/>
          </p:cNvPicPr>
          <p:nvPr/>
        </p:nvPicPr>
        <p:blipFill>
          <a:blip r:embed="rId4"/>
          <a:stretch>
            <a:fillRect/>
          </a:stretch>
        </p:blipFill>
        <p:spPr>
          <a:xfrm>
            <a:off x="2461798" y="3429000"/>
            <a:ext cx="4884843" cy="3093988"/>
          </a:xfrm>
          <a:prstGeom prst="rect">
            <a:avLst/>
          </a:prstGeom>
        </p:spPr>
      </p:pic>
    </p:spTree>
    <p:extLst>
      <p:ext uri="{BB962C8B-B14F-4D97-AF65-F5344CB8AC3E}">
        <p14:creationId xmlns:p14="http://schemas.microsoft.com/office/powerpoint/2010/main" val="294744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8F9A47D-7E00-4930-8D9E-12D0CE2A0647}"/>
              </a:ext>
            </a:extLst>
          </p:cNvPr>
          <p:cNvPicPr>
            <a:picLocks noChangeAspect="1"/>
          </p:cNvPicPr>
          <p:nvPr/>
        </p:nvPicPr>
        <p:blipFill>
          <a:blip r:embed="rId2"/>
          <a:stretch>
            <a:fillRect/>
          </a:stretch>
        </p:blipFill>
        <p:spPr>
          <a:xfrm>
            <a:off x="2361374" y="495046"/>
            <a:ext cx="5159187" cy="2933954"/>
          </a:xfrm>
          <a:prstGeom prst="rect">
            <a:avLst/>
          </a:prstGeom>
        </p:spPr>
      </p:pic>
      <p:pic>
        <p:nvPicPr>
          <p:cNvPr id="11" name="Picture 10">
            <a:extLst>
              <a:ext uri="{FF2B5EF4-FFF2-40B4-BE49-F238E27FC236}">
                <a16:creationId xmlns:a16="http://schemas.microsoft.com/office/drawing/2014/main" id="{4C78D94E-2736-4CB2-A72A-F02D3AF98B59}"/>
              </a:ext>
            </a:extLst>
          </p:cNvPr>
          <p:cNvPicPr>
            <a:picLocks noChangeAspect="1"/>
          </p:cNvPicPr>
          <p:nvPr/>
        </p:nvPicPr>
        <p:blipFill>
          <a:blip r:embed="rId3"/>
          <a:stretch>
            <a:fillRect/>
          </a:stretch>
        </p:blipFill>
        <p:spPr>
          <a:xfrm>
            <a:off x="2361374" y="3733826"/>
            <a:ext cx="5540220" cy="2629128"/>
          </a:xfrm>
          <a:prstGeom prst="rect">
            <a:avLst/>
          </a:prstGeom>
        </p:spPr>
      </p:pic>
    </p:spTree>
    <p:extLst>
      <p:ext uri="{BB962C8B-B14F-4D97-AF65-F5344CB8AC3E}">
        <p14:creationId xmlns:p14="http://schemas.microsoft.com/office/powerpoint/2010/main" val="2386031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5805B4-5CD4-4926-8202-9DBFBD939376}"/>
              </a:ext>
            </a:extLst>
          </p:cNvPr>
          <p:cNvPicPr>
            <a:picLocks noChangeAspect="1"/>
          </p:cNvPicPr>
          <p:nvPr/>
        </p:nvPicPr>
        <p:blipFill>
          <a:blip r:embed="rId2"/>
          <a:stretch>
            <a:fillRect/>
          </a:stretch>
        </p:blipFill>
        <p:spPr>
          <a:xfrm>
            <a:off x="2493302" y="791057"/>
            <a:ext cx="6539504" cy="2962796"/>
          </a:xfrm>
          <a:prstGeom prst="rect">
            <a:avLst/>
          </a:prstGeom>
        </p:spPr>
      </p:pic>
    </p:spTree>
    <p:extLst>
      <p:ext uri="{BB962C8B-B14F-4D97-AF65-F5344CB8AC3E}">
        <p14:creationId xmlns:p14="http://schemas.microsoft.com/office/powerpoint/2010/main" val="2655972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a:t>
            </a:r>
            <a:endParaRPr lang="en-IN" dirty="0"/>
          </a:p>
        </p:txBody>
      </p:sp>
      <p:sp>
        <p:nvSpPr>
          <p:cNvPr id="6" name="Content Placeholder 5"/>
          <p:cNvSpPr>
            <a:spLocks noGrp="1"/>
          </p:cNvSpPr>
          <p:nvPr>
            <p:ph idx="1"/>
          </p:nvPr>
        </p:nvSpPr>
        <p:spPr>
          <a:xfrm>
            <a:off x="2589212" y="1554480"/>
            <a:ext cx="8915400" cy="4356742"/>
          </a:xfrm>
        </p:spPr>
        <p:txBody>
          <a:bodyPr>
            <a:normAutofit/>
          </a:bodyPr>
          <a:lstStyle/>
          <a:p>
            <a:r>
              <a:rPr lang="en-US" sz="2400" dirty="0"/>
              <a:t>This website ORGAN DONATION will be the most user-friendly platform to enroll people in such good activity and will save many lives of the people who are dying due to lack of organ donation. It will create a long-term lifesaving role for every citizen in our state. Our prime target is to provide organs to the seeker when they are in need and make it a life saver platform for those who are dying due to the lack of organs and also targets the human race and spreads the concept of saving life after one’s death.</a:t>
            </a:r>
            <a:endParaRPr lang="en-IN" sz="2400" dirty="0">
              <a:solidFill>
                <a:srgbClr val="0070C0"/>
              </a:solidFill>
            </a:endParaRPr>
          </a:p>
        </p:txBody>
      </p:sp>
    </p:spTree>
    <p:extLst>
      <p:ext uri="{BB962C8B-B14F-4D97-AF65-F5344CB8AC3E}">
        <p14:creationId xmlns:p14="http://schemas.microsoft.com/office/powerpoint/2010/main" val="991620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2835" y="1280160"/>
            <a:ext cx="8098972" cy="4023360"/>
          </a:xfrm>
        </p:spPr>
        <p:txBody>
          <a:bodyPr>
            <a:normAutofit/>
          </a:bodyPr>
          <a:lstStyle/>
          <a:p>
            <a:br>
              <a:rPr lang="en-US" sz="9600" dirty="0"/>
            </a:br>
            <a:r>
              <a:rPr lang="en-US" sz="9600" dirty="0"/>
              <a:t>THANK YOU</a:t>
            </a:r>
            <a:endParaRPr lang="en-IN" sz="9600" dirty="0"/>
          </a:p>
        </p:txBody>
      </p:sp>
    </p:spTree>
    <p:extLst>
      <p:ext uri="{BB962C8B-B14F-4D97-AF65-F5344CB8AC3E}">
        <p14:creationId xmlns:p14="http://schemas.microsoft.com/office/powerpoint/2010/main" val="67496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64610"/>
          </a:xfrm>
        </p:spPr>
        <p:txBody>
          <a:bodyPr>
            <a:normAutofit fontScale="90000"/>
          </a:bodyPr>
          <a:lstStyle/>
          <a:p>
            <a:r>
              <a:rPr lang="en-IN" dirty="0"/>
              <a:t>EXISTING SYSTEM</a:t>
            </a:r>
          </a:p>
        </p:txBody>
      </p:sp>
      <p:sp>
        <p:nvSpPr>
          <p:cNvPr id="3" name="Content Placeholder 2"/>
          <p:cNvSpPr>
            <a:spLocks noGrp="1"/>
          </p:cNvSpPr>
          <p:nvPr>
            <p:ph idx="1"/>
          </p:nvPr>
        </p:nvSpPr>
        <p:spPr>
          <a:xfrm>
            <a:off x="2589212" y="1449977"/>
            <a:ext cx="8915400" cy="4663440"/>
          </a:xfrm>
        </p:spPr>
        <p:txBody>
          <a:bodyPr>
            <a:noAutofit/>
          </a:bodyPr>
          <a:lstStyle/>
          <a:p>
            <a:r>
              <a:rPr lang="en-US" sz="2200" dirty="0"/>
              <a:t>Organ transplantation involves a complex, collaborative set of interactions among patients, family members, healthcare professionals and organ procurement. Currently, the way in which the procurement phase tasks are performed is still largely no automated and non-coordinated</a:t>
            </a:r>
          </a:p>
        </p:txBody>
      </p:sp>
    </p:spTree>
    <p:extLst>
      <p:ext uri="{BB962C8B-B14F-4D97-AF65-F5344CB8AC3E}">
        <p14:creationId xmlns:p14="http://schemas.microsoft.com/office/powerpoint/2010/main" val="426474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DRAWBACKS OF EXISTING SYSTEM</a:t>
            </a:r>
            <a:endParaRPr lang="en-IN" dirty="0"/>
          </a:p>
        </p:txBody>
      </p:sp>
      <p:sp>
        <p:nvSpPr>
          <p:cNvPr id="3" name="Content Placeholder 2"/>
          <p:cNvSpPr>
            <a:spLocks noGrp="1"/>
          </p:cNvSpPr>
          <p:nvPr>
            <p:ph idx="1"/>
          </p:nvPr>
        </p:nvSpPr>
        <p:spPr/>
        <p:txBody>
          <a:bodyPr>
            <a:noAutofit/>
          </a:bodyPr>
          <a:lstStyle/>
          <a:p>
            <a:pPr marL="0" indent="0">
              <a:buNone/>
            </a:pPr>
            <a:r>
              <a:rPr lang="en-US" sz="2000" dirty="0"/>
              <a:t>• Medical experts have to consider one by one all the possible receivers and evaluate the matching with weak supports to process large amount of data.</a:t>
            </a:r>
          </a:p>
          <a:p>
            <a:pPr marL="0" indent="0">
              <a:buNone/>
            </a:pPr>
            <a:r>
              <a:rPr lang="en-US" sz="2000" dirty="0"/>
              <a:t> • Information is usually not stored a in compact, re-usable way, therefore the coordination between medical experts and surgeons has to pass through telephone and facsimile.</a:t>
            </a:r>
          </a:p>
          <a:p>
            <a:pPr marL="0" indent="0">
              <a:buNone/>
            </a:pPr>
            <a:r>
              <a:rPr lang="en-US" sz="2000" dirty="0"/>
              <a:t> • Finding the best route involves looking up several timetables of means of transport (such as trains or planes) and making spatial and temporal reasoning to provide the most efficient solution. </a:t>
            </a:r>
          </a:p>
          <a:p>
            <a:pPr marL="0" indent="0">
              <a:buNone/>
            </a:pPr>
            <a:r>
              <a:rPr lang="en-US" sz="2000" dirty="0"/>
              <a:t>• Scheduling the medical teams involves looking up the timetables of operating theatres and medical personnel to find solutions which are available at the required times. </a:t>
            </a:r>
            <a:endParaRPr lang="en-IN" sz="2000" dirty="0"/>
          </a:p>
        </p:txBody>
      </p:sp>
    </p:spTree>
    <p:extLst>
      <p:ext uri="{BB962C8B-B14F-4D97-AF65-F5344CB8AC3E}">
        <p14:creationId xmlns:p14="http://schemas.microsoft.com/office/powerpoint/2010/main" val="391445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p:txBody>
          <a:bodyPr>
            <a:normAutofit/>
          </a:bodyPr>
          <a:lstStyle/>
          <a:p>
            <a:pPr marL="0" indent="0">
              <a:buNone/>
            </a:pPr>
            <a:r>
              <a:rPr lang="en-US" sz="2400" dirty="0"/>
              <a:t>The Proposed system is helpful to simplify and automate the process of searching the organ in case of emergency and maintaining the records of organ </a:t>
            </a:r>
            <a:r>
              <a:rPr lang="en-US" sz="2400" dirty="0" err="1"/>
              <a:t>donors,recipients</a:t>
            </a:r>
            <a:r>
              <a:rPr lang="en-US" sz="2400" dirty="0"/>
              <a:t> and the hospital details. Using this organ seeker can search for organ donors and admin </a:t>
            </a:r>
            <a:r>
              <a:rPr lang="en-US" sz="2400" dirty="0" err="1"/>
              <a:t>cancommunicate</a:t>
            </a:r>
            <a:r>
              <a:rPr lang="en-US" sz="2400" dirty="0"/>
              <a:t> with seeker and donors</a:t>
            </a:r>
            <a:endParaRPr lang="en-IN" sz="2400" dirty="0"/>
          </a:p>
        </p:txBody>
      </p:sp>
    </p:spTree>
    <p:extLst>
      <p:ext uri="{BB962C8B-B14F-4D97-AF65-F5344CB8AC3E}">
        <p14:creationId xmlns:p14="http://schemas.microsoft.com/office/powerpoint/2010/main" val="200804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a:xfrm>
            <a:off x="2592925" y="1264555"/>
            <a:ext cx="8915400" cy="3777622"/>
          </a:xfrm>
        </p:spPr>
        <p:txBody>
          <a:bodyPr>
            <a:noAutofit/>
          </a:bodyPr>
          <a:lstStyle/>
          <a:p>
            <a:pPr marL="0" indent="0">
              <a:buNone/>
            </a:pPr>
            <a:r>
              <a:rPr lang="en-US" sz="2000" dirty="0"/>
              <a:t>The system is very simple in design and to implement. The system requires very low system resources, and the system will work in almost all configurations. It has got following features: </a:t>
            </a:r>
          </a:p>
          <a:p>
            <a:pPr marL="0" indent="0">
              <a:buNone/>
            </a:pPr>
            <a:r>
              <a:rPr lang="en-US" sz="2000" dirty="0"/>
              <a:t>➢Better security: - For data to remain secure measures must be taken to prevent unauthorized access. Security means that data are protected from various forms of destruction. The system security problem can be divided into four related issues: security, integrity, privacy and confidentiality. Username and password requirement to sign in </a:t>
            </a:r>
            <a:r>
              <a:rPr lang="en-US" sz="2000" dirty="0" err="1"/>
              <a:t>ensuressecurity.It</a:t>
            </a:r>
            <a:r>
              <a:rPr lang="en-US" sz="2000" dirty="0"/>
              <a:t> will also provide data security as we are using the secured </a:t>
            </a:r>
            <a:r>
              <a:rPr lang="en-US" sz="2000" dirty="0" err="1"/>
              <a:t>databasesfor</a:t>
            </a:r>
            <a:r>
              <a:rPr lang="en-US" sz="2000" dirty="0"/>
              <a:t> maintaining the documents. </a:t>
            </a:r>
          </a:p>
          <a:p>
            <a:pPr marL="0" indent="0">
              <a:buNone/>
            </a:pPr>
            <a:r>
              <a:rPr lang="en-US" sz="2000" dirty="0"/>
              <a:t>➢Ensure data accuracy: - The proposed system eliminates the manual errors while entering the details of the users during the registration. </a:t>
            </a:r>
          </a:p>
          <a:p>
            <a:pPr marL="0" indent="0">
              <a:buNone/>
            </a:pPr>
            <a:r>
              <a:rPr lang="en-US" sz="2000" dirty="0"/>
              <a:t>➢Better service: - The product will avoid the burden of hard copy storage. We can also conserve the time and human resources for doing the same task. The data can be maintained for longer period with no loss of data</a:t>
            </a:r>
            <a:endParaRPr lang="en-IN" sz="2000" dirty="0">
              <a:solidFill>
                <a:srgbClr val="0070C0"/>
              </a:solidFill>
            </a:endParaRPr>
          </a:p>
        </p:txBody>
      </p:sp>
    </p:spTree>
    <p:extLst>
      <p:ext uri="{BB962C8B-B14F-4D97-AF65-F5344CB8AC3E}">
        <p14:creationId xmlns:p14="http://schemas.microsoft.com/office/powerpoint/2010/main" val="351570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sp>
        <p:nvSpPr>
          <p:cNvPr id="3" name="Content Placeholder 2"/>
          <p:cNvSpPr>
            <a:spLocks noGrp="1"/>
          </p:cNvSpPr>
          <p:nvPr>
            <p:ph idx="1"/>
          </p:nvPr>
        </p:nvSpPr>
        <p:spPr/>
        <p:txBody>
          <a:bodyPr>
            <a:normAutofit/>
          </a:bodyPr>
          <a:lstStyle/>
          <a:p>
            <a:r>
              <a:rPr lang="en-IN" sz="2000" b="1" dirty="0">
                <a:solidFill>
                  <a:srgbClr val="0070C0"/>
                </a:solidFill>
              </a:rPr>
              <a:t>USER Module</a:t>
            </a:r>
          </a:p>
          <a:p>
            <a:r>
              <a:rPr lang="en-IN" sz="2000" b="1" dirty="0">
                <a:solidFill>
                  <a:srgbClr val="0070C0"/>
                </a:solidFill>
              </a:rPr>
              <a:t>ADMIN Module</a:t>
            </a:r>
          </a:p>
          <a:p>
            <a:r>
              <a:rPr lang="en-IN" sz="2000" b="1" dirty="0">
                <a:solidFill>
                  <a:srgbClr val="0070C0"/>
                </a:solidFill>
              </a:rPr>
              <a:t>HOSPITAL Module </a:t>
            </a:r>
          </a:p>
          <a:p>
            <a:r>
              <a:rPr lang="en-IN" sz="2000" b="1" dirty="0">
                <a:solidFill>
                  <a:srgbClr val="0070C0"/>
                </a:solidFill>
              </a:rPr>
              <a:t>DCOTOR Module</a:t>
            </a:r>
            <a:endParaRPr lang="en-US" sz="2000" b="1" dirty="0">
              <a:solidFill>
                <a:srgbClr val="0070C0"/>
              </a:solidFill>
            </a:endParaRPr>
          </a:p>
        </p:txBody>
      </p:sp>
    </p:spTree>
    <p:extLst>
      <p:ext uri="{BB962C8B-B14F-4D97-AF65-F5344CB8AC3E}">
        <p14:creationId xmlns:p14="http://schemas.microsoft.com/office/powerpoint/2010/main" val="3712543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MODULE</a:t>
            </a:r>
            <a:endParaRPr lang="en-IN" dirty="0"/>
          </a:p>
        </p:txBody>
      </p:sp>
      <p:sp>
        <p:nvSpPr>
          <p:cNvPr id="3" name="Content Placeholder 2"/>
          <p:cNvSpPr>
            <a:spLocks noGrp="1"/>
          </p:cNvSpPr>
          <p:nvPr>
            <p:ph sz="half" idx="1"/>
          </p:nvPr>
        </p:nvSpPr>
        <p:spPr/>
        <p:txBody>
          <a:bodyPr>
            <a:normAutofit/>
          </a:bodyPr>
          <a:lstStyle/>
          <a:p>
            <a:r>
              <a:rPr lang="en-US" sz="2000" dirty="0"/>
              <a:t>User Registration</a:t>
            </a:r>
          </a:p>
          <a:p>
            <a:r>
              <a:rPr lang="en-US" sz="2000" dirty="0"/>
              <a:t>Login</a:t>
            </a:r>
          </a:p>
          <a:p>
            <a:r>
              <a:rPr lang="en-IN" sz="2000" dirty="0"/>
              <a:t>Add Personal Details</a:t>
            </a:r>
          </a:p>
          <a:p>
            <a:r>
              <a:rPr lang="en-US" sz="2000" dirty="0"/>
              <a:t>Add Organ to Donate</a:t>
            </a:r>
          </a:p>
          <a:p>
            <a:r>
              <a:rPr lang="en-IN" sz="2000" dirty="0"/>
              <a:t>Change password</a:t>
            </a:r>
          </a:p>
          <a:p>
            <a:r>
              <a:rPr lang="en-US" sz="2000" dirty="0"/>
              <a:t>Logout</a:t>
            </a:r>
            <a:endParaRPr lang="en-IN" sz="2000" dirty="0"/>
          </a:p>
        </p:txBody>
      </p:sp>
    </p:spTree>
    <p:extLst>
      <p:ext uri="{BB962C8B-B14F-4D97-AF65-F5344CB8AC3E}">
        <p14:creationId xmlns:p14="http://schemas.microsoft.com/office/powerpoint/2010/main" val="399817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MODULE</a:t>
            </a:r>
            <a:endParaRPr lang="en-IN" dirty="0"/>
          </a:p>
        </p:txBody>
      </p:sp>
      <p:sp>
        <p:nvSpPr>
          <p:cNvPr id="3" name="Content Placeholder 2"/>
          <p:cNvSpPr>
            <a:spLocks noGrp="1"/>
          </p:cNvSpPr>
          <p:nvPr>
            <p:ph sz="half" idx="1"/>
          </p:nvPr>
        </p:nvSpPr>
        <p:spPr/>
        <p:txBody>
          <a:bodyPr>
            <a:normAutofit/>
          </a:bodyPr>
          <a:lstStyle/>
          <a:p>
            <a:r>
              <a:rPr lang="en-IN" sz="2000" dirty="0"/>
              <a:t> Login</a:t>
            </a:r>
          </a:p>
          <a:p>
            <a:r>
              <a:rPr lang="en-IN" sz="2000" dirty="0"/>
              <a:t>View Donor List</a:t>
            </a:r>
          </a:p>
          <a:p>
            <a:r>
              <a:rPr lang="en-US" sz="2000" dirty="0"/>
              <a:t>View Organ Details of Donors</a:t>
            </a:r>
          </a:p>
          <a:p>
            <a:r>
              <a:rPr lang="en-US" sz="2000" dirty="0"/>
              <a:t>View Patient Details</a:t>
            </a:r>
          </a:p>
          <a:p>
            <a:r>
              <a:rPr lang="en-US" sz="2000" dirty="0"/>
              <a:t>View/Check Queries requested by hospital</a:t>
            </a:r>
          </a:p>
          <a:p>
            <a:r>
              <a:rPr lang="en-US" sz="2000" dirty="0"/>
              <a:t>Search Donor via </a:t>
            </a:r>
            <a:r>
              <a:rPr lang="en-US" sz="2000" dirty="0" err="1"/>
              <a:t>bloodgroup</a:t>
            </a:r>
            <a:r>
              <a:rPr lang="en-US" sz="2000" dirty="0"/>
              <a:t> or Organ</a:t>
            </a:r>
            <a:endParaRPr lang="en-IN" sz="2000" dirty="0"/>
          </a:p>
          <a:p>
            <a:pPr marL="0" indent="0">
              <a:buNone/>
            </a:pPr>
            <a:endParaRPr lang="en-US" sz="2000" dirty="0"/>
          </a:p>
        </p:txBody>
      </p:sp>
      <p:sp>
        <p:nvSpPr>
          <p:cNvPr id="4" name="Content Placeholder 3"/>
          <p:cNvSpPr>
            <a:spLocks noGrp="1"/>
          </p:cNvSpPr>
          <p:nvPr>
            <p:ph sz="half" idx="2"/>
          </p:nvPr>
        </p:nvSpPr>
        <p:spPr/>
        <p:txBody>
          <a:bodyPr>
            <a:normAutofit/>
          </a:bodyPr>
          <a:lstStyle/>
          <a:p>
            <a:r>
              <a:rPr lang="en-US" sz="2000" dirty="0"/>
              <a:t>Change password</a:t>
            </a:r>
          </a:p>
          <a:p>
            <a:r>
              <a:rPr lang="en-US" sz="2000" dirty="0"/>
              <a:t>Logout</a:t>
            </a:r>
            <a:endParaRPr lang="en-IN" sz="2000" dirty="0"/>
          </a:p>
        </p:txBody>
      </p:sp>
    </p:spTree>
    <p:extLst>
      <p:ext uri="{BB962C8B-B14F-4D97-AF65-F5344CB8AC3E}">
        <p14:creationId xmlns:p14="http://schemas.microsoft.com/office/powerpoint/2010/main" val="23297905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218</TotalTime>
  <Words>837</Words>
  <Application>Microsoft Office PowerPoint</Application>
  <PresentationFormat>Widescreen</PresentationFormat>
  <Paragraphs>77</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Wisp</vt:lpstr>
      <vt:lpstr>ONLINE ORGAN DONATION AND DONOR FINDER</vt:lpstr>
      <vt:lpstr>ABSTRACT</vt:lpstr>
      <vt:lpstr>EXISTING SYSTEM</vt:lpstr>
      <vt:lpstr>DRAWBACKS OF EXISTING SYSTEM</vt:lpstr>
      <vt:lpstr>PROPOSED SYSTEM</vt:lpstr>
      <vt:lpstr>PROPOSED SYSTEM</vt:lpstr>
      <vt:lpstr>MODULES</vt:lpstr>
      <vt:lpstr>USER MODULE</vt:lpstr>
      <vt:lpstr>ADMIN MODULE</vt:lpstr>
      <vt:lpstr>HOSPITAL Module</vt:lpstr>
      <vt:lpstr>DOCTOR MODULE</vt:lpstr>
      <vt:lpstr>UML DIAGRAMS-ACTVITY DIAGRAM </vt:lpstr>
      <vt:lpstr>CLASS DIAGRAM</vt:lpstr>
      <vt:lpstr>COMPONENT DIAGRAM</vt:lpstr>
      <vt:lpstr>DEPLOYMENT DIAGRAM</vt:lpstr>
      <vt:lpstr>OBJECT DIAGRAM</vt:lpstr>
      <vt:lpstr>SEQUENCE DIAGRAM</vt:lpstr>
      <vt:lpstr>STATE CHART DESIGN</vt:lpstr>
      <vt:lpstr>USECASE DIAGRAM</vt:lpstr>
      <vt:lpstr>FIGMA</vt:lpstr>
      <vt:lpstr>PowerPoint Presentation</vt:lpstr>
      <vt:lpstr>ADMIN HOME PAGE</vt:lpstr>
      <vt:lpstr>TABLE DESIGN</vt:lpstr>
      <vt:lpstr>PowerPoint Presentation</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RTA-REGIONAL TRANSPORT AUTHORITY SYSTEM</dc:title>
  <dc:creator>Teena</dc:creator>
  <cp:lastModifiedBy>midhun krishna</cp:lastModifiedBy>
  <cp:revision>17</cp:revision>
  <dcterms:created xsi:type="dcterms:W3CDTF">2022-02-25T14:58:51Z</dcterms:created>
  <dcterms:modified xsi:type="dcterms:W3CDTF">2022-03-02T06:25:51Z</dcterms:modified>
</cp:coreProperties>
</file>