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MSIPCMContentMarking" descr="{&quot;HashCode&quot;:1831732991,&quot;Placement&quot;:&quot;Footer&quot;}">
            <a:extLst>
              <a:ext uri="{FF2B5EF4-FFF2-40B4-BE49-F238E27FC236}">
                <a16:creationId xmlns:a16="http://schemas.microsoft.com/office/drawing/2014/main" id="{5101AAEB-E697-4BE5-A8A7-CCB8614F774C}"/>
              </a:ext>
            </a:extLst>
          </p:cNvPr>
          <p:cNvSpPr txBox="1"/>
          <p:nvPr userDrawn="1"/>
        </p:nvSpPr>
        <p:spPr>
          <a:xfrm>
            <a:off x="5389152" y="6595656"/>
            <a:ext cx="1413695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Schlumberger-Private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ategory:Suburbs_of_Koch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0F327-65C8-4687-BC23-27CEF5011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924129"/>
            <a:ext cx="10572000" cy="3496070"/>
          </a:xfrm>
        </p:spPr>
        <p:txBody>
          <a:bodyPr/>
          <a:lstStyle/>
          <a:p>
            <a:r>
              <a:rPr lang="en-US" dirty="0"/>
              <a:t>Coursera : Capstone Project</a:t>
            </a:r>
            <a:br>
              <a:rPr lang="en-US" dirty="0"/>
            </a:br>
            <a:r>
              <a:rPr lang="en-US" sz="3600" dirty="0"/>
              <a:t>IBM Data Science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Title: Hotel Apartment Business in Kochi, Kerala</a:t>
            </a: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0652AD-F383-4E4E-8608-CD2BC97D9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769757"/>
          </a:xfrm>
        </p:spPr>
        <p:txBody>
          <a:bodyPr>
            <a:noAutofit/>
          </a:bodyPr>
          <a:lstStyle/>
          <a:p>
            <a:r>
              <a:rPr lang="en-US" sz="1600" dirty="0"/>
              <a:t>Midhun Madhavan</a:t>
            </a:r>
          </a:p>
          <a:p>
            <a:r>
              <a:rPr lang="en-US" sz="1600" dirty="0"/>
              <a:t>May 2020</a:t>
            </a:r>
          </a:p>
        </p:txBody>
      </p:sp>
    </p:spTree>
    <p:extLst>
      <p:ext uri="{BB962C8B-B14F-4D97-AF65-F5344CB8AC3E}">
        <p14:creationId xmlns:p14="http://schemas.microsoft.com/office/powerpoint/2010/main" val="3901046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F5B7E1-369F-4FDB-9207-C7C1B1AD280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Thank You</a:t>
            </a:r>
          </a:p>
        </p:txBody>
      </p:sp>
      <p:pic>
        <p:nvPicPr>
          <p:cNvPr id="18" name="Graphic 5" descr="Handshake">
            <a:extLst>
              <a:ext uri="{FF2B5EF4-FFF2-40B4-BE49-F238E27FC236}">
                <a16:creationId xmlns:a16="http://schemas.microsoft.com/office/drawing/2014/main" id="{0D1FBCC8-2D8C-44ED-97B6-CDC647A77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5554" y="643465"/>
            <a:ext cx="5397897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549554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FA723-A4B1-4B79-B6FF-562E3BAB6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0C4E0-A4D4-4E6B-A732-8C78D1107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wants to utilize the hospitality business potential of Kochi</a:t>
            </a:r>
          </a:p>
          <a:p>
            <a:r>
              <a:rPr lang="en-US" dirty="0"/>
              <a:t>Location is the most important factor for success</a:t>
            </a:r>
          </a:p>
          <a:p>
            <a:r>
              <a:rPr lang="en-US" dirty="0"/>
              <a:t>Where to open the hotel?</a:t>
            </a:r>
          </a:p>
          <a:p>
            <a:r>
              <a:rPr lang="en-US" dirty="0"/>
              <a:t>What are the factors to consider?</a:t>
            </a:r>
          </a:p>
        </p:txBody>
      </p:sp>
    </p:spTree>
    <p:extLst>
      <p:ext uri="{BB962C8B-B14F-4D97-AF65-F5344CB8AC3E}">
        <p14:creationId xmlns:p14="http://schemas.microsoft.com/office/powerpoint/2010/main" val="4124500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FA723-A4B1-4B79-B6FF-562E3BAB6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0C4E0-A4D4-4E6B-A732-8C78D1107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Suburbs of Kochi - </a:t>
            </a:r>
            <a:r>
              <a:rPr lang="en-US" u="sng" dirty="0">
                <a:hlinkClick r:id="rId2"/>
              </a:rPr>
              <a:t>https://en.wikipedia.org/wiki/Category:Suburbs_of_Kochi</a:t>
            </a:r>
            <a:endParaRPr lang="en-US" dirty="0"/>
          </a:p>
          <a:p>
            <a:r>
              <a:rPr lang="en-US" dirty="0"/>
              <a:t>Location data for each neighborhood </a:t>
            </a:r>
          </a:p>
          <a:p>
            <a:r>
              <a:rPr lang="en-US" dirty="0"/>
              <a:t>Venue data</a:t>
            </a:r>
          </a:p>
        </p:txBody>
      </p:sp>
    </p:spTree>
    <p:extLst>
      <p:ext uri="{BB962C8B-B14F-4D97-AF65-F5344CB8AC3E}">
        <p14:creationId xmlns:p14="http://schemas.microsoft.com/office/powerpoint/2010/main" val="2518272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81BDA-D55C-4464-AC02-6360B85A7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Data Acquisition &amp;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A7191-0396-4D56-B0A8-9FF0B456F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/>
              <a:t>Python packages to extract and clean the data.</a:t>
            </a:r>
          </a:p>
          <a:p>
            <a:r>
              <a:rPr lang="en-US" sz="1600"/>
              <a:t>Location data is added</a:t>
            </a:r>
          </a:p>
          <a:p>
            <a:r>
              <a:rPr lang="en-US" sz="1600"/>
              <a:t>Map is created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F94278-B0C0-4FD1-B293-24FD598A484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01851" y="3039239"/>
            <a:ext cx="6277349" cy="246385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32707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D359A-8DAE-4A79-8F21-37535E1A3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Exploratory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5ABB0-4F59-413F-B581-9A3E577EA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 dirty="0"/>
              <a:t>Foursquare API is used to get the venue details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Identified the depending venue category for hotel business</a:t>
            </a:r>
          </a:p>
          <a:p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A0F7C7-05AA-4405-ACE8-1F9025DE49F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01851" y="2840477"/>
            <a:ext cx="6277349" cy="297666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657440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D359A-8DAE-4A79-8F21-37535E1A3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/>
              <a:t>Cluster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5ABB0-4F59-413F-B581-9A3E577EA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4541227" cy="3632200"/>
          </a:xfrm>
        </p:spPr>
        <p:txBody>
          <a:bodyPr>
            <a:normAutofit/>
          </a:bodyPr>
          <a:lstStyle/>
          <a:p>
            <a:r>
              <a:rPr lang="en-US" sz="1600" dirty="0"/>
              <a:t>Cluster Analysis is perfumed</a:t>
            </a:r>
          </a:p>
          <a:p>
            <a:endParaRPr lang="en-US" sz="1600" dirty="0"/>
          </a:p>
          <a:p>
            <a:r>
              <a:rPr lang="en-US" sz="1600" dirty="0"/>
              <a:t>Clustered the data into 4 clusters</a:t>
            </a:r>
          </a:p>
          <a:p>
            <a:endParaRPr lang="en-US" sz="1600" dirty="0"/>
          </a:p>
          <a:p>
            <a:r>
              <a:rPr lang="en-US" sz="1600" dirty="0"/>
              <a:t>Analyzed each cluster and a map is created</a:t>
            </a:r>
          </a:p>
          <a:p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EA56C9-3234-4D0F-97F3-04F10DD751A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46339" y="2412999"/>
            <a:ext cx="6101950" cy="419208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267281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D359A-8DAE-4A79-8F21-37535E1A3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5ABB0-4F59-413F-B581-9A3E577EA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Cluster 0: Neighborhoods has the high number of hotels.</a:t>
            </a:r>
            <a:endParaRPr lang="en-US" b="1" dirty="0"/>
          </a:p>
          <a:p>
            <a:pPr lvl="0"/>
            <a:r>
              <a:rPr lang="en-US" dirty="0"/>
              <a:t>Cluster 1: Neighborhoods with very a smaller number of hotels,</a:t>
            </a:r>
            <a:endParaRPr lang="en-US" b="1" dirty="0"/>
          </a:p>
          <a:p>
            <a:pPr lvl="0"/>
            <a:r>
              <a:rPr lang="en-US" dirty="0"/>
              <a:t>Cluster 2 and 3: Neighborhoods with smaller number of hotels but higher than Cluster 1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113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D359A-8DAE-4A79-8F21-37535E1A3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5ABB0-4F59-413F-B581-9A3E577EA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Cluster 0 has the greatest number of hotels.</a:t>
            </a:r>
            <a:endParaRPr lang="en-US" b="1" dirty="0"/>
          </a:p>
          <a:p>
            <a:pPr lvl="0"/>
            <a:r>
              <a:rPr lang="en-US" dirty="0"/>
              <a:t>cluster 0 is closer to the city center</a:t>
            </a:r>
            <a:endParaRPr lang="en-US" b="1" dirty="0"/>
          </a:p>
          <a:p>
            <a:pPr lvl="0"/>
            <a:r>
              <a:rPr lang="en-US" dirty="0"/>
              <a:t>Cluster 0 also has the highest number of shopping malls, cinema and Restaurants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Less completion in Cluster 1,2 and 3</a:t>
            </a:r>
          </a:p>
          <a:p>
            <a:pPr lvl="0"/>
            <a:r>
              <a:rPr lang="en-US" dirty="0"/>
              <a:t>Very less restaurants, malls in cluster 1 and 2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Cluster 3 has good number of restaurants and malls</a:t>
            </a:r>
          </a:p>
        </p:txBody>
      </p:sp>
    </p:spTree>
    <p:extLst>
      <p:ext uri="{BB962C8B-B14F-4D97-AF65-F5344CB8AC3E}">
        <p14:creationId xmlns:p14="http://schemas.microsoft.com/office/powerpoint/2010/main" val="1071197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C026B-AAAB-4500-835F-DA914D551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61CA1-E69A-4710-9421-1DB3BB353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Based on the analysis below mentioned clusters and neighborhoods are selected,</a:t>
            </a:r>
            <a:endParaRPr lang="en-US" b="1" dirty="0"/>
          </a:p>
          <a:p>
            <a:pPr lvl="0"/>
            <a:r>
              <a:rPr lang="en-US" dirty="0"/>
              <a:t>Cluster 3 is looking promising with not much competition and other customer attracting facilities like restaurant, malls and cinema. Consider locations like </a:t>
            </a:r>
            <a:r>
              <a:rPr lang="en-US" dirty="0" err="1"/>
              <a:t>Kadamakkudy</a:t>
            </a:r>
            <a:r>
              <a:rPr lang="en-US" dirty="0"/>
              <a:t> and </a:t>
            </a:r>
            <a:r>
              <a:rPr lang="en-US" dirty="0" err="1"/>
              <a:t>Thiruvankulam</a:t>
            </a:r>
            <a:r>
              <a:rPr lang="en-US" dirty="0"/>
              <a:t>.</a:t>
            </a:r>
          </a:p>
          <a:p>
            <a:pPr marL="0" lvl="0" indent="0">
              <a:buNone/>
            </a:pPr>
            <a:endParaRPr lang="en-US" b="1" dirty="0"/>
          </a:p>
          <a:p>
            <a:pPr lvl="0"/>
            <a:r>
              <a:rPr lang="en-US" dirty="0"/>
              <a:t>If client is ready to accept the competition and provide a good quality service, then we can even consider the center of the city which is Cluster 0 where most of the hotels are located. Consider locations like </a:t>
            </a:r>
            <a:r>
              <a:rPr lang="en-US" dirty="0" err="1"/>
              <a:t>Irumpanam</a:t>
            </a:r>
            <a:r>
              <a:rPr lang="en-US" dirty="0"/>
              <a:t> and </a:t>
            </a:r>
            <a:r>
              <a:rPr lang="en-US" dirty="0" err="1"/>
              <a:t>vaduthala</a:t>
            </a:r>
            <a:r>
              <a:rPr lang="en-US" dirty="0"/>
              <a:t>.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2849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Century Gothic</vt:lpstr>
      <vt:lpstr>Wingdings 2</vt:lpstr>
      <vt:lpstr>Quotable</vt:lpstr>
      <vt:lpstr>Coursera : Capstone Project IBM Data Science  Title: Hotel Apartment Business in Kochi, Kerala   </vt:lpstr>
      <vt:lpstr>Business Problem</vt:lpstr>
      <vt:lpstr>Data</vt:lpstr>
      <vt:lpstr>Data Acquisition &amp; Cleaning</vt:lpstr>
      <vt:lpstr>Exploratory Analysis</vt:lpstr>
      <vt:lpstr>Cluster Analysis</vt:lpstr>
      <vt:lpstr>Result</vt:lpstr>
      <vt:lpstr>Observations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: Capstone Project IBM Data Science  Title: Hotel Apartment Business in Kochi, Kerala   </dc:title>
  <dc:creator>Midhun Madhavan</dc:creator>
  <cp:lastModifiedBy>Midhun Madhavan</cp:lastModifiedBy>
  <cp:revision>2</cp:revision>
  <dcterms:created xsi:type="dcterms:W3CDTF">2020-05-28T17:56:31Z</dcterms:created>
  <dcterms:modified xsi:type="dcterms:W3CDTF">2020-05-28T17:56:45Z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85f1f62-8d2b-4457-869c-0a13c6549635_Enabled">
    <vt:lpwstr>True</vt:lpwstr>
  </property>
  <property fmtid="{D5CDD505-2E9C-101B-9397-08002B2CF9AE}" pid="3" name="MSIP_Label_585f1f62-8d2b-4457-869c-0a13c6549635_SiteId">
    <vt:lpwstr>41ff26dc-250f-4b13-8981-739be8610c21</vt:lpwstr>
  </property>
  <property fmtid="{D5CDD505-2E9C-101B-9397-08002B2CF9AE}" pid="4" name="MSIP_Label_585f1f62-8d2b-4457-869c-0a13c6549635_Owner">
    <vt:lpwstr>MMadhavan@slb.com</vt:lpwstr>
  </property>
  <property fmtid="{D5CDD505-2E9C-101B-9397-08002B2CF9AE}" pid="5" name="MSIP_Label_585f1f62-8d2b-4457-869c-0a13c6549635_SetDate">
    <vt:lpwstr>2020-05-28T17:56:36.8342587Z</vt:lpwstr>
  </property>
  <property fmtid="{D5CDD505-2E9C-101B-9397-08002B2CF9AE}" pid="6" name="MSIP_Label_585f1f62-8d2b-4457-869c-0a13c6549635_Name">
    <vt:lpwstr>Private</vt:lpwstr>
  </property>
  <property fmtid="{D5CDD505-2E9C-101B-9397-08002B2CF9AE}" pid="7" name="MSIP_Label_585f1f62-8d2b-4457-869c-0a13c6549635_Application">
    <vt:lpwstr>Microsoft Azure Information Protection</vt:lpwstr>
  </property>
  <property fmtid="{D5CDD505-2E9C-101B-9397-08002B2CF9AE}" pid="8" name="MSIP_Label_585f1f62-8d2b-4457-869c-0a13c6549635_ActionId">
    <vt:lpwstr>087edc1f-78cc-45ff-9210-e86ffbe347f8</vt:lpwstr>
  </property>
  <property fmtid="{D5CDD505-2E9C-101B-9397-08002B2CF9AE}" pid="9" name="MSIP_Label_585f1f62-8d2b-4457-869c-0a13c6549635_Extended_MSFT_Method">
    <vt:lpwstr>Automatic</vt:lpwstr>
  </property>
  <property fmtid="{D5CDD505-2E9C-101B-9397-08002B2CF9AE}" pid="10" name="MSIP_Label_8bb759f6-5337-4dc5-b19b-e74b6da11f8f_Enabled">
    <vt:lpwstr>True</vt:lpwstr>
  </property>
  <property fmtid="{D5CDD505-2E9C-101B-9397-08002B2CF9AE}" pid="11" name="MSIP_Label_8bb759f6-5337-4dc5-b19b-e74b6da11f8f_SiteId">
    <vt:lpwstr>41ff26dc-250f-4b13-8981-739be8610c21</vt:lpwstr>
  </property>
  <property fmtid="{D5CDD505-2E9C-101B-9397-08002B2CF9AE}" pid="12" name="MSIP_Label_8bb759f6-5337-4dc5-b19b-e74b6da11f8f_Owner">
    <vt:lpwstr>MMadhavan@slb.com</vt:lpwstr>
  </property>
  <property fmtid="{D5CDD505-2E9C-101B-9397-08002B2CF9AE}" pid="13" name="MSIP_Label_8bb759f6-5337-4dc5-b19b-e74b6da11f8f_SetDate">
    <vt:lpwstr>2020-05-28T17:56:36.8342587Z</vt:lpwstr>
  </property>
  <property fmtid="{D5CDD505-2E9C-101B-9397-08002B2CF9AE}" pid="14" name="MSIP_Label_8bb759f6-5337-4dc5-b19b-e74b6da11f8f_Name">
    <vt:lpwstr>Internal</vt:lpwstr>
  </property>
  <property fmtid="{D5CDD505-2E9C-101B-9397-08002B2CF9AE}" pid="15" name="MSIP_Label_8bb759f6-5337-4dc5-b19b-e74b6da11f8f_Application">
    <vt:lpwstr>Microsoft Azure Information Protection</vt:lpwstr>
  </property>
  <property fmtid="{D5CDD505-2E9C-101B-9397-08002B2CF9AE}" pid="16" name="MSIP_Label_8bb759f6-5337-4dc5-b19b-e74b6da11f8f_ActionId">
    <vt:lpwstr>087edc1f-78cc-45ff-9210-e86ffbe347f8</vt:lpwstr>
  </property>
  <property fmtid="{D5CDD505-2E9C-101B-9397-08002B2CF9AE}" pid="17" name="MSIP_Label_8bb759f6-5337-4dc5-b19b-e74b6da11f8f_Parent">
    <vt:lpwstr>585f1f62-8d2b-4457-869c-0a13c6549635</vt:lpwstr>
  </property>
  <property fmtid="{D5CDD505-2E9C-101B-9397-08002B2CF9AE}" pid="18" name="MSIP_Label_8bb759f6-5337-4dc5-b19b-e74b6da11f8f_Extended_MSFT_Method">
    <vt:lpwstr>Automatic</vt:lpwstr>
  </property>
  <property fmtid="{D5CDD505-2E9C-101B-9397-08002B2CF9AE}" pid="19" name="Sensitivity">
    <vt:lpwstr>Private Internal</vt:lpwstr>
  </property>
</Properties>
</file>