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50" r:id="rId2"/>
    <p:sldMasterId id="2147483652" r:id="rId3"/>
    <p:sldMasterId id="2147483654" r:id="rId4"/>
  </p:sldMasterIdLst>
  <p:notesMasterIdLst>
    <p:notesMasterId r:id="rId17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0" roundtripDataSignature="AMtx7mjJLU0XO6CvBrhSAd7cBVU2z0Zt0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" name="Google Shape;3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966bf0f974_0_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4" name="Google Shape;84;g2966bf0f974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966bf0f974_0_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1" name="Google Shape;91;g2966bf0f974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8" name="Google Shape;9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7" name="Google Shape;3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2" name="Google Shape;4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2966bf0f974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8" name="Google Shape;48;g2966bf0f97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1ea7a46c164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4" name="Google Shape;54;g1ea7a46c16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ea7a46c164_0_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0" name="Google Shape;60;g1ea7a46c164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966bf0f974_0_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6" name="Google Shape;66;g2966bf0f97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966bf0f974_0_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2" name="Google Shape;72;g2966bf0f974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966bf0f974_0_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8" name="Google Shape;78;g2966bf0f974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 Personalizado">
  <p:cSld name="Layout Personalizado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o e Título Vertical">
  <p:cSld name="Texto e Título Vertical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o e Título Vertical">
  <p:cSld name="Texto e Título Vertical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o e Título Vertical">
  <p:cSld name="Texto e Título Vertical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0"/>
          <p:cNvPicPr preferRelativeResize="0"/>
          <p:nvPr/>
        </p:nvPicPr>
        <p:blipFill rotWithShape="1">
          <a:blip r:embed="rId4">
            <a:alphaModFix/>
          </a:blip>
          <a:srcRect l="47941"/>
          <a:stretch/>
        </p:blipFill>
        <p:spPr>
          <a:xfrm>
            <a:off x="5810250" y="-1"/>
            <a:ext cx="6381750" cy="6897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0"/>
          <p:cNvPicPr preferRelativeResize="0"/>
          <p:nvPr/>
        </p:nvPicPr>
        <p:blipFill rotWithShape="1">
          <a:blip r:embed="rId5">
            <a:alphaModFix/>
          </a:blip>
          <a:srcRect t="67371" r="84922"/>
          <a:stretch/>
        </p:blipFill>
        <p:spPr>
          <a:xfrm>
            <a:off x="0" y="4619625"/>
            <a:ext cx="1838325" cy="223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1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01047" y="713766"/>
            <a:ext cx="1113478" cy="1166851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10"/>
          <p:cNvSpPr/>
          <p:nvPr/>
        </p:nvSpPr>
        <p:spPr>
          <a:xfrm>
            <a:off x="0" y="2461486"/>
            <a:ext cx="12192000" cy="22383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619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6B9E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1016"/>
            <a:ext cx="12192000" cy="6860031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12"/>
          <p:cNvSpPr/>
          <p:nvPr/>
        </p:nvSpPr>
        <p:spPr>
          <a:xfrm>
            <a:off x="-42881" y="1491915"/>
            <a:ext cx="12255676" cy="4236024"/>
          </a:xfrm>
          <a:prstGeom prst="rect">
            <a:avLst/>
          </a:prstGeom>
          <a:noFill/>
          <a:ln w="19050" cap="flat" cmpd="sng">
            <a:solidFill>
              <a:srgbClr val="CE7FC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2"/>
          <p:cNvSpPr/>
          <p:nvPr/>
        </p:nvSpPr>
        <p:spPr>
          <a:xfrm>
            <a:off x="-32080" y="1592300"/>
            <a:ext cx="12244875" cy="403525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" name="Google Shape;19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170133" y="169305"/>
            <a:ext cx="871679" cy="913461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51189" y="6349925"/>
            <a:ext cx="1606086" cy="1448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12192000" cy="6878022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6B9E"/>
        </a:solid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10011"/>
            <a:ext cx="12192000" cy="68780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7;p24"/>
          <p:cNvPicPr preferRelativeResize="0"/>
          <p:nvPr/>
        </p:nvPicPr>
        <p:blipFill rotWithShape="1">
          <a:blip r:embed="rId4">
            <a:alphaModFix/>
          </a:blip>
          <a:srcRect l="39300" t="26070" r="39850" b="33115"/>
          <a:stretch/>
        </p:blipFill>
        <p:spPr>
          <a:xfrm>
            <a:off x="4791456" y="1783079"/>
            <a:ext cx="2542032" cy="2807209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conda.com/products/individua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jetbrains.com/pt-br/pycharm/download/#section=windows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programiz.com/python-programming/online-compiler/" TargetMode="External"/><Relationship Id="rId4" Type="http://schemas.openxmlformats.org/officeDocument/2006/relationships/hyperlink" Target="https://www.onlinegdb.com/online_python_compiler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"/>
          <p:cNvSpPr txBox="1"/>
          <p:nvPr/>
        </p:nvSpPr>
        <p:spPr>
          <a:xfrm>
            <a:off x="-1" y="2917803"/>
            <a:ext cx="12192000" cy="9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</a:pPr>
            <a:r>
              <a:rPr lang="pt-BR" sz="5500" b="1" i="0" u="none" strike="noStrike" cap="none">
                <a:solidFill>
                  <a:srgbClr val="4A6B9E"/>
                </a:solidFill>
                <a:latin typeface="Trebuchet MS"/>
                <a:ea typeface="Trebuchet MS"/>
                <a:cs typeface="Trebuchet MS"/>
                <a:sym typeface="Trebuchet MS"/>
              </a:rPr>
              <a:t>Fundamentos da Linguagem Python</a:t>
            </a: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"/>
          <p:cNvSpPr txBox="1"/>
          <p:nvPr/>
        </p:nvSpPr>
        <p:spPr>
          <a:xfrm>
            <a:off x="-2" y="3907113"/>
            <a:ext cx="12192001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t-BR" sz="3000" b="0" i="0" u="none" strike="noStrike" cap="none">
                <a:solidFill>
                  <a:srgbClr val="7FC25E"/>
                </a:solidFill>
                <a:latin typeface="Trebuchet MS"/>
                <a:ea typeface="Trebuchet MS"/>
                <a:cs typeface="Trebuchet MS"/>
                <a:sym typeface="Trebuchet MS"/>
              </a:rPr>
              <a:t>Alexandre Siqueira Dias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966bf0f974_0_22"/>
          <p:cNvSpPr txBox="1"/>
          <p:nvPr/>
        </p:nvSpPr>
        <p:spPr>
          <a:xfrm>
            <a:off x="443211" y="145344"/>
            <a:ext cx="10170600" cy="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pt-BR" sz="45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Variáveis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g2966bf0f974_0_22"/>
          <p:cNvSpPr txBox="1"/>
          <p:nvPr/>
        </p:nvSpPr>
        <p:spPr>
          <a:xfrm>
            <a:off x="512064" y="1304405"/>
            <a:ext cx="11137500" cy="44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06400" algn="l" rtl="0">
              <a:lnSpc>
                <a:spcPct val="121428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●"/>
            </a:pPr>
            <a:r>
              <a:rPr lang="pt-B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 é </a:t>
            </a:r>
            <a:r>
              <a:rPr lang="pt-BR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dinamicamente tipificado</a:t>
            </a:r>
            <a:r>
              <a:rPr lang="pt-B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(tipo definido durante a inicialização da variável)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21428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21428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pt-BR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= 10</a:t>
            </a:r>
            <a:endParaRPr sz="2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21428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pt-BR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 = "Python"</a:t>
            </a:r>
            <a:endParaRPr sz="2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21428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pt-BR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print(type(x))</a:t>
            </a:r>
            <a:endParaRPr sz="2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21428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pt-BR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print(type(y))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g2966bf0f974_0_22"/>
          <p:cNvSpPr/>
          <p:nvPr/>
        </p:nvSpPr>
        <p:spPr>
          <a:xfrm>
            <a:off x="4042917" y="2727500"/>
            <a:ext cx="4842300" cy="2179200"/>
          </a:xfrm>
          <a:prstGeom prst="wedgeRoundRectCallout">
            <a:avLst>
              <a:gd name="adj1" fmla="val -88451"/>
              <a:gd name="adj2" fmla="val -16483"/>
              <a:gd name="adj3" fmla="val 0"/>
            </a:avLst>
          </a:prstGeom>
          <a:solidFill>
            <a:srgbClr val="FFFF99"/>
          </a:solidFill>
          <a:ln w="9525" cap="flat" cmpd="sng">
            <a:solidFill>
              <a:srgbClr val="40458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1200"/>
              <a:buFont typeface="Tahoma"/>
              <a:buNone/>
            </a:pPr>
            <a:r>
              <a:rPr lang="pt-BR" sz="2800" b="0" i="0" u="none" strike="noStrike" cap="none">
                <a:solidFill>
                  <a:srgbClr val="40458C"/>
                </a:solidFill>
                <a:latin typeface="Calibri"/>
                <a:ea typeface="Calibri"/>
                <a:cs typeface="Calibri"/>
                <a:sym typeface="Calibri"/>
              </a:rPr>
              <a:t>No momento em que é atribuído um valor à variável é realizada a vinculação do tipo.</a:t>
            </a:r>
            <a:endParaRPr sz="2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966bf0f974_0_35"/>
          <p:cNvSpPr txBox="1"/>
          <p:nvPr/>
        </p:nvSpPr>
        <p:spPr>
          <a:xfrm>
            <a:off x="443211" y="145344"/>
            <a:ext cx="10170600" cy="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pt-BR" sz="45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Variáveis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g2966bf0f974_0_35"/>
          <p:cNvSpPr txBox="1"/>
          <p:nvPr/>
        </p:nvSpPr>
        <p:spPr>
          <a:xfrm>
            <a:off x="512064" y="956689"/>
            <a:ext cx="11137500" cy="563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06400" algn="l" rtl="0">
              <a:lnSpc>
                <a:spcPct val="121428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▪"/>
            </a:pPr>
            <a:r>
              <a:rPr lang="pt-BR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É considerada uma linguagem </a:t>
            </a:r>
            <a:r>
              <a:rPr lang="pt-BR" sz="2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fortemente tipificada</a:t>
            </a:r>
            <a:r>
              <a:rPr lang="pt-BR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(pelo fato de verificar em tempo de execução se a variável é de um tipo compatível com o operador)</a:t>
            </a: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1428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= 10</a:t>
            </a:r>
            <a:endParaRPr sz="2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1428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 = 20</a:t>
            </a:r>
            <a:endParaRPr sz="2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1428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print("Soma: ", x + y)</a:t>
            </a:r>
            <a:endParaRPr sz="2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1428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 = "Python"</a:t>
            </a:r>
            <a:endParaRPr sz="2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1428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print("Soma: ", x + y)</a:t>
            </a:r>
            <a:endParaRPr sz="2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1428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g2966bf0f974_0_35"/>
          <p:cNvSpPr/>
          <p:nvPr/>
        </p:nvSpPr>
        <p:spPr>
          <a:xfrm>
            <a:off x="4965175" y="3913200"/>
            <a:ext cx="6684300" cy="1884000"/>
          </a:xfrm>
          <a:prstGeom prst="wedgeRoundRectCallout">
            <a:avLst>
              <a:gd name="adj1" fmla="val -76285"/>
              <a:gd name="adj2" fmla="val 41949"/>
              <a:gd name="adj3" fmla="val 0"/>
            </a:avLst>
          </a:prstGeom>
          <a:solidFill>
            <a:srgbClr val="FFFF99"/>
          </a:solidFill>
          <a:ln w="9525" cap="flat" cmpd="sng">
            <a:solidFill>
              <a:srgbClr val="40458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1200"/>
              <a:buFont typeface="Tahoma"/>
              <a:buNone/>
            </a:pPr>
            <a:r>
              <a:rPr lang="pt-BR" sz="2800" b="0" i="0" u="none" strike="noStrike" cap="none">
                <a:solidFill>
                  <a:srgbClr val="40458C"/>
                </a:solidFill>
                <a:latin typeface="Calibri"/>
                <a:ea typeface="Calibri"/>
                <a:cs typeface="Calibri"/>
                <a:sym typeface="Calibri"/>
              </a:rPr>
              <a:t>O interpretador irá retornar a mensagem de “</a:t>
            </a:r>
            <a:r>
              <a:rPr lang="pt-BR" sz="2800" b="0" i="1" u="none" strike="noStrike" cap="none">
                <a:solidFill>
                  <a:srgbClr val="40458C"/>
                </a:solidFill>
                <a:latin typeface="Calibri"/>
                <a:ea typeface="Calibri"/>
                <a:cs typeface="Calibri"/>
                <a:sym typeface="Calibri"/>
              </a:rPr>
              <a:t>Tipos Incompatíveis</a:t>
            </a:r>
            <a:r>
              <a:rPr lang="pt-BR" sz="2800" b="0" i="0" u="none" strike="noStrike" cap="none">
                <a:solidFill>
                  <a:srgbClr val="40458C"/>
                </a:solidFill>
                <a:latin typeface="Calibri"/>
                <a:ea typeface="Calibri"/>
                <a:cs typeface="Calibri"/>
                <a:sym typeface="Calibri"/>
              </a:rPr>
              <a:t>” ao tentar realizar a concatenação dos valores.</a:t>
            </a:r>
            <a:endParaRPr sz="2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"/>
          <p:cNvSpPr txBox="1"/>
          <p:nvPr/>
        </p:nvSpPr>
        <p:spPr>
          <a:xfrm>
            <a:off x="-1" y="2596119"/>
            <a:ext cx="121920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pt-BR" sz="6000" b="1" i="0" u="none" strike="noStrike" cap="none">
                <a:solidFill>
                  <a:srgbClr val="4A6B9E"/>
                </a:solidFill>
                <a:latin typeface="Calibri"/>
                <a:ea typeface="Calibri"/>
                <a:cs typeface="Calibri"/>
                <a:sym typeface="Calibri"/>
              </a:rPr>
              <a:t>Introdução à Linguagem Python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"/>
          <p:cNvSpPr txBox="1"/>
          <p:nvPr/>
        </p:nvSpPr>
        <p:spPr>
          <a:xfrm>
            <a:off x="443211" y="145344"/>
            <a:ext cx="10170600" cy="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pt-BR" sz="45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Ambientes de desenvolvimento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3"/>
          <p:cNvSpPr txBox="1"/>
          <p:nvPr/>
        </p:nvSpPr>
        <p:spPr>
          <a:xfrm>
            <a:off x="512064" y="1304405"/>
            <a:ext cx="11137500" cy="3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06400" algn="l" rtl="0">
              <a:lnSpc>
                <a:spcPct val="121428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pt-B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Anaconda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406400" algn="l" rtl="0">
              <a:lnSpc>
                <a:spcPct val="121428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○"/>
            </a:pPr>
            <a:r>
              <a:rPr lang="pt-BR" sz="28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https://www.anaconda.com/products/individual</a:t>
            </a:r>
            <a:r>
              <a:rPr lang="pt-B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06400" algn="l" rtl="0">
              <a:lnSpc>
                <a:spcPct val="121428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pt-B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PyCharm 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406400" algn="l" rtl="0">
              <a:lnSpc>
                <a:spcPct val="121428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○"/>
            </a:pPr>
            <a:r>
              <a:rPr lang="pt-BR" sz="28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https://www.jetbrains.com/pt-br/pycharm/download/#section=windows</a:t>
            </a:r>
            <a:r>
              <a:rPr lang="pt-B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21428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2966bf0f974_0_1"/>
          <p:cNvSpPr txBox="1"/>
          <p:nvPr/>
        </p:nvSpPr>
        <p:spPr>
          <a:xfrm>
            <a:off x="443211" y="145344"/>
            <a:ext cx="10170600" cy="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pt-BR" sz="45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Ambientes de desenvolvimento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g2966bf0f974_0_1"/>
          <p:cNvSpPr txBox="1"/>
          <p:nvPr/>
        </p:nvSpPr>
        <p:spPr>
          <a:xfrm>
            <a:off x="512064" y="1304405"/>
            <a:ext cx="11137500" cy="39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06400" algn="l" rtl="0">
              <a:lnSpc>
                <a:spcPct val="121428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pt-BR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Ambientes online </a:t>
            </a: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406400" algn="l" rtl="0">
              <a:lnSpc>
                <a:spcPct val="121428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○"/>
            </a:pPr>
            <a:r>
              <a:rPr lang="pt-BR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Google </a:t>
            </a:r>
            <a:r>
              <a:rPr lang="pt-BR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Colaboratory</a:t>
            </a:r>
            <a:r>
              <a:rPr lang="pt-BR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(ou </a:t>
            </a:r>
            <a:r>
              <a:rPr lang="pt-BR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Colab</a:t>
            </a:r>
            <a:r>
              <a:rPr lang="pt-BR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marR="0" lvl="2" indent="-406400" algn="l" rtl="0">
              <a:lnSpc>
                <a:spcPct val="121428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■"/>
            </a:pPr>
            <a:r>
              <a:rPr lang="pt-BR" sz="2800" b="0" i="0" u="sng" strike="noStrike" cap="none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https://colab.research.google.com/</a:t>
            </a:r>
            <a:r>
              <a:rPr lang="pt-BR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406400" algn="l" rtl="0">
              <a:lnSpc>
                <a:spcPct val="121428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○"/>
            </a:pPr>
            <a:r>
              <a:rPr lang="pt-BR" sz="2800" b="0" i="0" u="sng" strike="noStrike" cap="none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https://www.onlinegdb.com/online_python_compiler</a:t>
            </a: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406400" algn="l" rtl="0">
              <a:lnSpc>
                <a:spcPct val="121428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○"/>
            </a:pPr>
            <a:r>
              <a:rPr lang="pt-BR" sz="2800" b="0" i="0" u="sng" strike="noStrike" cap="none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https://www.programiz.com/python-programming/online-compiler/</a:t>
            </a:r>
            <a:r>
              <a:rPr lang="pt-BR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21428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ea7a46c164_0_0"/>
          <p:cNvSpPr txBox="1"/>
          <p:nvPr/>
        </p:nvSpPr>
        <p:spPr>
          <a:xfrm>
            <a:off x="443211" y="145344"/>
            <a:ext cx="10170600" cy="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pt-BR" sz="45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Linguagem Python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g1ea7a46c164_0_0"/>
          <p:cNvSpPr txBox="1"/>
          <p:nvPr/>
        </p:nvSpPr>
        <p:spPr>
          <a:xfrm>
            <a:off x="512064" y="1036591"/>
            <a:ext cx="11137500" cy="49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406400" algn="l" rtl="0">
              <a:lnSpc>
                <a:spcPct val="121428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▪"/>
            </a:pPr>
            <a:r>
              <a:rPr lang="pt-BR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Linguagem muito poderosa e flexível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06400" algn="l" rtl="0">
              <a:lnSpc>
                <a:spcPct val="121428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▪"/>
            </a:pPr>
            <a:r>
              <a:rPr lang="pt-BR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Exemplos de aplicações: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406400" algn="l" rtl="0">
              <a:lnSpc>
                <a:spcPct val="121428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○"/>
            </a:pPr>
            <a:r>
              <a:rPr lang="pt-BR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Desenvolvimento de código </a:t>
            </a:r>
            <a:r>
              <a:rPr lang="pt-BR" sz="2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back-end</a:t>
            </a:r>
            <a:r>
              <a:rPr lang="pt-BR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para aplicações web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406400" algn="l" rtl="0">
              <a:lnSpc>
                <a:spcPct val="121428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○"/>
            </a:pPr>
            <a:r>
              <a:rPr lang="pt-BR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Automação de tarefas de infraestrutura (manipulação de arquivos, diretórios, usuários etc.)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406400" algn="l" rtl="0">
              <a:lnSpc>
                <a:spcPct val="121428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○"/>
            </a:pPr>
            <a:r>
              <a:rPr lang="pt-BR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Desenvolvimento de jogos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406400" algn="l" rtl="0">
              <a:lnSpc>
                <a:spcPct val="121428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○"/>
            </a:pPr>
            <a:r>
              <a:rPr lang="pt-BR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Ciência de Dados: Coletar, processar e analisar grandes volumes de dados</a:t>
            </a: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ea7a46c164_0_7"/>
          <p:cNvSpPr txBox="1"/>
          <p:nvPr/>
        </p:nvSpPr>
        <p:spPr>
          <a:xfrm>
            <a:off x="443211" y="145344"/>
            <a:ext cx="10170600" cy="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pt-BR" sz="45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Linguagem Python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g1ea7a46c164_0_7"/>
          <p:cNvSpPr txBox="1"/>
          <p:nvPr/>
        </p:nvSpPr>
        <p:spPr>
          <a:xfrm>
            <a:off x="512064" y="1152005"/>
            <a:ext cx="11137500" cy="25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406400" algn="l" rtl="0">
              <a:lnSpc>
                <a:spcPct val="121428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▪"/>
            </a:pPr>
            <a:r>
              <a:rPr lang="pt-BR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Exemplo de código: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lnSpc>
                <a:spcPct val="121428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expressao</a:t>
            </a:r>
            <a:r>
              <a:rPr lang="pt-BR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input("Digite uma expressão: ")</a:t>
            </a:r>
            <a:endParaRPr sz="2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lnSpc>
                <a:spcPct val="121428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resultado = </a:t>
            </a:r>
            <a:r>
              <a:rPr lang="pt-BR" sz="2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eval</a:t>
            </a:r>
            <a:r>
              <a:rPr lang="pt-BR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pt-BR" sz="2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expressao</a:t>
            </a:r>
            <a:r>
              <a:rPr lang="pt-BR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2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lnSpc>
                <a:spcPct val="121428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print("Resultado:", resultado)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966bf0f974_0_11"/>
          <p:cNvSpPr txBox="1"/>
          <p:nvPr/>
        </p:nvSpPr>
        <p:spPr>
          <a:xfrm>
            <a:off x="443211" y="145344"/>
            <a:ext cx="10170600" cy="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pt-BR" sz="45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Variáveis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g2966bf0f974_0_11"/>
          <p:cNvSpPr txBox="1"/>
          <p:nvPr/>
        </p:nvSpPr>
        <p:spPr>
          <a:xfrm>
            <a:off x="512064" y="993688"/>
            <a:ext cx="11137500" cy="48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06400" algn="l" rtl="0">
              <a:lnSpc>
                <a:spcPct val="121428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▪"/>
            </a:pPr>
            <a:r>
              <a:rPr lang="pt-BR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Estrutura de programação utilizada para armazenar dados que podem ser manipulados dentro do programa</a:t>
            </a: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06400" algn="l" rtl="0">
              <a:lnSpc>
                <a:spcPct val="121428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Char char="▪"/>
            </a:pPr>
            <a:r>
              <a:rPr lang="pt-BR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Em Python, uma variável é apenas um nome que referencia  um </a:t>
            </a:r>
            <a:r>
              <a:rPr lang="pt-BR" sz="28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objeto</a:t>
            </a:r>
            <a:r>
              <a:rPr lang="pt-BR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8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06400" algn="l" rtl="0">
              <a:lnSpc>
                <a:spcPct val="121428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▪"/>
            </a:pPr>
            <a:r>
              <a:rPr lang="pt-BR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Exemplo:</a:t>
            </a: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pt-BR" sz="2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= 10</a:t>
            </a:r>
            <a:endParaRPr sz="2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pt-BR" sz="2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 = 20</a:t>
            </a:r>
            <a:endParaRPr sz="2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pt-BR" sz="2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 = a + b</a:t>
            </a:r>
            <a:endParaRPr sz="2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pt-BR" sz="2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print(c)</a:t>
            </a:r>
            <a:endParaRPr sz="2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966bf0f974_0_29"/>
          <p:cNvSpPr txBox="1"/>
          <p:nvPr/>
        </p:nvSpPr>
        <p:spPr>
          <a:xfrm>
            <a:off x="443211" y="145344"/>
            <a:ext cx="10170600" cy="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pt-BR" sz="45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Variáveis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g2966bf0f974_0_29"/>
          <p:cNvSpPr txBox="1"/>
          <p:nvPr/>
        </p:nvSpPr>
        <p:spPr>
          <a:xfrm>
            <a:off x="512064" y="1304405"/>
            <a:ext cx="11137500" cy="32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06400" algn="l" rtl="0">
              <a:lnSpc>
                <a:spcPct val="121428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▪"/>
            </a:pPr>
            <a:r>
              <a:rPr lang="pt-B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Tipos de dados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406400" algn="l" rtl="0">
              <a:lnSpc>
                <a:spcPct val="121428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○"/>
            </a:pPr>
            <a:r>
              <a:rPr lang="pt-B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– inteiros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406400" algn="l" rtl="0">
              <a:lnSpc>
                <a:spcPct val="121428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○"/>
            </a:pPr>
            <a:r>
              <a:rPr lang="pt-B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float - reais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406400" algn="l" rtl="0">
              <a:lnSpc>
                <a:spcPct val="121428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○"/>
            </a:pPr>
            <a:r>
              <a:rPr lang="pt-B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 - conjunto de caracteres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406400" algn="l" rtl="0">
              <a:lnSpc>
                <a:spcPct val="121428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○"/>
            </a:pPr>
            <a:r>
              <a:rPr lang="pt-B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bool – lógico (True ou False)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966bf0f974_0_17"/>
          <p:cNvSpPr txBox="1"/>
          <p:nvPr/>
        </p:nvSpPr>
        <p:spPr>
          <a:xfrm>
            <a:off x="443211" y="145344"/>
            <a:ext cx="10170600" cy="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pt-BR" sz="45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Variáveis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g2966bf0f974_0_17"/>
          <p:cNvSpPr txBox="1"/>
          <p:nvPr/>
        </p:nvSpPr>
        <p:spPr>
          <a:xfrm>
            <a:off x="512064" y="1304405"/>
            <a:ext cx="11137500" cy="32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06400" algn="l" rtl="0">
              <a:lnSpc>
                <a:spcPct val="121428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▪"/>
            </a:pPr>
            <a:r>
              <a:rPr lang="pt-B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Tipos de dados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406400" algn="l" rtl="0">
              <a:lnSpc>
                <a:spcPct val="121428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○"/>
            </a:pPr>
            <a:r>
              <a:rPr lang="pt-B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 - lista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406400" algn="l" rtl="0">
              <a:lnSpc>
                <a:spcPct val="121428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○"/>
            </a:pPr>
            <a:r>
              <a:rPr lang="pt-B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tupla - semelhante ao tipo list, porém, imutável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406400" algn="l" rtl="0">
              <a:lnSpc>
                <a:spcPct val="121428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○"/>
            </a:pPr>
            <a:r>
              <a:rPr lang="pt-B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dict – dicionário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406400" algn="l" rtl="0">
              <a:lnSpc>
                <a:spcPct val="121428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○"/>
            </a:pPr>
            <a:r>
              <a:rPr lang="pt-B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 - conjunto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1 - Cap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 - Subdivisão do assunto principal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 - Título e texto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6 - Final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385</Words>
  <Application>Microsoft Office PowerPoint</Application>
  <PresentationFormat>Widescreen</PresentationFormat>
  <Paragraphs>62</Paragraphs>
  <Slides>12</Slides>
  <Notes>12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4</vt:i4>
      </vt:variant>
      <vt:variant>
        <vt:lpstr>Títulos de slides</vt:lpstr>
      </vt:variant>
      <vt:variant>
        <vt:i4>12</vt:i4>
      </vt:variant>
    </vt:vector>
  </HeadingPairs>
  <TitlesOfParts>
    <vt:vector size="21" baseType="lpstr">
      <vt:lpstr>Arial</vt:lpstr>
      <vt:lpstr>Calibri</vt:lpstr>
      <vt:lpstr>Noto Sans Symbols</vt:lpstr>
      <vt:lpstr>Tahoma</vt:lpstr>
      <vt:lpstr>Trebuchet MS</vt:lpstr>
      <vt:lpstr>2_1 - Capa</vt:lpstr>
      <vt:lpstr>2 - Subdivisão do assunto principal</vt:lpstr>
      <vt:lpstr>3 - Título e texto</vt:lpstr>
      <vt:lpstr>6 - Final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Fernando José Ferreira</dc:creator>
  <cp:lastModifiedBy>Raquel</cp:lastModifiedBy>
  <cp:revision>2</cp:revision>
  <dcterms:created xsi:type="dcterms:W3CDTF">2020-01-14T17:16:45Z</dcterms:created>
  <dcterms:modified xsi:type="dcterms:W3CDTF">2023-11-04T12:58:49Z</dcterms:modified>
</cp:coreProperties>
</file>