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83"/>
      <p:bold r:id="rId84"/>
      <p:italic r:id="rId85"/>
      <p:boldItalic r:id="rId86"/>
    </p:embeddedFont>
    <p:embeddedFont>
      <p:font typeface="Open Sans" panose="020B0600000101010101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/Git%EC%9D%98-%EA%B8%B0%EC%B4%88-%EC%88%98%EC%A0%95%ED%95%98%EA%B3%A0-%EC%A0%80%EC%9E%A5%EC%86%8C%EC%97%90-%EC%A0%80%EC%9E%A5%ED%95%98%EA%B8%B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cb25b54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cb25b54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로컬에서 작업하는 기본 명령을 알아본다.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 명령 언급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이동은 cd, 목록은 ls 등… 그 외는 리눅스 bash로 학습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저장소 초기화 그림에 잘린 부분 (master이라는 현재 브랜치 표시)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로컬에 자신만의 저장소가 만들어진 것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e0e3e1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e0e3e1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마스터 브랜치가 만들어집니다.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svn 처럼 마스터에서 직접 작업하기보다는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별도의 브랜치를 만들어 작업하고 마스터에 병합하면서 작업을 진행하는 방식이 일반적입니다.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e0e3e15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e0e3e15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파일을 만들고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내용을 입력하고 저장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상태를 확인하면 untracked file 표시를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svn도 파일을 생성하면 add하고 커밋을 하죠? 그것과 같은 개념입니다.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e0e3e15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e0e3e15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주의할 것은 파일 이름은 대소문자를 구분합니다.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*를 사용한 것은 입력의 편의를 위함.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준비가 끝남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e0e3e1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e0e3e1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때 설정한 에디터가 뜨고 입력하고 닫으면 커밋 완료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이로써 한 사이클 완료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svn과 별다른 점을 못느낄 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리비전이아닌 커밋 해시값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e0e3e15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e0e3e15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파일을 변경해서 커밋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파일을 수정해서 상태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커밋을 할 수가 없고 add로 staging 상태가 되어야 가능하다.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e0e3e15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e0e3e15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파일을 변경해서 커밋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파일을 수정해서 상태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커밋을 할 수가 없고 add로 staging(인덱스) 영역에 추가해야 가능합니다.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명령을 써도 위와 같은 메시지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e0e3e15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e0e3e15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메시지 잘 보면 사용하는데 도움이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f355f1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f355f1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여기서 커밋을 하면되는데 이번에는 에디터를 띄우지 않고 메시지를 바로 입력해서 커밋하도록 할 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git commit -m “내용 수정”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add와 커밋을 바로 할 수도 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git commit -am “커밋 메시지”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로그에 대해 추가 설명 하고 넘어가기…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git log --oneline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e0e3e15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e0e3e1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출처: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https://git-scm.com/book/ko/v2/Git%EC%9D%98-%EA%B8%B0%EC%B4%88-%EC%88%98%EC%A0%95%ED%95%98%EA%B3%A0-%EC%A0%80%EC%9E%A5%EC%86%8C%EC%97%90-%EC%A0%80%EC%9E%A5%ED%95%98%EA%B8%B0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공식사이트 문서에 있는 이미지에서 가져옴.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cb25b5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cb25b5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내용과 숙달 과정은 각자의 몫으로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svn보다 효과적인 관리가 될 수 있도록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cb25b547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cb25b547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 소스 받고 로컬 작업 흐름으로 진행 코드를 공유하기 위해 Push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Push하기 전에 fetch와 merge를 수행하여 conflict를 제거하고 수행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저장소로 push하는 것까지 git에서 수행하고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Request는 GitHub 같은 원격 저장소에 자신의 코드를 병합하기 위해 요청하는 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GitHub는 코드를 공유하는 저장소외에 협업을 위한 서비스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비슷한 서비스들이 많지만 가장 잘알려진 서비스라서 이것을 기준으로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cb25b54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cb25b54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GitHub에서 받아 온 소스를 수정하여 원격 저장소에 수정 한 것 올리기까지 과정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서버에 설치한 gittea나 다른 저장소를 선택할 수도 있지만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각자가 연습할 수 있는 github로 설명하는 것이 좋겠음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e573f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e573f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설명을 간략히 하기 위해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 주소는 알고 있다고 가정합니다.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명령을 실행하면 practice라는 폴더가 생겼습니다.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020a98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020a98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이동해서 remote 명령을 사용해보겠습니다.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origin은 원격저장소의 이름입니다.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 옵션으로 url을 볼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파일을 생성해서 올려 보겠습니다.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(fetch와 push 두 가지 표시되는 것에 대해서는 찾아봐야함.)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020a98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020a98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hello.txt를 만들어 추가한 후에 커밋합니다.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 만든 파일은 add로 추가를 해놓고 커밋을 해야함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commit에 a 옵션이 있는데 이미 추가된 이후 수정된 파일을 add하면서 커밋을 할 때 사용.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커밋해시 7자로 축약해서 나옴. 보통은 겹치지 않으므로 축약해서 사용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020a988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020a988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커밋을 확인하기 위해 log를 실행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020a98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020a98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svn에서 </a:t>
            </a:r>
            <a:r>
              <a:rPr lang="ko"/>
              <a:t>커밋 전에 업데이트를 하는 과정과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상황에서 충돌이 일어날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충돌이 날 상황과 처리는 이후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020a98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020a98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push는 로컬에서 커밋한 내용을 원격 저장소에 적용하기 위한 명령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push가 되지 않고 있는 상황인데 자기 저장소가 아니면 기본적으로 push 권한이 없습니다.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권한이 없을 때는 권한을 얻거나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 리퀘스트라는 방법을 사용해야하는데 여기서는 풀 리퀘스트에 대해 설명하겠습니다.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2d26c10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2d26c10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3fb519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3fb519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가입이 되어 있다고 가정하고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Fork는 자신의 저장소로 가져오는 것을 말합니다.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cb25b5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cb25b5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GUI도구 tortoise git, 소스트리, IDE 통합도구 개인 선택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커맨드라인 도구(Git bash)를 다루는 이유는 git 명령어를 익히면 여러 ui를 다루는데 어렵지 않습니다.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거북이git, 커맨드라인 둘다 유용합니다.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020a988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020a988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생략된 과정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계정 가입. 프로젝트 저장소 검색, 이동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깃허브 계정 접속 후 해당 프로젝트를 찾아 이동하면 화면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오른쪽 상단의 fork 버튼을 누르면 내 저장소로 가져옵니다.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020a98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020a98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이 저장소를 clone해서 커밋까지 진행하는 과정은 생략하도록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1020a988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1020a988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020a988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020a988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원격 저장소에 커밋이 되었고 상태를 확인할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원래 저장소로 커밋을 하기 위해 풀 리퀘스트 하게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상대가 승인해줘야 커밋이 적용될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020a988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020a988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020a988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020a988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 리퀘스트를 요청하는 커멘트를 달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020a988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020a988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바로 승인이 나지 않고 피드백이 올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일종의 코드 리뷰 과정인데 여기서는 가볍게 다룹니다.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원래는 소유자가 답변해야하는데 실수로 자문자답. 연출 실수.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020a98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1020a98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수정해서 다시 올리는 과정 설명 필요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인코딩을 변경한 과정은 넘기고 수정한 파일을 am 옵션을 써서 add와 commit을 한꺼번에 처리합니다.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 여기서 코멘트에 오타가 났네요.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 amend 추가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020a988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020a988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해시가 바뀌었지만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 push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0f04435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0f04435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로그로 커밋 메시지를 확인합니다.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cb25b5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cb25b5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첫번째로 Git의 특징: 간단한 소개, svn과의 다른 점 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0e81859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0e81859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저장소 소유자가 승인하고 merge 하면  풀 리퀘스트가 닫히게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설정대로 메일로 통지를 받습니다.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로컬 작업과, 원격 작업의 기본적인 흐름을 알아보았습니다.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020a9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020a9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브랜칭이라고 하는데 여기서는 브랜치 전략이라는 용어를 사용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0e818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0e818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브랜치를 만들어 사용하나 -&gt; 작업의 독립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브랜치로 작업 하는 과정 보여주기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네이밍 정하기 디파인 이름은 너무 길수도 있으니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브랜칭, 원격 브랜칭 구성에 대해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svn에 비해 실용적임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개념적으로 내가 하고있는 작업에 이름 붙이기로 접근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 앞서 풀리퀘스트를 다루면서 알게모르게 브랜치 병합을 한 것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0bb9a5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0bb9a5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생성에서 병합 그리고 충돌 해결까지 진행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0e8185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0e8185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생성에서 병합 그리고 충돌 해결까지 진행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0bb9a56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0bb9a56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여기서는 이름을 issue/1이라고지었는데 브랜치 이름은 팀 작업시 규칙을 정해두어야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/를 입력할 수 있다는 점이 특이합니다.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디파인규칙을 정한 것 처럼 브랜치도 네이밍 규칙이 필요합니다.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mantis/번호, redmine/번호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10bb9a5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10bb9a5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전환은 checkout이라는 명령인데 svn의 checkout과 혼동하면 안됩니다.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10bb9a5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10bb9a5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커밋까지 하고 마스터와 비교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10bb9a56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10bb9a56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커밋까지 하고 마스터와 비교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log의 graph 옵션으로 쉘에서 확인 가능하지만 여기서는 좀 더 시각적으로 확인하기 위해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tortoiseGit의 그래프 기능을 사용해서 표시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커밋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10e81859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10e81859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없는 상황도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머지할 필요가 없는 빨리감기와 머지가 되는 상황으로 나눌 수 있음.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충돌해결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cb25b54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cb25b54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분산이라는 의미는 서버에 의존하지 않고 작업이 가능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없이는 커밋을 할 수 없는 svn과는 달리 로컬에서 이력 관리가 가능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협업을 위해서는 공유 저장소가 필요하나 서버로서의 역할은 아니다. GitHub 별도의 호스팅 서비스가 역할을 담당.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svn은 변경을 시간에 따른 내용의 차이점(diff)을 저장- 그래서 특정 리비전을 받기위해 여러 diff 반영해야 하므로 느리다.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달리 Git은 </a:t>
            </a:r>
            <a:r>
              <a:rPr lang="ko" sz="1050">
                <a:solidFill>
                  <a:srgbClr val="4E443C"/>
                </a:solidFill>
                <a:highlight>
                  <a:srgbClr val="FCFCFA"/>
                </a:highlight>
              </a:rPr>
              <a:t>파일 시스템 스냅샷의 연속으로 취급</a:t>
            </a:r>
            <a:r>
              <a:rPr lang="ko"/>
              <a:t> (클라우드 스토리지 스냅샷 기능 처럼)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-&gt; 이것을 그대로 읽으면 매우 어색함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커밋은 해시(SHA-1)값 할당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파일의 상태 관리 방법은 잠시 후 언급하도록 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0bb9a56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0bb9a56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합칠 브랜치(타겟이라고 하겠습니다)로 이동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명령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Fast-forward 빨리감기는 merge브랜치가 issue/1브랜치로 단순 이동한 경우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0bb9a5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0bb9a56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경우는 머지할 필요없이 master 브랜치가 이동만 했음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10bb9a5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10bb9a56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checkout b옵션은 브랜치를 생성하면서 이동합니다.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10bb9a56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10bb9a56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bugfix/1에서 hello.txt을 수정하고 커밋 a옵션을 사용해서 add하고 커밋하도록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issue/1에서는 issue.txt를 수정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주의할 점: 커밋을 하지 않고 브랜치를 변경하면 변경 전 작업한 내용이 없어집니다.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10bb9a56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10bb9a56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checkout b옵션은 브랜치를 생성하면서 이동합니다.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 합치는 순서를 정합니다.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여기서는 bugfix/1을 우선 병합합니다.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0bb9a56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0bb9a56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checkout b옵션은 브랜치를 생성하면서 이동합니다.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 합치는 순서를 정합니다.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master로가서 bugfix/1을 병합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10bb9a56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10bb9a56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 issue/1을 병합합니다.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‘recursive’ 전략으로 병합했다는 메시지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코멘트를 작성하는 에디터가 뜨고 저장하면 머지합니다.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파일을 변경했기 때문에 충돌없이 머지가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합친 결과로 새로운 커밋이 생성됩니다.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10bb9a5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10bb9a5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충돌을 만들어 보고 해결 하는 과정을 보기 위해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커밋으로 돌아가겠습니다.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reset 명령을 사용할 것인데, 이것은 커밋을 삭제하는 조금 위험한 명령입니다.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충돌해결에 집중하기 위해서 여기서는 가볍게 언급만 하고 넘어갑니다.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10bb9a56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10bb9a56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bugfix/1에서 hello.txt를 수정하였습니다. 이슈1에서도 같은 파일을 수정하고 커밋합니다.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10bb9a56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10bb9a56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 병합에 실패했으므로 커밋이 발생하지 않았습니다.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cb25b54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cb25b54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44메가 좀 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10bb9a56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10bb9a56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hello.txt의 </a:t>
            </a:r>
            <a:r>
              <a:rPr lang="ko"/>
              <a:t>충돌 내용을 확인합니다.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10bb9a56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10bb9a56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수정하고 커밋을 하면 병합 완료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10bb9a56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10bb9a56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작업이 끝나면 필요없는 브랜치는 삭제합니다.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10bb9a56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10bb9a56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ecb25b547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ecb25b547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브랜치를 생성해서 작업하고 병합하는 간단한 예를 살펴보았습니다.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여기서부터는 조금 더 실무에 적용하기 적당하다고 생각하는 예를 들어봅니다.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마스터는 모든 커밋이 모이는 저장소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스테이징은 빌드,배포를 위한 예비 브랜치입니다.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예를 들어 각국 빌드를 위해 만든 브랜치로 마스터에서 분기하여 필요한 커밋을 적용합니다.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태그는 일종의 ‘박제’ 개념으로 이해하시면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시점만을 가지고 있습니다. 버전 이력을 남기기 위해 사용합니다.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127776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127776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별 작업을 묶어봤습니다.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2d26c101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2d26c101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작업에 초점을 맞추기 위해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부분에 대한 설명은 하지 않습니다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2d26c101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2d26c101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로컬에서 원격에 있는 </a:t>
            </a:r>
            <a:r>
              <a:rPr lang="ko">
                <a:solidFill>
                  <a:schemeClr val="dk1"/>
                </a:solidFill>
              </a:rPr>
              <a:t>브랜치 </a:t>
            </a:r>
            <a:r>
              <a:rPr lang="ko"/>
              <a:t>추가는 방법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해서 추후에 staging을 push할 수 있게됨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2d26c101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2d26c101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과정을 통해서 feature/1의 작업을 진행합니다.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브랜치와 각각의 브랜치에서 여러 커밋을 수행합니다.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2d26c101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2d26c101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feature/1의 작업을  마스터에 병합합니다.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checkout master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커밋을 하나로 만들었습니다.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로컬에서 수 많은 커밋이 있을 때 push를 하기 전에 히스토리를 정리하는 작업.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f355f1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f355f1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사실 설치 과정동안 설정하는 것들이 있는데 디폴트하고 넘어가면 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커밋할 때 띄울 에디터 설정이 있는데 이것은 추후에 바꿀 수 있습니다. -&gt; 이것은 자세히 설명하는 것이 좋을듯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밑에 참고할만한 URL을 적어두었는데 최신버전과 좀 다를 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2d26c101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2d26c101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로그로 master에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피처 별로 세개의 커밋이 만들어 졌음을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2d26c101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2d26c101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권한을 가졌다고 가정하고 push 진행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마스터는 모든 커밋을 가지고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스테이징 브랜치를 작업해 보겠습니다.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2d26c101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2d26c101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스테이징으로 checkout하고 머지합니다.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2d26c101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2d26c101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rebase 처음 등장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rebase를 먼저 이해하고 넘어가야하는데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베이스는 분기가 시작되는 커밋 (다른 브랜치와 공통 조상이 되는 커밋)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2d26c101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2d26c101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에디터가 뜨는데 feature2를 제외하겠습니다.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방법이 있는데 pick과 drop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저장하고 빠져나온다음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"rebase를 하는 과정은 remote로 </a:t>
            </a:r>
            <a:r>
              <a:rPr lang="ko" b="1">
                <a:solidFill>
                  <a:schemeClr val="dk1"/>
                </a:solidFill>
              </a:rPr>
              <a:t>push만 하지 않으면 모든 변경 사항이 로컬에만 반영</a:t>
            </a:r>
            <a:r>
              <a:rPr lang="ko">
                <a:solidFill>
                  <a:schemeClr val="dk1"/>
                </a:solidFill>
              </a:rPr>
              <a:t>되기 때문에 중간에 문제가 생겼을 때 rebase --abort로 취소한다거나 git reset --hard 명령으로 원상 복구를 하면 됩니다"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feature2무시 dd로 라인삭제하고 뭔가 잘못했으면 u로 되돌리면된다. 저장하고:wq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2d26c1018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2d26c1018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2d26c1018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2d26c1018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빌드를 위한 staging 작업이 끝났습니다.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2d26c1018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2d26c1018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태그는 lightweight 태그와 annotated 태그 두 종류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annotated는 여러가지 정보를 포함(작성자, 날짜, 메시지, GNU Pricacy Guard)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메시지를 입력하기 위해서 a옵션을 사용했습니다.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 관리 명령어가 있으므로 자세한 사항은 문서를 참조...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2d26c1018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2d26c1018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ecb25b547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ecb25b547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수 많은 레퍼런스가 있지만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준비하면서 주로 참고했던 것. 도움이 될 만한 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부분에 대해 자세히 알고 싶다면 구글 검색으로 충분.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사항은 Pro Git 문서가 도움이 될 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지식을 정리하려면 웹에 조각 조각 널려있는 정보보다는 책이 도움됨.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cb25b547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cb25b547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커밋을 하려면 사용자 정보가 필요합니다.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명령어를 사용할 때 bash 셸을 사용합니다.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입력하기 위해서 Git bash를 실행.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cmd도 있는데 여기서 작업하는 것을 기본으로 권장하고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git이 리눅스 환경에서 개발되어서 작업하는데 적합하게 되어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2d26c101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2d26c101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0e3e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0e3e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1번은 처음 한번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2번은 작업 중 수시로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3,4,5 기본 작업 사이클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브랜칭 머징은 잠시 후에...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04625" y="136000"/>
            <a:ext cx="8916600" cy="4865400"/>
          </a:xfrm>
          <a:prstGeom prst="roundRect">
            <a:avLst>
              <a:gd name="adj" fmla="val 6512"/>
            </a:avLst>
          </a:prstGeom>
          <a:solidFill>
            <a:srgbClr val="FCFC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log/2042-git-2-5-including-multiple-worktrees-and-triangular-workflow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ll.im/engineering/2019/06/25/git-workflow-for-ci-cd.htm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itlab.com/ee/topics/gitlab_flow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ck.tistory.com/31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acklog.com/git-tutorial/k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30700" y="1590450"/>
            <a:ext cx="74826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Git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Git 도입 </a:t>
            </a:r>
            <a:r>
              <a:rPr lang="ko" dirty="0" smtClean="0"/>
              <a:t>가이드</a:t>
            </a:r>
            <a:r>
              <a:rPr lang="en-US" altLang="ko" smtClean="0"/>
              <a:t> 1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4463075"/>
            <a:ext cx="1421750" cy="5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비어있는 디렉토리에서 status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저장소 초기화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63" y="1723363"/>
            <a:ext cx="70580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3" y="3543450"/>
            <a:ext cx="6886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상태확인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1876425"/>
            <a:ext cx="5581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로컬 작업 실습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작업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1696375"/>
            <a:ext cx="6582481" cy="64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3" y="2787688"/>
            <a:ext cx="65722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파일 추가와 상태 확인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13" y="1698625"/>
            <a:ext cx="61055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80" y="1703388"/>
            <a:ext cx="57054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 - </a:t>
            </a:r>
            <a:r>
              <a:rPr lang="ko" sz="1800"/>
              <a:t>파일 변경</a:t>
            </a:r>
            <a:endParaRPr sz="180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수정 후 확인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3" y="1743075"/>
            <a:ext cx="6238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수정 후 확인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실습 - </a:t>
            </a:r>
            <a:r>
              <a:rPr lang="ko" sz="1800"/>
              <a:t>파일 변경</a:t>
            </a:r>
            <a:endParaRPr sz="18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88" y="1743075"/>
            <a:ext cx="62388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775550" y="3792175"/>
            <a:ext cx="31707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</a:rPr>
              <a:t>여기서 바로 커밋 불가능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로컬 작업 실습 - </a:t>
            </a:r>
            <a:r>
              <a:rPr lang="ko" sz="1800"/>
              <a:t>파일 변경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추가 후 확인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00" y="1714025"/>
            <a:ext cx="61912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로컬 작업 실습 - </a:t>
            </a:r>
            <a:r>
              <a:rPr lang="ko" sz="1800"/>
              <a:t>파일 변경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커밋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3" y="1824038"/>
            <a:ext cx="57054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파일의 라이프사이클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목적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업무에 필요한 핵심 내용 소개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효과적인 Git 활용 방안을 찾기 위한 기반 다지기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작업 흐름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원격지에서 소스 받기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로컬 작업 흐름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원격 저장소로 올리기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Pull Request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작업 실습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GitHub에서 받아 온 소스를 수정하여 원격 저장소에 수정 한 것 올리기까지 과정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/>
              <a:t>주요 명령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git clone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remote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fetch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pull ( fetch와 merge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push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저장소에서 가져오기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clone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43" y="1760538"/>
            <a:ext cx="57150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 확인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remote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" y="1679300"/>
            <a:ext cx="5715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 파일을 추가해서 커밋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15" y="1800435"/>
            <a:ext cx="5715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 파일을 추가해서 커밋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0" y="1665063"/>
            <a:ext cx="5715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파일로 갱신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pull (git fetch, git merge)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0" y="1704963"/>
            <a:ext cx="5715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저장소로 올리기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권한이 없는 경우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5" y="2436813"/>
            <a:ext cx="68961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426425" y="3489450"/>
            <a:ext cx="14265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권한을 얻거나</a:t>
            </a:r>
            <a:endParaRPr b="1"/>
          </a:p>
        </p:txBody>
      </p:sp>
      <p:sp>
        <p:nvSpPr>
          <p:cNvPr id="238" name="Google Shape;238;p39"/>
          <p:cNvSpPr txBox="1"/>
          <p:nvPr/>
        </p:nvSpPr>
        <p:spPr>
          <a:xfrm>
            <a:off x="426425" y="3887250"/>
            <a:ext cx="4455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풀 리퀘스트를 요청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저장소 환경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05" y="1068275"/>
            <a:ext cx="7556795" cy="35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/>
        </p:nvSpPr>
        <p:spPr>
          <a:xfrm>
            <a:off x="761091" y="4661533"/>
            <a:ext cx="7621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555555"/>
                </a:solidFill>
                <a:highlight>
                  <a:srgbClr val="FFFFFF"/>
                </a:highlight>
              </a:rPr>
              <a:t>출처: </a:t>
            </a:r>
            <a:r>
              <a:rPr lang="ko" sz="1350">
                <a:solidFill>
                  <a:srgbClr val="4A95EB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https://github.com/blog/2042-git-2-5-including-multiple-worktrees-and-triangular-workflows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 리퀘스트 준비 과정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계정 가입.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 저장소 검색, 이동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저장소 Fork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Fork 저장소를 Clone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로컬 작업 끝나고 Push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알아두기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svn 경험자 대상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윈도우 환경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Git 커맨드라인 도구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저장소 Fork</a:t>
            </a:r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87" y="1152475"/>
            <a:ext cx="6443225" cy="37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/>
          <p:nvPr/>
        </p:nvSpPr>
        <p:spPr>
          <a:xfrm>
            <a:off x="7162800" y="1190625"/>
            <a:ext cx="393300" cy="21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저장소로 Fork</a:t>
            </a:r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1152475"/>
            <a:ext cx="6976675" cy="3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원격 저장소로 올리기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Fork한 저장소로 올리기</a:t>
            </a:r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2315163"/>
            <a:ext cx="62388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5"/>
          <p:cNvGrpSpPr/>
          <p:nvPr/>
        </p:nvGrpSpPr>
        <p:grpSpPr>
          <a:xfrm>
            <a:off x="893445" y="1017725"/>
            <a:ext cx="7357105" cy="3888024"/>
            <a:chOff x="893445" y="1017725"/>
            <a:chExt cx="7357105" cy="3888024"/>
          </a:xfrm>
        </p:grpSpPr>
        <p:pic>
          <p:nvPicPr>
            <p:cNvPr id="279" name="Google Shape;279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3445" y="1017725"/>
              <a:ext cx="7357105" cy="3888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45"/>
            <p:cNvSpPr/>
            <p:nvPr/>
          </p:nvSpPr>
          <p:spPr>
            <a:xfrm>
              <a:off x="1892489" y="2935850"/>
              <a:ext cx="811800" cy="202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Pull Request</a:t>
            </a: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99" y="1017737"/>
            <a:ext cx="5859399" cy="38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</a:t>
            </a: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75" y="1017725"/>
            <a:ext cx="6460476" cy="3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60" y="941525"/>
            <a:ext cx="4360076" cy="4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- 피드백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피드백 처리</a:t>
            </a: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commit (am 옵션) </a:t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152756"/>
            <a:ext cx="5715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1992750" y="3172600"/>
            <a:ext cx="51585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convert인데 conert로 잘못쳤습니다.</a:t>
            </a:r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3253775" y="1830850"/>
            <a:ext cx="837000" cy="321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피드백 처리</a:t>
            </a:r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commit (amend 옵션) </a:t>
            </a:r>
            <a:endParaRPr/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093563"/>
            <a:ext cx="57150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/>
        </p:nvSpPr>
        <p:spPr>
          <a:xfrm>
            <a:off x="1992750" y="3161475"/>
            <a:ext cx="5158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메시지를 변경했습니다.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피드백 처리</a:t>
            </a:r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log (숫자 옵션)</a:t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15563"/>
            <a:ext cx="68199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1"/>
          <p:cNvSpPr txBox="1"/>
          <p:nvPr/>
        </p:nvSpPr>
        <p:spPr>
          <a:xfrm>
            <a:off x="1921100" y="4227225"/>
            <a:ext cx="5158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최근 두 개의 커밋을 표시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다루는 내용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Git의 특징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/>
              <a:t>기본적인 사용법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- 로컬 작업에 필요한 명령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- 원격저장소 이용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/>
              <a:t>활용하기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- 브랜치 전략 사용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 후 병합 확인</a:t>
            </a:r>
            <a:endParaRPr/>
          </a:p>
        </p:txBody>
      </p:sp>
      <p:sp>
        <p:nvSpPr>
          <p:cNvPr id="332" name="Google Shape;33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333" name="Google Shape;3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50" y="1152475"/>
            <a:ext cx="72580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작업에 활용하기</a:t>
            </a:r>
            <a:endParaRPr/>
          </a:p>
        </p:txBody>
      </p:sp>
      <p:sp>
        <p:nvSpPr>
          <p:cNvPr id="339" name="Google Shape;339;p53"/>
          <p:cNvSpPr txBox="1">
            <a:spLocks noGrp="1"/>
          </p:cNvSpPr>
          <p:nvPr>
            <p:ph type="body" idx="4294967295"/>
          </p:nvPr>
        </p:nvSpPr>
        <p:spPr>
          <a:xfrm>
            <a:off x="311700" y="1008000"/>
            <a:ext cx="85206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전략 사용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기본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브랜치는 커밋에 대한 포인터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디폴트 브랜치는 master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HEAD는 현재 로컬 브랜치를 가리킨다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생성과 전환이 쉽다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브랜치 병합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확인</a:t>
            </a:r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branch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04300"/>
            <a:ext cx="57150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브랜치 확인</a:t>
            </a: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branch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59" name="Google Shape;359;p56"/>
          <p:cNvGrpSpPr/>
          <p:nvPr/>
        </p:nvGrpSpPr>
        <p:grpSpPr>
          <a:xfrm>
            <a:off x="1714500" y="1804305"/>
            <a:ext cx="5715000" cy="1523475"/>
            <a:chOff x="1714500" y="1804305"/>
            <a:chExt cx="5715000" cy="1523475"/>
          </a:xfrm>
        </p:grpSpPr>
        <p:pic>
          <p:nvPicPr>
            <p:cNvPr id="360" name="Google Shape;360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4500" y="1804305"/>
              <a:ext cx="5715000" cy="62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56"/>
            <p:cNvSpPr/>
            <p:nvPr/>
          </p:nvSpPr>
          <p:spPr>
            <a:xfrm>
              <a:off x="5605369" y="1812734"/>
              <a:ext cx="671700" cy="234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6"/>
            <p:cNvSpPr/>
            <p:nvPr/>
          </p:nvSpPr>
          <p:spPr>
            <a:xfrm>
              <a:off x="1842425" y="2185553"/>
              <a:ext cx="671700" cy="234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6"/>
            <p:cNvSpPr txBox="1"/>
            <p:nvPr/>
          </p:nvSpPr>
          <p:spPr>
            <a:xfrm>
              <a:off x="2225275" y="2622480"/>
              <a:ext cx="40518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현재 브랜치는 master</a:t>
              </a:r>
              <a:endParaRPr b="1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생성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branch &lt;브랜치 이름&gt;</a:t>
            </a:r>
            <a:endParaRPr/>
          </a:p>
        </p:txBody>
      </p:sp>
      <p:pic>
        <p:nvPicPr>
          <p:cNvPr id="370" name="Google Shape;3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76438"/>
            <a:ext cx="5715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7"/>
          <p:cNvSpPr txBox="1"/>
          <p:nvPr/>
        </p:nvSpPr>
        <p:spPr>
          <a:xfrm>
            <a:off x="397575" y="3787325"/>
            <a:ext cx="6026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mantis/번호, redmine/번호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전환</a:t>
            </a:r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checkout &lt;브랜치 이름&gt;</a:t>
            </a:r>
            <a:endParaRPr/>
          </a:p>
        </p:txBody>
      </p:sp>
      <p:pic>
        <p:nvPicPr>
          <p:cNvPr id="378" name="Google Shape;3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005013"/>
            <a:ext cx="5715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8"/>
          <p:cNvSpPr txBox="1"/>
          <p:nvPr/>
        </p:nvSpPr>
        <p:spPr>
          <a:xfrm>
            <a:off x="1558800" y="3619925"/>
            <a:ext cx="6026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svn과 달리 브랜치를 이동하는 것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작업</a:t>
            </a:r>
            <a:endParaRPr/>
          </a:p>
        </p:txBody>
      </p:sp>
      <p:sp>
        <p:nvSpPr>
          <p:cNvPr id="385" name="Google Shape;38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 파일 추가</a:t>
            </a:r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413" y="1760525"/>
            <a:ext cx="62769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작업</a:t>
            </a:r>
            <a:endParaRPr/>
          </a:p>
        </p:txBody>
      </p:sp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브랜치 상태</a:t>
            </a:r>
            <a:endParaRPr/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038" y="1760538"/>
            <a:ext cx="172803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775" y="1946275"/>
            <a:ext cx="1733550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60"/>
          <p:cNvGrpSpPr/>
          <p:nvPr/>
        </p:nvGrpSpPr>
        <p:grpSpPr>
          <a:xfrm>
            <a:off x="3655650" y="2456275"/>
            <a:ext cx="1102200" cy="835050"/>
            <a:chOff x="3579450" y="2456275"/>
            <a:chExt cx="1102200" cy="835050"/>
          </a:xfrm>
        </p:grpSpPr>
        <p:sp>
          <p:nvSpPr>
            <p:cNvPr id="396" name="Google Shape;396;p60"/>
            <p:cNvSpPr/>
            <p:nvPr/>
          </p:nvSpPr>
          <p:spPr>
            <a:xfrm>
              <a:off x="3579450" y="2456275"/>
              <a:ext cx="1102200" cy="44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0"/>
            <p:cNvSpPr txBox="1"/>
            <p:nvPr/>
          </p:nvSpPr>
          <p:spPr>
            <a:xfrm>
              <a:off x="3579450" y="3002125"/>
              <a:ext cx="11022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커밋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병합 (Merge)</a:t>
            </a:r>
            <a:endParaRPr/>
          </a:p>
        </p:txBody>
      </p:sp>
      <p:sp>
        <p:nvSpPr>
          <p:cNvPr id="403" name="Google Shape;40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없는 상황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4" name="Google Shape;404;p61"/>
          <p:cNvSpPr txBox="1">
            <a:spLocks noGrp="1"/>
          </p:cNvSpPr>
          <p:nvPr>
            <p:ph type="body" idx="1"/>
          </p:nvPr>
        </p:nvSpPr>
        <p:spPr>
          <a:xfrm>
            <a:off x="311700" y="2576625"/>
            <a:ext cx="32037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발생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5" name="Google Shape;405;p61"/>
          <p:cNvSpPr txBox="1"/>
          <p:nvPr/>
        </p:nvSpPr>
        <p:spPr>
          <a:xfrm>
            <a:off x="690500" y="1600675"/>
            <a:ext cx="1977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머지가 필요없는 상황</a:t>
            </a:r>
            <a:endParaRPr/>
          </a:p>
        </p:txBody>
      </p:sp>
      <p:sp>
        <p:nvSpPr>
          <p:cNvPr id="406" name="Google Shape;406;p61"/>
          <p:cNvSpPr txBox="1"/>
          <p:nvPr/>
        </p:nvSpPr>
        <p:spPr>
          <a:xfrm>
            <a:off x="690500" y="1993663"/>
            <a:ext cx="1977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 발생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Git의 특징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11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분산 버전 관리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차이가 아닌 스냅샷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변경 이력은 리비전이 아닌 커밋 단위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파일의 상태 관리 방법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병합</a:t>
            </a:r>
            <a:endParaRPr/>
          </a:p>
        </p:txBody>
      </p:sp>
      <p:sp>
        <p:nvSpPr>
          <p:cNvPr id="412" name="Google Shape;41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issue/1을 master로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checkout master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merge issue/1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47" y="2084188"/>
            <a:ext cx="57054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7" y="3668463"/>
            <a:ext cx="5715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62"/>
          <p:cNvGrpSpPr/>
          <p:nvPr/>
        </p:nvGrpSpPr>
        <p:grpSpPr>
          <a:xfrm>
            <a:off x="460350" y="3928700"/>
            <a:ext cx="3274575" cy="439200"/>
            <a:chOff x="460350" y="3928700"/>
            <a:chExt cx="3274575" cy="439200"/>
          </a:xfrm>
        </p:grpSpPr>
        <p:sp>
          <p:nvSpPr>
            <p:cNvPr id="416" name="Google Shape;416;p62"/>
            <p:cNvSpPr/>
            <p:nvPr/>
          </p:nvSpPr>
          <p:spPr>
            <a:xfrm>
              <a:off x="460350" y="4059350"/>
              <a:ext cx="1140300" cy="177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2"/>
            <p:cNvSpPr txBox="1"/>
            <p:nvPr/>
          </p:nvSpPr>
          <p:spPr>
            <a:xfrm>
              <a:off x="1673925" y="3928700"/>
              <a:ext cx="20610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b="1">
                  <a:solidFill>
                    <a:srgbClr val="FFFF00"/>
                  </a:solidFill>
                </a:rPr>
                <a:t>병합이 발생하지 않음</a:t>
              </a:r>
              <a:endParaRPr b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issue/1을 master로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3" name="Google Shape;4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338" y="1874813"/>
            <a:ext cx="14763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325" y="1760538"/>
            <a:ext cx="172803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병합</a:t>
            </a:r>
            <a:endParaRPr/>
          </a:p>
        </p:txBody>
      </p:sp>
      <p:sp>
        <p:nvSpPr>
          <p:cNvPr id="426" name="Google Shape;426;p63"/>
          <p:cNvSpPr txBox="1"/>
          <p:nvPr/>
        </p:nvSpPr>
        <p:spPr>
          <a:xfrm>
            <a:off x="4882788" y="4041850"/>
            <a:ext cx="2371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Forward (빨리 감기)</a:t>
            </a:r>
            <a:endParaRPr/>
          </a:p>
        </p:txBody>
      </p:sp>
      <p:grpSp>
        <p:nvGrpSpPr>
          <p:cNvPr id="427" name="Google Shape;427;p63"/>
          <p:cNvGrpSpPr/>
          <p:nvPr/>
        </p:nvGrpSpPr>
        <p:grpSpPr>
          <a:xfrm>
            <a:off x="3655650" y="2456275"/>
            <a:ext cx="1102200" cy="835050"/>
            <a:chOff x="3579450" y="2456275"/>
            <a:chExt cx="1102200" cy="835050"/>
          </a:xfrm>
        </p:grpSpPr>
        <p:sp>
          <p:nvSpPr>
            <p:cNvPr id="428" name="Google Shape;428;p63"/>
            <p:cNvSpPr/>
            <p:nvPr/>
          </p:nvSpPr>
          <p:spPr>
            <a:xfrm>
              <a:off x="3579450" y="2456275"/>
              <a:ext cx="1102200" cy="44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3"/>
            <p:cNvSpPr txBox="1"/>
            <p:nvPr/>
          </p:nvSpPr>
          <p:spPr>
            <a:xfrm>
              <a:off x="3579450" y="3002125"/>
              <a:ext cx="11022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병합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 브랜치 병합</a:t>
            </a:r>
            <a:endParaRPr/>
          </a:p>
        </p:txBody>
      </p:sp>
      <p:sp>
        <p:nvSpPr>
          <p:cNvPr id="435" name="Google Shape;43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 브랜치 생성 후 이동</a:t>
            </a:r>
            <a:endParaRPr/>
          </a:p>
        </p:txBody>
      </p:sp>
      <p:pic>
        <p:nvPicPr>
          <p:cNvPr id="436" name="Google Shape;43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1660525"/>
            <a:ext cx="5715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멀티 브랜치 병합</a:t>
            </a:r>
            <a:endParaRPr/>
          </a:p>
        </p:txBody>
      </p:sp>
      <p:sp>
        <p:nvSpPr>
          <p:cNvPr id="442" name="Google Shape;44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bugfix/1 브랜치: 파일 수정 후 커밋</a:t>
            </a:r>
            <a:endParaRPr/>
          </a:p>
        </p:txBody>
      </p:sp>
      <p:pic>
        <p:nvPicPr>
          <p:cNvPr id="443" name="Google Shape;4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2276475"/>
            <a:ext cx="5715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800" y="1446200"/>
            <a:ext cx="1714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5"/>
          <p:cNvSpPr txBox="1"/>
          <p:nvPr/>
        </p:nvSpPr>
        <p:spPr>
          <a:xfrm>
            <a:off x="416650" y="3107275"/>
            <a:ext cx="52521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bugfix/1에서 hello.txt을 수정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 브랜치 병합</a:t>
            </a:r>
            <a:endParaRPr/>
          </a:p>
        </p:txBody>
      </p:sp>
      <p:sp>
        <p:nvSpPr>
          <p:cNvPr id="451" name="Google Shape;451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issue/1 파일 작업 후 커밋</a:t>
            </a:r>
            <a:endParaRPr/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8788"/>
            <a:ext cx="63436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338" y="1717675"/>
            <a:ext cx="23336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 브랜치 병합</a:t>
            </a:r>
            <a:endParaRPr/>
          </a:p>
        </p:txBody>
      </p:sp>
      <p:sp>
        <p:nvSpPr>
          <p:cNvPr id="459" name="Google Shape;45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master에서 bugfix/1을 병합</a:t>
            </a:r>
            <a:endParaRPr/>
          </a:p>
        </p:txBody>
      </p:sp>
      <p:pic>
        <p:nvPicPr>
          <p:cNvPr id="460" name="Google Shape;4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6725"/>
            <a:ext cx="5715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613" y="1670100"/>
            <a:ext cx="23526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 브랜치 병합</a:t>
            </a:r>
            <a:endParaRPr/>
          </a:p>
        </p:txBody>
      </p:sp>
      <p:sp>
        <p:nvSpPr>
          <p:cNvPr id="467" name="Google Shape;467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master에서 issue/1을 병합</a:t>
            </a:r>
            <a:endParaRPr/>
          </a:p>
        </p:txBody>
      </p:sp>
      <p:pic>
        <p:nvPicPr>
          <p:cNvPr id="468" name="Google Shape;46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3288"/>
            <a:ext cx="5715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900" y="1427238"/>
            <a:ext cx="24384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18500"/>
            <a:ext cx="66675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476" name="Google Shape;476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이전 커밋으로 되돌리기</a:t>
            </a:r>
            <a:endParaRPr/>
          </a:p>
        </p:txBody>
      </p:sp>
      <p:pic>
        <p:nvPicPr>
          <p:cNvPr id="477" name="Google Shape;47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5" y="1796813"/>
            <a:ext cx="571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613" y="1670100"/>
            <a:ext cx="23526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484" name="Google Shape;48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issue/1에서 hello.txt 수정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5" name="Google Shape;48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1779738"/>
            <a:ext cx="5715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491" name="Google Shape;491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master에서 issue/1 병합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2" name="Google Shape;4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1779750"/>
            <a:ext cx="5715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1"/>
          <p:cNvSpPr txBox="1"/>
          <p:nvPr/>
        </p:nvSpPr>
        <p:spPr>
          <a:xfrm>
            <a:off x="4633100" y="3049875"/>
            <a:ext cx="146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06666"/>
                </a:solidFill>
              </a:rPr>
              <a:t>충돌 발생!</a:t>
            </a:r>
            <a:endParaRPr sz="1800" b="1">
              <a:solidFill>
                <a:srgbClr val="E06666"/>
              </a:solidFill>
            </a:endParaRPr>
          </a:p>
        </p:txBody>
      </p:sp>
      <p:sp>
        <p:nvSpPr>
          <p:cNvPr id="494" name="Google Shape;494;p71"/>
          <p:cNvSpPr/>
          <p:nvPr/>
        </p:nvSpPr>
        <p:spPr>
          <a:xfrm>
            <a:off x="4938175" y="3766400"/>
            <a:ext cx="690600" cy="23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설치와 설정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 URL 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75" y="1675900"/>
            <a:ext cx="5404101" cy="32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500" name="Google Shape;50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내용 수정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1" name="Google Shape;5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75" y="1917900"/>
            <a:ext cx="16383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2"/>
          <p:cNvSpPr/>
          <p:nvPr/>
        </p:nvSpPr>
        <p:spPr>
          <a:xfrm>
            <a:off x="3409201" y="2243325"/>
            <a:ext cx="180300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725" y="2111325"/>
            <a:ext cx="1188600" cy="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509" name="Google Shape;50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커밋 </a:t>
            </a:r>
            <a:endParaRPr/>
          </a:p>
        </p:txBody>
      </p:sp>
      <p:pic>
        <p:nvPicPr>
          <p:cNvPr id="510" name="Google Shape;51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3" y="2005013"/>
            <a:ext cx="5705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branch -d &lt;브랜치 이름&gt;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6" name="Google Shape;5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675" y="1382025"/>
            <a:ext cx="2742175" cy="27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삭제</a:t>
            </a:r>
            <a:endParaRPr/>
          </a:p>
        </p:txBody>
      </p:sp>
      <p:pic>
        <p:nvPicPr>
          <p:cNvPr id="518" name="Google Shape;51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1924050"/>
            <a:ext cx="5715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삭제</a:t>
            </a:r>
            <a:endParaRPr/>
          </a:p>
        </p:txBody>
      </p:sp>
      <p:sp>
        <p:nvSpPr>
          <p:cNvPr id="524" name="Google Shape;52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branch -d &lt;브랜치 이름&gt;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25" name="Google Shape;5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1924050"/>
            <a:ext cx="57150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101" y="1450800"/>
            <a:ext cx="1864824" cy="2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브랜칭을 활용한 예시</a:t>
            </a:r>
            <a:endParaRPr/>
          </a:p>
        </p:txBody>
      </p:sp>
      <p:sp>
        <p:nvSpPr>
          <p:cNvPr id="532" name="Google Shape;532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3종류 브랜치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D9EEB"/>
                </a:solidFill>
              </a:rPr>
              <a:t>Master, Staging, Tag</a:t>
            </a:r>
            <a:endParaRPr sz="1400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33" name="Google Shape;533;p76"/>
          <p:cNvSpPr txBox="1"/>
          <p:nvPr/>
        </p:nvSpPr>
        <p:spPr>
          <a:xfrm>
            <a:off x="334800" y="3002675"/>
            <a:ext cx="8497500" cy="18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참고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https://blog.ull.im/engineering/2019/06/25/git-workflow-for-ci-cd.html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https://docs.gitlab.com/ee/topics/gitlab_flow.html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 흐름</a:t>
            </a:r>
            <a:endParaRPr/>
          </a:p>
        </p:txBody>
      </p:sp>
      <p:sp>
        <p:nvSpPr>
          <p:cNvPr id="539" name="Google Shape;539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540" name="Google Shape;540;p77"/>
          <p:cNvSpPr/>
          <p:nvPr/>
        </p:nvSpPr>
        <p:spPr>
          <a:xfrm>
            <a:off x="907950" y="1152475"/>
            <a:ext cx="7328100" cy="1293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3개의 feature 브랜치에서 각각 (2 커밋 이상의 작업)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로컬 master에 squash 병합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원격 master에 push</a:t>
            </a:r>
            <a:endParaRPr/>
          </a:p>
        </p:txBody>
      </p:sp>
      <p:sp>
        <p:nvSpPr>
          <p:cNvPr id="541" name="Google Shape;541;p77"/>
          <p:cNvSpPr/>
          <p:nvPr/>
        </p:nvSpPr>
        <p:spPr>
          <a:xfrm>
            <a:off x="908100" y="2630325"/>
            <a:ext cx="7328100" cy="141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Staging에서 master 병합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특정 커밋만 선택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원격 Staging에 push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2" name="Google Shape;542;p77"/>
          <p:cNvSpPr/>
          <p:nvPr/>
        </p:nvSpPr>
        <p:spPr>
          <a:xfrm>
            <a:off x="908100" y="4239350"/>
            <a:ext cx="7328100" cy="57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태그 붙이기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준비된 설정</a:t>
            </a:r>
            <a:endParaRPr/>
          </a:p>
        </p:txBody>
      </p:sp>
      <p:sp>
        <p:nvSpPr>
          <p:cNvPr id="548" name="Google Shape;548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원격에 Staging 브랜치 생성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원격 저장소에 Push 할 수 있는 권한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 브랜치 가져오기</a:t>
            </a:r>
            <a:endParaRPr/>
          </a:p>
        </p:txBody>
      </p:sp>
      <p:sp>
        <p:nvSpPr>
          <p:cNvPr id="554" name="Google Shape;554;p79"/>
          <p:cNvSpPr txBox="1">
            <a:spLocks noGrp="1"/>
          </p:cNvSpPr>
          <p:nvPr>
            <p:ph type="body" idx="1"/>
          </p:nvPr>
        </p:nvSpPr>
        <p:spPr>
          <a:xfrm>
            <a:off x="311700" y="3150775"/>
            <a:ext cx="8520600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모든 브랜치 확인</a:t>
            </a:r>
            <a:endParaRPr/>
          </a:p>
        </p:txBody>
      </p:sp>
      <p:pic>
        <p:nvPicPr>
          <p:cNvPr id="555" name="Google Shape;55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88" y="3623675"/>
            <a:ext cx="6084377" cy="1121093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9"/>
          <p:cNvSpPr txBox="1">
            <a:spLocks noGrp="1"/>
          </p:cNvSpPr>
          <p:nvPr>
            <p:ph type="body" idx="1"/>
          </p:nvPr>
        </p:nvSpPr>
        <p:spPr>
          <a:xfrm>
            <a:off x="311700" y="1196400"/>
            <a:ext cx="8520600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원격 브랜치 가져오기</a:t>
            </a:r>
            <a:endParaRPr/>
          </a:p>
        </p:txBody>
      </p:sp>
      <p:pic>
        <p:nvPicPr>
          <p:cNvPr id="557" name="Google Shape;55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88" y="1722300"/>
            <a:ext cx="6191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1463" y="2061050"/>
            <a:ext cx="18002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브랜치 작업</a:t>
            </a:r>
            <a:endParaRPr/>
          </a:p>
        </p:txBody>
      </p:sp>
      <p:sp>
        <p:nvSpPr>
          <p:cNvPr id="564" name="Google Shape;56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checkout master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git checkout -b feature/1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feature1.txt 생성, 편집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git add feature1.txt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git commit -m “create feature1”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feature1.txt 내용 수정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 commit -am “update feature1”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커밋으로 병합하기</a:t>
            </a:r>
            <a:endParaRPr/>
          </a:p>
        </p:txBody>
      </p:sp>
      <p:sp>
        <p:nvSpPr>
          <p:cNvPr id="570" name="Google Shape;570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merge </a:t>
            </a:r>
            <a:r>
              <a:rPr lang="ko">
                <a:solidFill>
                  <a:srgbClr val="0000FF"/>
                </a:solidFill>
              </a:rPr>
              <a:t>--squash</a:t>
            </a:r>
            <a:r>
              <a:rPr lang="ko"/>
              <a:t> feature/1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1" name="Google Shape;57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50" y="1767163"/>
            <a:ext cx="7035674" cy="16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25" y="1452550"/>
            <a:ext cx="25908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50" y="3690925"/>
            <a:ext cx="7280561" cy="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설치와 설정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90525"/>
            <a:ext cx="85206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설치 과정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디폴트 설정으로 설치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4107100"/>
            <a:ext cx="67899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참조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https://corock.tistory.com/310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브랜치 작업</a:t>
            </a:r>
            <a:endParaRPr/>
          </a:p>
        </p:txBody>
      </p:sp>
      <p:sp>
        <p:nvSpPr>
          <p:cNvPr id="579" name="Google Shape;579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feature/2와 feature/3도 같은 방식으로 작업 진행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80" name="Google Shape;58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25" y="1882713"/>
            <a:ext cx="6868151" cy="1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master에 Push</a:t>
            </a:r>
            <a:endParaRPr/>
          </a:p>
        </p:txBody>
      </p:sp>
      <p:sp>
        <p:nvSpPr>
          <p:cNvPr id="586" name="Google Shape;58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587" name="Google Shape;58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917700"/>
            <a:ext cx="5715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988" y="1722425"/>
            <a:ext cx="17049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 작업</a:t>
            </a:r>
            <a:endParaRPr/>
          </a:p>
        </p:txBody>
      </p:sp>
      <p:sp>
        <p:nvSpPr>
          <p:cNvPr id="594" name="Google Shape;594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Staging에서 master 병합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595" name="Google Shape;59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88" y="1898650"/>
            <a:ext cx="61817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688" y="1731950"/>
            <a:ext cx="15906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 작업</a:t>
            </a:r>
            <a:endParaRPr/>
          </a:p>
        </p:txBody>
      </p:sp>
      <p:sp>
        <p:nvSpPr>
          <p:cNvPr id="602" name="Google Shape;602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커밋만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git rebase -i origin/Staging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 작업</a:t>
            </a:r>
            <a:endParaRPr/>
          </a:p>
        </p:txBody>
      </p:sp>
      <p:sp>
        <p:nvSpPr>
          <p:cNvPr id="608" name="Google Shape;608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커밋만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609" name="Google Shape;60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5" y="1651675"/>
            <a:ext cx="66484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Staging 작업</a:t>
            </a:r>
            <a:endParaRPr/>
          </a:p>
        </p:txBody>
      </p:sp>
      <p:sp>
        <p:nvSpPr>
          <p:cNvPr id="615" name="Google Shape;61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커밋만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616" name="Google Shape;6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38" y="1665075"/>
            <a:ext cx="6829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75" y="2497463"/>
            <a:ext cx="27622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Staging 작업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원격 Staging으로 push</a:t>
            </a:r>
            <a:endParaRPr/>
          </a:p>
        </p:txBody>
      </p:sp>
      <p:pic>
        <p:nvPicPr>
          <p:cNvPr id="624" name="Google Shape;62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13" y="1884350"/>
            <a:ext cx="60102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50" y="2117713"/>
            <a:ext cx="31432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Tag</a:t>
            </a:r>
            <a:endParaRPr/>
          </a:p>
        </p:txBody>
      </p:sp>
      <p:sp>
        <p:nvSpPr>
          <p:cNvPr id="631" name="Google Shape;631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tag -a 버전 -m “메시지”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32" name="Google Shape;632;p89"/>
          <p:cNvGrpSpPr/>
          <p:nvPr/>
        </p:nvGrpSpPr>
        <p:grpSpPr>
          <a:xfrm>
            <a:off x="439075" y="1891288"/>
            <a:ext cx="5720400" cy="1709963"/>
            <a:chOff x="452050" y="1294663"/>
            <a:chExt cx="5720400" cy="1709963"/>
          </a:xfrm>
        </p:grpSpPr>
        <p:pic>
          <p:nvPicPr>
            <p:cNvPr id="633" name="Google Shape;633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050" y="2571750"/>
              <a:ext cx="5720400" cy="43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050" y="1294663"/>
              <a:ext cx="5715000" cy="100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5" name="Google Shape;63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913" y="2022375"/>
            <a:ext cx="3152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작업 관련 팁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작업은 master가 아닌 브랜치에서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로컬에서 커밋은 촘촘하게 Push 전에는 커밋 이력 정리하기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변경내역은 ‘git checkout HEAD -- 파일이름’ 되돌리기 가능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도서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accent5"/>
                </a:solidFill>
                <a:hlinkClick r:id="rId3"/>
              </a:rPr>
              <a:t>Pro Git 온라인 문서</a:t>
            </a:r>
            <a:r>
              <a:rPr lang="ko">
                <a:solidFill>
                  <a:schemeClr val="dk1"/>
                </a:solidFill>
              </a:rPr>
              <a:t> / 스콧 차콘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만들면서 배우는 Git+GitHub 입문/ 윤웅식, 한빛미디어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팀을 위한 Git / 엠마 제인 호그빈 웨스트비/ 한빛미디어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7" name="Google Shape;647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648" name="Google Shape;648;p91"/>
          <p:cNvSpPr txBox="1"/>
          <p:nvPr/>
        </p:nvSpPr>
        <p:spPr>
          <a:xfrm>
            <a:off x="367775" y="3469425"/>
            <a:ext cx="73050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웹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누구나 쉽게 이해할 수 있는 Git입문 </a:t>
            </a:r>
            <a:r>
              <a:rPr lang="ko" sz="1800" u="sng">
                <a:solidFill>
                  <a:schemeClr val="accent5"/>
                </a:solidFill>
                <a:hlinkClick r:id="rId4"/>
              </a:rPr>
              <a:t>https://backlog.com/git-tutorial/kr/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설치와 설정 </a:t>
            </a:r>
            <a:r>
              <a:rPr lang="ko" sz="1900"/>
              <a:t> 사용자 설정</a:t>
            </a:r>
            <a:endParaRPr sz="19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297125"/>
            <a:ext cx="8520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 Bash 실행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945329"/>
            <a:ext cx="8520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이름과 이메일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$ git config --global user.name "Jeong Gwangho"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$ git config --global user.email jgh2019@gravity.co.kr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3473125"/>
            <a:ext cx="85206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설정 확인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$ git config --list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감사합니다.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작업 흐름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저장소 초기화</a:t>
            </a:r>
            <a:endParaRPr/>
          </a:p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상태확인</a:t>
            </a:r>
            <a:endParaRPr/>
          </a:p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파일 작업</a:t>
            </a:r>
            <a:endParaRPr/>
          </a:p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스테이징 영역에 추가</a:t>
            </a:r>
            <a:endParaRPr/>
          </a:p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커밋</a:t>
            </a:r>
            <a:endParaRPr/>
          </a:p>
          <a:p>
            <a:pPr marL="457200" lvl="0" indent="0" algn="l" rtl="0">
              <a:spcBef>
                <a:spcPts val="11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0F0E8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2539</Words>
  <Application>Microsoft Office PowerPoint</Application>
  <PresentationFormat>화면 슬라이드 쇼(16:9)</PresentationFormat>
  <Paragraphs>484</Paragraphs>
  <Slides>80</Slides>
  <Notes>80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4" baseType="lpstr">
      <vt:lpstr>Georgia</vt:lpstr>
      <vt:lpstr>Arial</vt:lpstr>
      <vt:lpstr>Open Sans</vt:lpstr>
      <vt:lpstr>Simple Light</vt:lpstr>
      <vt:lpstr>Git</vt:lpstr>
      <vt:lpstr>목적</vt:lpstr>
      <vt:lpstr>알아두기</vt:lpstr>
      <vt:lpstr>다루는 내용</vt:lpstr>
      <vt:lpstr>Git의 특징 </vt:lpstr>
      <vt:lpstr>설치와 설정</vt:lpstr>
      <vt:lpstr>설치와 설정</vt:lpstr>
      <vt:lpstr>설치와 설정  사용자 설정</vt:lpstr>
      <vt:lpstr>로컬 작업 흐름</vt:lpstr>
      <vt:lpstr>로컬 작업 실습</vt:lpstr>
      <vt:lpstr>로컬 작업 실습</vt:lpstr>
      <vt:lpstr>로컬 작업 실습</vt:lpstr>
      <vt:lpstr>로컬 작업 실습</vt:lpstr>
      <vt:lpstr>로컬 작업 실습</vt:lpstr>
      <vt:lpstr>로컬 작업 실습 - 파일 변경</vt:lpstr>
      <vt:lpstr>로컬 작업 실습 - 파일 변경</vt:lpstr>
      <vt:lpstr>로컬 작업 실습 - 파일 변경</vt:lpstr>
      <vt:lpstr>로컬 작업 실습 - 파일 변경</vt:lpstr>
      <vt:lpstr>파일의 라이프사이클</vt:lpstr>
      <vt:lpstr>원격 작업 흐름</vt:lpstr>
      <vt:lpstr>원격 작업 실습</vt:lpstr>
      <vt:lpstr>원격 저장소에서 가져오기</vt:lpstr>
      <vt:lpstr>원격 저장소 확인</vt:lpstr>
      <vt:lpstr>로컬 작업</vt:lpstr>
      <vt:lpstr>로컬 작업</vt:lpstr>
      <vt:lpstr>최신 파일로 갱신</vt:lpstr>
      <vt:lpstr>원격 저장소로 올리기</vt:lpstr>
      <vt:lpstr>Github 저장소 환경</vt:lpstr>
      <vt:lpstr>풀 리퀘스트 준비 과정</vt:lpstr>
      <vt:lpstr>저장소 Fork</vt:lpstr>
      <vt:lpstr>내 저장소로 Fork</vt:lpstr>
      <vt:lpstr>원격 저장소로 올리기</vt:lpstr>
      <vt:lpstr>Pull Request</vt:lpstr>
      <vt:lpstr>Pull Request</vt:lpstr>
      <vt:lpstr>Pull Request</vt:lpstr>
      <vt:lpstr>Pull Request - 피드백</vt:lpstr>
      <vt:lpstr>피드백 처리</vt:lpstr>
      <vt:lpstr>피드백 처리</vt:lpstr>
      <vt:lpstr>피드백 처리</vt:lpstr>
      <vt:lpstr>승인 후 병합 확인</vt:lpstr>
      <vt:lpstr>팀 작업에 활용하기</vt:lpstr>
      <vt:lpstr>브랜치 기본</vt:lpstr>
      <vt:lpstr>브랜치 확인</vt:lpstr>
      <vt:lpstr>브랜치 확인</vt:lpstr>
      <vt:lpstr>브랜치 생성</vt:lpstr>
      <vt:lpstr>브랜치 전환</vt:lpstr>
      <vt:lpstr>브랜치 작업</vt:lpstr>
      <vt:lpstr>브랜치 작업</vt:lpstr>
      <vt:lpstr>병합 (Merge)</vt:lpstr>
      <vt:lpstr>병합</vt:lpstr>
      <vt:lpstr>병합</vt:lpstr>
      <vt:lpstr>멀티 브랜치 병합</vt:lpstr>
      <vt:lpstr>멀티 브랜치 병합</vt:lpstr>
      <vt:lpstr>멀티 브랜치 병합</vt:lpstr>
      <vt:lpstr>멀티 브랜치 병합</vt:lpstr>
      <vt:lpstr>멀티 브랜치 병합</vt:lpstr>
      <vt:lpstr>충돌 해결</vt:lpstr>
      <vt:lpstr>충돌 해결</vt:lpstr>
      <vt:lpstr>충돌 해결</vt:lpstr>
      <vt:lpstr>충돌 해결</vt:lpstr>
      <vt:lpstr>충돌 해결</vt:lpstr>
      <vt:lpstr>브랜치 삭제</vt:lpstr>
      <vt:lpstr>브랜치 삭제</vt:lpstr>
      <vt:lpstr>브랜칭을 활용한 예시</vt:lpstr>
      <vt:lpstr>작업 흐름</vt:lpstr>
      <vt:lpstr>준비된 설정</vt:lpstr>
      <vt:lpstr>Staging 브랜치 가져오기</vt:lpstr>
      <vt:lpstr>Feature 브랜치 작업</vt:lpstr>
      <vt:lpstr>하나의 커밋으로 병합하기</vt:lpstr>
      <vt:lpstr>Feature 브랜치 작업</vt:lpstr>
      <vt:lpstr>원격 master에 Push</vt:lpstr>
      <vt:lpstr>Staging 작업</vt:lpstr>
      <vt:lpstr>Staging 작업</vt:lpstr>
      <vt:lpstr>Staging 작업</vt:lpstr>
      <vt:lpstr>Staging 작업</vt:lpstr>
      <vt:lpstr>Staging 작업 </vt:lpstr>
      <vt:lpstr>Tag</vt:lpstr>
      <vt:lpstr>작업 관련 팁</vt:lpstr>
      <vt:lpstr>참고 자료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Hyun Kee</cp:lastModifiedBy>
  <cp:revision>1</cp:revision>
  <dcterms:modified xsi:type="dcterms:W3CDTF">2020-04-20T03:19:42Z</dcterms:modified>
</cp:coreProperties>
</file>