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2132-65D0-4E0C-8B61-A8D0D272D065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C076-D062-4BA7-8943-26ED16D51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3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3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2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3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CA81-2EF9-4CFD-BB5A-F3A6EA61643C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4233-54FE-4CC8-8C03-4CEAC5B14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2712" y="1571106"/>
            <a:ext cx="9637222" cy="1099272"/>
          </a:xfrm>
        </p:spPr>
        <p:txBody>
          <a:bodyPr/>
          <a:lstStyle/>
          <a:p>
            <a:r>
              <a:rPr lang="en-US" altLang="ko-KR" smtClean="0"/>
              <a:t>GGA </a:t>
            </a:r>
            <a:r>
              <a:rPr lang="ko-KR" altLang="en-US" dirty="0" err="1" smtClean="0"/>
              <a:t>세이크리드</a:t>
            </a:r>
            <a:r>
              <a:rPr lang="ko-KR" altLang="en-US" dirty="0" smtClean="0"/>
              <a:t> 블레이드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r>
              <a:rPr lang="en-US" altLang="ko-KR" dirty="0" smtClean="0"/>
              <a:t>2020-02-27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47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33004" y="854537"/>
            <a:ext cx="9191578" cy="4689736"/>
          </a:xfrm>
          <a:prstGeom prst="roundRect">
            <a:avLst>
              <a:gd name="adj" fmla="val 4872"/>
            </a:avLst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Region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도쿄</a:t>
            </a:r>
            <a:r>
              <a:rPr lang="en-US" altLang="ko-KR" sz="1000" dirty="0" smtClean="0"/>
              <a:t>)</a:t>
            </a:r>
            <a:endParaRPr lang="ko-KR" altLang="en-US" sz="1000" dirty="0"/>
          </a:p>
          <a:p>
            <a:r>
              <a:rPr lang="en-US" altLang="ko-KR" sz="1000" dirty="0" smtClean="0"/>
              <a:t>16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11582" y="1524059"/>
            <a:ext cx="2177935" cy="3784060"/>
          </a:xfrm>
          <a:prstGeom prst="roundRect">
            <a:avLst>
              <a:gd name="adj" fmla="val 8055"/>
            </a:avLst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AZ</a:t>
            </a:r>
          </a:p>
          <a:p>
            <a:r>
              <a:rPr lang="en-US" altLang="ko-KR" sz="1000" dirty="0" smtClean="0"/>
              <a:t>ap-northeast-1c</a:t>
            </a:r>
            <a:endParaRPr lang="en-US" altLang="ko-KR" sz="1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63735" y="1524059"/>
            <a:ext cx="2177935" cy="3784060"/>
          </a:xfrm>
          <a:prstGeom prst="roundRect">
            <a:avLst>
              <a:gd name="adj" fmla="val 8055"/>
            </a:avLst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AZ</a:t>
            </a:r>
          </a:p>
          <a:p>
            <a:r>
              <a:rPr lang="en-US" altLang="ko-KR" sz="1000" dirty="0" smtClean="0"/>
              <a:t>ap-northeast-1a</a:t>
            </a:r>
            <a:endParaRPr lang="en-US" altLang="ko-KR" sz="1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59429" y="1524059"/>
            <a:ext cx="2177935" cy="3784060"/>
          </a:xfrm>
          <a:prstGeom prst="roundRect">
            <a:avLst>
              <a:gd name="adj" fmla="val 8055"/>
            </a:avLst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AZ</a:t>
            </a:r>
          </a:p>
          <a:p>
            <a:r>
              <a:rPr lang="en-US" altLang="ko-KR" sz="1000" dirty="0" smtClean="0"/>
              <a:t>ap-northeast-1d</a:t>
            </a:r>
            <a:endParaRPr lang="en-US" altLang="ko-KR" sz="10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8640" y="2061556"/>
            <a:ext cx="8366848" cy="3142211"/>
          </a:xfrm>
          <a:prstGeom prst="roundRect">
            <a:avLst>
              <a:gd name="adj" fmla="val 4872"/>
            </a:avLst>
          </a:prstGeom>
          <a:noFill/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VPC</a:t>
            </a:r>
            <a:endParaRPr lang="en-US" altLang="ko-KR" sz="1000" dirty="0" smtClean="0"/>
          </a:p>
          <a:p>
            <a:r>
              <a:rPr lang="en-US" altLang="ko-KR" sz="1000" dirty="0" smtClean="0"/>
              <a:t>172.31.0.0/16</a:t>
            </a:r>
          </a:p>
          <a:p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01769" y="3519373"/>
            <a:ext cx="524416" cy="330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RDS</a:t>
            </a:r>
            <a:endParaRPr lang="en-US" altLang="ko-KR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737515" y="3519373"/>
            <a:ext cx="586402" cy="355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Elastic</a:t>
            </a:r>
          </a:p>
          <a:p>
            <a:pPr algn="ctr"/>
            <a:r>
              <a:rPr lang="en-US" altLang="ko-KR" sz="1000" dirty="0" smtClean="0"/>
              <a:t>Cache</a:t>
            </a:r>
            <a:endParaRPr lang="en-US" altLang="ko-KR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872926" y="2605451"/>
            <a:ext cx="553259" cy="296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19" y="26600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네트워크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구성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07819" y="5603770"/>
            <a:ext cx="5644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도쿄 </a:t>
            </a:r>
            <a:r>
              <a:rPr lang="ko-KR" altLang="en-US" sz="1200" dirty="0" err="1" smtClean="0"/>
              <a:t>리전은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AZ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61980" y="2205448"/>
            <a:ext cx="1982217" cy="838329"/>
          </a:xfrm>
          <a:prstGeom prst="roundRect">
            <a:avLst>
              <a:gd name="adj" fmla="val 8055"/>
            </a:avLst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sb-1a-public-172.31.200.0/24</a:t>
            </a:r>
            <a:endParaRPr lang="en-US" altLang="ko-KR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61980" y="3199405"/>
            <a:ext cx="1982217" cy="766145"/>
          </a:xfrm>
          <a:prstGeom prst="roundRect">
            <a:avLst>
              <a:gd name="adj" fmla="val 8055"/>
            </a:avLst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sb-1a-private-172.31.32.0/20</a:t>
            </a:r>
            <a:endParaRPr lang="en-US" altLang="ko-KR" sz="1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758561" y="2609385"/>
            <a:ext cx="553259" cy="296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07685" y="2205448"/>
            <a:ext cx="1982217" cy="838329"/>
          </a:xfrm>
          <a:prstGeom prst="roundRect">
            <a:avLst>
              <a:gd name="adj" fmla="val 8055"/>
            </a:avLst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sb-1c-public-172.31.201.0/24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07685" y="3199405"/>
            <a:ext cx="1982217" cy="766145"/>
          </a:xfrm>
          <a:prstGeom prst="roundRect">
            <a:avLst>
              <a:gd name="adj" fmla="val 8055"/>
            </a:avLst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sb-1c-private-172.31.0.0/20</a:t>
            </a:r>
            <a:endParaRPr lang="en-US" altLang="ko-KR" sz="10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50975" y="2205448"/>
            <a:ext cx="1982217" cy="838329"/>
          </a:xfrm>
          <a:prstGeom prst="roundRect">
            <a:avLst>
              <a:gd name="adj" fmla="val 8055"/>
            </a:avLst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sb-1d-public-172.31.202.0/24</a:t>
            </a:r>
            <a:endParaRPr lang="en-US" altLang="ko-KR" sz="10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50975" y="3199405"/>
            <a:ext cx="1982217" cy="766145"/>
          </a:xfrm>
          <a:prstGeom prst="roundRect">
            <a:avLst>
              <a:gd name="adj" fmla="val 8055"/>
            </a:avLst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sb-1d-private-172.31.16.0/20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80579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82062" y="1184031"/>
            <a:ext cx="11832847" cy="5534010"/>
          </a:xfrm>
          <a:prstGeom prst="roundRect">
            <a:avLst>
              <a:gd name="adj" fmla="val 4872"/>
            </a:avLst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Region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도쿄</a:t>
            </a:r>
            <a:r>
              <a:rPr lang="en-US" altLang="ko-KR" sz="1000" dirty="0" smtClean="0"/>
              <a:t>)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819" y="1787237"/>
            <a:ext cx="11554690" cy="4837498"/>
          </a:xfrm>
          <a:prstGeom prst="roundRect">
            <a:avLst>
              <a:gd name="adj" fmla="val 4872"/>
            </a:avLst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VPC</a:t>
            </a:r>
            <a:endParaRPr lang="en-US" altLang="ko-KR" sz="1000" dirty="0" smtClean="0"/>
          </a:p>
          <a:p>
            <a:r>
              <a:rPr lang="en-US" altLang="ko-KR" sz="1000" dirty="0" err="1" smtClean="0"/>
              <a:t>16bit</a:t>
            </a:r>
            <a:endParaRPr lang="ko-KR" altLang="en-US" sz="1000" dirty="0"/>
          </a:p>
        </p:txBody>
      </p:sp>
      <p:sp>
        <p:nvSpPr>
          <p:cNvPr id="334" name="모서리가 둥근 직사각형 333"/>
          <p:cNvSpPr/>
          <p:nvPr/>
        </p:nvSpPr>
        <p:spPr>
          <a:xfrm>
            <a:off x="615141" y="2296528"/>
            <a:ext cx="10982809" cy="2027041"/>
          </a:xfrm>
          <a:prstGeom prst="roundRect">
            <a:avLst>
              <a:gd name="adj" fmla="val 8055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ap-northeast-1a</a:t>
            </a:r>
            <a:endParaRPr lang="en-US" altLang="ko-KR" sz="1000" dirty="0" smtClean="0"/>
          </a:p>
          <a:p>
            <a:r>
              <a:rPr lang="en-US" altLang="ko-KR" sz="1000" dirty="0" smtClean="0"/>
              <a:t>sb-1a-public-172.31.200.0/24</a:t>
            </a:r>
            <a:endParaRPr lang="ko-KR" altLang="en-US" sz="10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615142" y="4497906"/>
            <a:ext cx="10982808" cy="1986870"/>
          </a:xfrm>
          <a:prstGeom prst="roundRect">
            <a:avLst>
              <a:gd name="adj" fmla="val 6290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ap-northeast-1a</a:t>
            </a:r>
            <a:endParaRPr lang="en-US" altLang="ko-KR" sz="1000" dirty="0"/>
          </a:p>
          <a:p>
            <a:r>
              <a:rPr lang="en-US" altLang="ko-KR" sz="1000" dirty="0" smtClean="0"/>
              <a:t>sb-1a-private-172.31.16.0/20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1339886" y="1256471"/>
            <a:ext cx="1030593" cy="4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CDN</a:t>
            </a:r>
          </a:p>
          <a:p>
            <a:pPr algn="ctr"/>
            <a:r>
              <a:rPr lang="en-US" altLang="ko-KR" sz="1000" dirty="0" err="1" smtClean="0"/>
              <a:t>CloudFront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4522124" y="266007"/>
            <a:ext cx="1687721" cy="470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r>
              <a:rPr lang="en-US" altLang="ko-KR" sz="1000" dirty="0" smtClean="0"/>
              <a:t>layers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5041166" y="1023330"/>
            <a:ext cx="651716" cy="32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IGW</a:t>
            </a:r>
            <a:endParaRPr lang="en-US" altLang="ko-KR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465882" y="4949796"/>
            <a:ext cx="2167180" cy="45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GameDB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RDS (</a:t>
            </a:r>
            <a:r>
              <a:rPr lang="en-US" altLang="ko-KR" sz="1000" dirty="0" err="1" smtClean="0"/>
              <a:t>mssql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66137" y="5717523"/>
            <a:ext cx="216718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 DB</a:t>
            </a:r>
          </a:p>
          <a:p>
            <a:pPr algn="ctr"/>
            <a:r>
              <a:rPr lang="en-US" altLang="ko-KR" sz="1000" dirty="0" smtClean="0"/>
              <a:t>RDS (</a:t>
            </a:r>
            <a:r>
              <a:rPr lang="en-US" altLang="ko-KR" sz="1000" dirty="0" err="1" smtClean="0"/>
              <a:t>mssql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8460779" y="2720309"/>
            <a:ext cx="1973171" cy="45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Webtool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F (</a:t>
            </a:r>
            <a:r>
              <a:rPr lang="en-US" altLang="ko-KR" sz="1000" dirty="0" err="1" smtClean="0"/>
              <a:t>Gmtool</a:t>
            </a:r>
            <a:r>
              <a:rPr lang="en-US" altLang="ko-KR" sz="1000" dirty="0" smtClean="0"/>
              <a:t>) / Raid</a:t>
            </a:r>
          </a:p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EC2</a:t>
            </a:r>
            <a:endParaRPr lang="en-US" altLang="ko-KR" sz="1000" dirty="0"/>
          </a:p>
        </p:txBody>
      </p:sp>
      <p:cxnSp>
        <p:nvCxnSpPr>
          <p:cNvPr id="53" name="직선 화살표 연결선 52"/>
          <p:cNvCxnSpPr>
            <a:stCxn id="5" idx="2"/>
            <a:endCxn id="6" idx="0"/>
          </p:cNvCxnSpPr>
          <p:nvPr/>
        </p:nvCxnSpPr>
        <p:spPr>
          <a:xfrm>
            <a:off x="5365985" y="736350"/>
            <a:ext cx="1039" cy="286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2"/>
          </p:cNvCxnSpPr>
          <p:nvPr/>
        </p:nvCxnSpPr>
        <p:spPr>
          <a:xfrm>
            <a:off x="5367024" y="1343375"/>
            <a:ext cx="0" cy="1363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5" idx="0"/>
            <a:endCxn id="4" idx="0"/>
          </p:cNvCxnSpPr>
          <p:nvPr/>
        </p:nvCxnSpPr>
        <p:spPr>
          <a:xfrm rot="16200000" flipH="1" flipV="1">
            <a:off x="3115352" y="-994162"/>
            <a:ext cx="990464" cy="3510802"/>
          </a:xfrm>
          <a:prstGeom prst="bentConnector3">
            <a:avLst>
              <a:gd name="adj1" fmla="val -23080"/>
            </a:avLst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8907364" y="491117"/>
            <a:ext cx="1080000" cy="45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GM User</a:t>
            </a:r>
          </a:p>
          <a:p>
            <a:pPr algn="ctr"/>
            <a:r>
              <a:rPr lang="ko-KR" altLang="en-US" sz="1000" dirty="0" smtClean="0"/>
              <a:t>개발사 </a:t>
            </a:r>
            <a:r>
              <a:rPr lang="en-US" altLang="ko-KR" sz="1000" dirty="0" smtClean="0"/>
              <a:t>/ GGA / GV</a:t>
            </a:r>
            <a:endParaRPr lang="en-US" altLang="ko-KR" sz="1000" dirty="0"/>
          </a:p>
        </p:txBody>
      </p:sp>
      <p:cxnSp>
        <p:nvCxnSpPr>
          <p:cNvPr id="164" name="직선 화살표 연결선 163"/>
          <p:cNvCxnSpPr>
            <a:stCxn id="162" idx="2"/>
            <a:endCxn id="26" idx="0"/>
          </p:cNvCxnSpPr>
          <p:nvPr/>
        </p:nvCxnSpPr>
        <p:spPr>
          <a:xfrm>
            <a:off x="9447364" y="941117"/>
            <a:ext cx="1" cy="1779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6" idx="3"/>
            <a:endCxn id="22" idx="3"/>
          </p:cNvCxnSpPr>
          <p:nvPr/>
        </p:nvCxnSpPr>
        <p:spPr>
          <a:xfrm flipH="1">
            <a:off x="8633317" y="2945309"/>
            <a:ext cx="1800633" cy="2997214"/>
          </a:xfrm>
          <a:prstGeom prst="bentConnector3">
            <a:avLst>
              <a:gd name="adj1" fmla="val -12696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22124" y="3516150"/>
            <a:ext cx="1687721" cy="45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Channel Server 1,2</a:t>
            </a:r>
          </a:p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83700" y="2705371"/>
            <a:ext cx="1301829" cy="45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Gateway / Session Server</a:t>
            </a:r>
          </a:p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/>
          </a:p>
        </p:txBody>
      </p:sp>
      <p:sp>
        <p:nvSpPr>
          <p:cNvPr id="3" name="원통 2"/>
          <p:cNvSpPr/>
          <p:nvPr/>
        </p:nvSpPr>
        <p:spPr>
          <a:xfrm>
            <a:off x="2764136" y="1248520"/>
            <a:ext cx="422010" cy="4604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S3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>
            <a:stCxn id="4" idx="3"/>
            <a:endCxn id="3" idx="2"/>
          </p:cNvCxnSpPr>
          <p:nvPr/>
        </p:nvCxnSpPr>
        <p:spPr>
          <a:xfrm flipV="1">
            <a:off x="2370479" y="1478765"/>
            <a:ext cx="393657" cy="2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7819" y="266007"/>
            <a:ext cx="1507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Live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구성</a:t>
            </a:r>
            <a:endParaRPr lang="ko-KR" altLang="en-US" sz="1600" dirty="0"/>
          </a:p>
        </p:txBody>
      </p:sp>
      <p:sp>
        <p:nvSpPr>
          <p:cNvPr id="70" name="직사각형 69"/>
          <p:cNvSpPr/>
          <p:nvPr/>
        </p:nvSpPr>
        <p:spPr>
          <a:xfrm>
            <a:off x="6578891" y="2720309"/>
            <a:ext cx="1301829" cy="45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Guide Server</a:t>
            </a:r>
          </a:p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/>
          </a:p>
        </p:txBody>
      </p:sp>
      <p:cxnSp>
        <p:nvCxnSpPr>
          <p:cNvPr id="50" name="꺾인 연결선 49"/>
          <p:cNvCxnSpPr>
            <a:stCxn id="5" idx="3"/>
            <a:endCxn id="70" idx="0"/>
          </p:cNvCxnSpPr>
          <p:nvPr/>
        </p:nvCxnSpPr>
        <p:spPr>
          <a:xfrm>
            <a:off x="6209845" y="501179"/>
            <a:ext cx="1019961" cy="22191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815115" y="2702624"/>
            <a:ext cx="1301829" cy="45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Chatting Server</a:t>
            </a:r>
          </a:p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/>
          </a:p>
        </p:txBody>
      </p:sp>
      <p:cxnSp>
        <p:nvCxnSpPr>
          <p:cNvPr id="84" name="꺾인 연결선 83"/>
          <p:cNvCxnSpPr>
            <a:endCxn id="12" idx="3"/>
          </p:cNvCxnSpPr>
          <p:nvPr/>
        </p:nvCxnSpPr>
        <p:spPr>
          <a:xfrm rot="5400000">
            <a:off x="8449999" y="3346898"/>
            <a:ext cx="2010961" cy="16448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769526" y="4919623"/>
            <a:ext cx="1301829" cy="45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Matching Server</a:t>
            </a:r>
          </a:p>
          <a:p>
            <a:pPr algn="ctr"/>
            <a:r>
              <a:rPr lang="en-US" altLang="ko-KR" sz="1000" dirty="0" err="1" smtClean="0"/>
              <a:t>EC2</a:t>
            </a:r>
            <a:endParaRPr lang="en-US" altLang="ko-KR" sz="1000" dirty="0"/>
          </a:p>
        </p:txBody>
      </p:sp>
      <p:cxnSp>
        <p:nvCxnSpPr>
          <p:cNvPr id="100" name="직선 화살표 연결선 99"/>
          <p:cNvCxnSpPr>
            <a:endCxn id="11" idx="0"/>
          </p:cNvCxnSpPr>
          <p:nvPr/>
        </p:nvCxnSpPr>
        <p:spPr>
          <a:xfrm>
            <a:off x="5363709" y="3170985"/>
            <a:ext cx="2276" cy="345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5402487" y="3977842"/>
            <a:ext cx="2102039" cy="952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12" idx="2"/>
            <a:endCxn id="22" idx="0"/>
          </p:cNvCxnSpPr>
          <p:nvPr/>
        </p:nvCxnSpPr>
        <p:spPr>
          <a:xfrm>
            <a:off x="7549472" y="5399796"/>
            <a:ext cx="255" cy="317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5" idx="1"/>
          </p:cNvCxnSpPr>
          <p:nvPr/>
        </p:nvCxnSpPr>
        <p:spPr>
          <a:xfrm rot="10800000" flipV="1">
            <a:off x="3456546" y="501179"/>
            <a:ext cx="1065578" cy="21756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10800000">
            <a:off x="5071356" y="5144623"/>
            <a:ext cx="1382151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97" idx="2"/>
          </p:cNvCxnSpPr>
          <p:nvPr/>
        </p:nvCxnSpPr>
        <p:spPr>
          <a:xfrm rot="10800000">
            <a:off x="4420441" y="5369624"/>
            <a:ext cx="2040904" cy="598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031631" y="761238"/>
            <a:ext cx="3218" cy="273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4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62260"/>
              </p:ext>
            </p:extLst>
          </p:nvPr>
        </p:nvGraphicFramePr>
        <p:xfrm>
          <a:off x="505691" y="751645"/>
          <a:ext cx="11190316" cy="332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386">
                  <a:extLst>
                    <a:ext uri="{9D8B030D-6E8A-4147-A177-3AD203B41FA5}">
                      <a16:colId xmlns:a16="http://schemas.microsoft.com/office/drawing/2014/main" val="2309206617"/>
                    </a:ext>
                  </a:extLst>
                </a:gridCol>
                <a:gridCol w="9879930">
                  <a:extLst>
                    <a:ext uri="{9D8B030D-6E8A-4147-A177-3AD203B41FA5}">
                      <a16:colId xmlns:a16="http://schemas.microsoft.com/office/drawing/2014/main" val="1307038053"/>
                    </a:ext>
                  </a:extLst>
                </a:gridCol>
              </a:tblGrid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1) Guide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클라이언트가 최초로 접속하여 버전 정보를 통해 테스트 서버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리뷰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피처드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서버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라이브 서버 등으로 접속하기 위한 정보를 안내하는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역할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461584472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2) Gate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가이드 서버로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부터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안내받은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클라이언트가 접속하여 버전 체크 및 리소스 다운로드 주소와 최종 접속할 게임 서버 접속 정보를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받음</a:t>
                      </a:r>
                      <a:endParaRPr lang="en-US" altLang="ko-KR" sz="11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게임 서버 로드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밸런싱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역할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3461150294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3) Channel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Game Server, DB Server, Log Server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 각각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한개씩의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프로세스로 이루어진 채널 개념의 </a:t>
                      </a:r>
                      <a:r>
                        <a:rPr lang="ko-KR" altLang="en-US" sz="1100" u="none" strike="noStrike" dirty="0" err="1" smtClean="0">
                          <a:effectLst/>
                          <a:latin typeface="+mj-lt"/>
                        </a:rPr>
                        <a:t>서버군</a:t>
                      </a:r>
                      <a:endParaRPr lang="en-US" altLang="ko-KR" sz="11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실제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유저의 로그인 이후부터 플레이 전체의 패킷 송수신은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Game Server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에서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담당</a:t>
                      </a:r>
                      <a:endParaRPr lang="en-US" altLang="ko-KR" sz="11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Game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Server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 연결하고 있는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DB Server, Log Server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와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정보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송수신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19004753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4) DataBase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는 </a:t>
                      </a:r>
                      <a:r>
                        <a:rPr lang="en-US" sz="1100" u="none" strike="noStrike" dirty="0" err="1">
                          <a:effectLst/>
                          <a:latin typeface="+mj-lt"/>
                        </a:rPr>
                        <a:t>GameDB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와 </a:t>
                      </a:r>
                      <a:r>
                        <a:rPr lang="en-US" sz="1100" u="none" strike="noStrike" dirty="0" err="1">
                          <a:effectLst/>
                          <a:latin typeface="+mj-lt"/>
                        </a:rPr>
                        <a:t>LogDB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두가지로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구성</a:t>
                      </a:r>
                      <a:endParaRPr lang="en-US" altLang="ko-KR" sz="1100" u="none" strike="noStrike" dirty="0" smtClean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  <a:latin typeface="+mj-lt"/>
                        </a:rPr>
                        <a:t>GameDB</a:t>
                      </a:r>
                      <a:r>
                        <a:rPr lang="en-US" sz="11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에는 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DB Server, </a:t>
                      </a:r>
                      <a:r>
                        <a:rPr lang="en-US" sz="1100" u="none" strike="noStrike" dirty="0" err="1">
                          <a:effectLst/>
                          <a:latin typeface="+mj-lt"/>
                        </a:rPr>
                        <a:t>LogDB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에는 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Log Server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연결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1512834904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5) Session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Gate Server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와 모든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Game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Server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가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연결되어서 유저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세션 관리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중복 로그인 체크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및 친구 기능 등을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담당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3437106261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6) Chatting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클라이언트가 직접 연결하여 채팅 메시지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송수신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3799934744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7) R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멀티레이드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컨텐츠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담당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3273261247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8) Matching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PVP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컨텐츠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담당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1977326866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9) F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운영툴과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직접 연결하여 점검 설정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앱 번들 버전 관리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게임내 컨텐츠 정보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담당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100" u="none" strike="noStrike" dirty="0" err="1" smtClean="0">
                          <a:effectLst/>
                          <a:latin typeface="+mj-lt"/>
                        </a:rPr>
                        <a:t>지엠툴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2692058997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10) WebTool 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통계 조회 웹 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35" marR="5435" marT="5435" marB="0" anchor="ctr"/>
                </a:tc>
                <a:extLst>
                  <a:ext uri="{0D108BD9-81ED-4DB2-BD59-A6C34878D82A}">
                    <a16:rowId xmlns:a16="http://schemas.microsoft.com/office/drawing/2014/main" val="176806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6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1272" y="673331"/>
            <a:ext cx="10981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일정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테스트 서버 준비 </a:t>
            </a:r>
            <a:r>
              <a:rPr lang="en-US" altLang="ko-KR" sz="2000" dirty="0" smtClean="0"/>
              <a:t>: 2020/02/02 </a:t>
            </a:r>
            <a:r>
              <a:rPr lang="ko-KR" altLang="en-US" sz="2000" dirty="0" smtClean="0"/>
              <a:t>까지</a:t>
            </a:r>
            <a:r>
              <a:rPr lang="en-US" altLang="ko-KR" sz="2000" dirty="0" smtClean="0"/>
              <a:t>	(</a:t>
            </a:r>
            <a:r>
              <a:rPr lang="ko-KR" altLang="en-US" sz="2000" dirty="0" smtClean="0"/>
              <a:t>완료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현재 개발사 세팅 중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리뷰 서버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사내 테스트 용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준비</a:t>
            </a:r>
            <a:r>
              <a:rPr lang="en-US" altLang="ko-KR" sz="2000" dirty="0" smtClean="0"/>
              <a:t> : 2020/03/06 </a:t>
            </a:r>
            <a:r>
              <a:rPr lang="ko-KR" altLang="en-US" sz="2000" dirty="0" smtClean="0"/>
              <a:t>까지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사내 테스트 </a:t>
            </a:r>
            <a:r>
              <a:rPr lang="en-US" altLang="ko-KR" sz="2000" dirty="0" smtClean="0"/>
              <a:t>: 2020/03/11 </a:t>
            </a:r>
            <a:r>
              <a:rPr lang="ko-KR" altLang="en-US" sz="2000" dirty="0" smtClean="0"/>
              <a:t>예정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라이브 서버 준비 </a:t>
            </a:r>
            <a:r>
              <a:rPr lang="en-US" altLang="ko-KR" sz="2000" dirty="0" smtClean="0"/>
              <a:t>: 2020/05/12 </a:t>
            </a:r>
            <a:r>
              <a:rPr lang="ko-KR" altLang="en-US" sz="2000" dirty="0" smtClean="0"/>
              <a:t>까지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정식 서비스 </a:t>
            </a:r>
            <a:r>
              <a:rPr lang="en-US" altLang="ko-KR" sz="2000" dirty="0" smtClean="0"/>
              <a:t>: 2020/05/19 </a:t>
            </a:r>
            <a:r>
              <a:rPr lang="ko-KR" altLang="en-US" sz="2000" dirty="0" smtClean="0"/>
              <a:t>예정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1189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8532D83E35234CB8DB712F2E2331AA" ma:contentTypeVersion="11" ma:contentTypeDescription="새 문서를 만듭니다." ma:contentTypeScope="" ma:versionID="cac0fffc9bedb4c9252e5a77d1068bf1">
  <xsd:schema xmlns:xsd="http://www.w3.org/2001/XMLSchema" xmlns:xs="http://www.w3.org/2001/XMLSchema" xmlns:p="http://schemas.microsoft.com/office/2006/metadata/properties" xmlns:ns3="bac82a20-0718-4bec-b3e1-59d74be21e40" xmlns:ns4="6415f84a-c9dc-448f-a123-8975d30386ca" targetNamespace="http://schemas.microsoft.com/office/2006/metadata/properties" ma:root="true" ma:fieldsID="9ec9a938cba9e36d75946c0a8b1f15f5" ns3:_="" ns4:_="">
    <xsd:import namespace="bac82a20-0718-4bec-b3e1-59d74be21e40"/>
    <xsd:import namespace="6415f84a-c9dc-448f-a123-8975d30386c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82a20-0718-4bec-b3e1-59d74be21e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5f84a-c9dc-448f-a123-8975d3038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6F52BA-A8AD-48BF-A9FC-F775CA140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c82a20-0718-4bec-b3e1-59d74be21e40"/>
    <ds:schemaRef ds:uri="6415f84a-c9dc-448f-a123-8975d30386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8AEB0-A119-49F9-8ED2-0E53E5364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1AF65E-CD69-41A9-8FE6-02E5083DD63C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415f84a-c9dc-448f-a123-8975d30386ca"/>
    <ds:schemaRef ds:uri="bac82a20-0718-4bec-b3e1-59d74be21e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306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GGA 세이크리드 블레이드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 Kim(김종선)</dc:creator>
  <cp:lastModifiedBy>wjkim-ideapad</cp:lastModifiedBy>
  <cp:revision>210</cp:revision>
  <dcterms:created xsi:type="dcterms:W3CDTF">2019-08-24T12:41:30Z</dcterms:created>
  <dcterms:modified xsi:type="dcterms:W3CDTF">2020-02-27T01:47:00Z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0x010100038532D83E35234CB8DB712F2E2331AA</vt:lpwstr>
  </property>
</Properties>
</file>