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Lst>
  <p:sldSz cy="5143500" cx="9144000"/>
  <p:notesSz cx="6858000" cy="9144000"/>
  <p:embeddedFontLst>
    <p:embeddedFont>
      <p:font typeface="Lato"/>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B5BEA-64E8-41A1-8A91-96D23E0359EC}">
  <a:tblStyle styleId="{A62B5BEA-64E8-41A1-8A91-96D23E0359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Lato-regular.fntdata"/><Relationship Id="rId94" Type="http://schemas.openxmlformats.org/officeDocument/2006/relationships/slide" Target="slides/slide87.xml"/><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4.xml"/><Relationship Id="rId10" Type="http://schemas.openxmlformats.org/officeDocument/2006/relationships/slide" Target="slides/slide3.xml"/><Relationship Id="rId98"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4b22b1b0a3ca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84b22b1b0a3ca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252a14384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252a14384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116ef01c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116ef01c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f84f14d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f84f14d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f84f14d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f84f14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116ef0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116ef0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116ef0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116ef0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116ef01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116ef01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116ef01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116ef01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116ef01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116ef01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52a14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52a14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116ef01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116ef01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116ef01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116ef01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2be0ce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2be0ce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2be0ce8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2be0ce8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116ef01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116ef01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116ef01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116ef01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dcadceb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dcadceb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dcadceb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dcadceb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dcadce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dcadce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dcadceb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dcadceb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52a14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52a14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f84f14d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f84f14d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f84f14d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f84f14d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12d2f2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12d2f2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0c7ad23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0c7ad23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0c7ad23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0c7ad23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0c7ad237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0c7ad237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0c7ad237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0c7ad237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0c7ad237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0c7ad237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0c7ad237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0c7ad237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252a14384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252a14384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52a143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252a143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252a1438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252a1438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dbed63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dbed63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dbed634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dbed634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dbed634f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dbed634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dbed634f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dbed634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dbed634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dbed634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116ebc26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116ebc26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116ebc26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116ebc26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116ebc26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116ebc26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116ebc26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116ebc261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52a14384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52a14384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116ebc26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116ebc26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f116ebc26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f116ebc26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116ebc26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116ebc26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f116ebc261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f116ebc261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116ebc26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116ebc26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f116ebc26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f116ebc26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116ebc261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f116ebc26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f116ebc261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f116ebc26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116ebc26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116ebc26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116ebc2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f116ebc2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252a1438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252a1438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f116ebc2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f116ebc2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f116ebc26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f116ebc26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116ebc26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f116ebc26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116ef01c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116ef01c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f116ef01c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f116ef01c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f116ef01c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f116ef01c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f116ef01c7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f116ef01c7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116ef01c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116ef01c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f116ef01c7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f116ef01c7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f116ef01c7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f116ef01c7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252a14384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252a14384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f116ef01c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f116ef01c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116ef01c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116ef01c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f116ef01c7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f116ef01c7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f116ef01c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f116ef01c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116ef01c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116ef01c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f116ef01c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f116ef01c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f116ebc2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f116ebc2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f116ebc26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f116ebc26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d0c05e90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ed0c05e90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116ebc26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116ebc26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252a14384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252a14384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f116ebc26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f116ebc26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f116ebc26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f116ebc26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f116ebc26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f116ebc26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f116ebc26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f116ebc26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f116ebc26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f116ebc26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f116ebc26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f116ebc26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f116ebc2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f116ebc2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f116ebc2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f116ebc2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252a14384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252a14384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ato"/>
              <a:buNone/>
              <a:defRPr sz="2800">
                <a:solidFill>
                  <a:schemeClr val="dk1"/>
                </a:solidFill>
                <a:latin typeface="Lato"/>
                <a:ea typeface="Lato"/>
                <a:cs typeface="Lato"/>
                <a:sym typeface="La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4.png"/><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CSCI 570 Exam 1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GS, we know that once a woman is proposed to, she stays engaged for the rest of the run because she can only reject because she can only reject or engage. So we now know that every woman is engaged. </a:t>
            </a:r>
            <a:endParaRPr/>
          </a:p>
          <a:p>
            <a:pPr indent="0" lvl="0" marL="0" rtl="0" algn="l">
              <a:spcBef>
                <a:spcPts val="1200"/>
              </a:spcBef>
              <a:spcAft>
                <a:spcPts val="0"/>
              </a:spcAft>
              <a:buNone/>
            </a:pPr>
            <a:r>
              <a:rPr lang="en"/>
              <a:t>But there are the same number of men and women so every man must be engaged as well. However our premise was that </a:t>
            </a:r>
            <a:r>
              <a:rPr i="1" lang="en"/>
              <a:t>m</a:t>
            </a:r>
            <a:r>
              <a:rPr baseline="-25000" i="1" lang="en"/>
              <a:t>2</a:t>
            </a:r>
            <a:r>
              <a:rPr i="1" lang="en"/>
              <a:t> </a:t>
            </a:r>
            <a:r>
              <a:rPr lang="en"/>
              <a:t>is proposing to </a:t>
            </a:r>
            <a:r>
              <a:rPr i="1" lang="en"/>
              <a:t>w</a:t>
            </a:r>
            <a:r>
              <a:rPr baseline="-25000" i="1" lang="en"/>
              <a:t>2</a:t>
            </a:r>
            <a:r>
              <a:rPr lang="en"/>
              <a:t> which means he must be free. </a:t>
            </a:r>
            <a:endParaRPr/>
          </a:p>
          <a:p>
            <a:pPr indent="0" lvl="0" marL="0" rtl="0" algn="l">
              <a:spcBef>
                <a:spcPts val="1200"/>
              </a:spcBef>
              <a:spcAft>
                <a:spcPts val="1200"/>
              </a:spcAft>
              <a:buClr>
                <a:schemeClr val="dk1"/>
              </a:buClr>
              <a:buSzPts val="1100"/>
              <a:buFont typeface="Arial"/>
              <a:buNone/>
            </a:pPr>
            <a:r>
              <a:rPr lang="en"/>
              <a:t>This is a contradiction, thus it is not possible for two men to end up with their worst possible partners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Asymptotic Notation</a:t>
            </a:r>
            <a:endParaRPr/>
          </a:p>
        </p:txBody>
      </p:sp>
      <p:sp>
        <p:nvSpPr>
          <p:cNvPr id="161" name="Google Shape;161;p35"/>
          <p:cNvSpPr txBox="1"/>
          <p:nvPr>
            <p:ph idx="1" type="subTitle"/>
          </p:nvPr>
        </p:nvSpPr>
        <p:spPr>
          <a:xfrm>
            <a:off x="901350" y="2797175"/>
            <a:ext cx="7341300" cy="3960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Ziyang Guo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Asymptotic Notation</a:t>
            </a:r>
            <a:endParaRPr/>
          </a:p>
          <a:p>
            <a:pPr indent="0" lvl="0" marL="0" rtl="0" algn="l">
              <a:spcBef>
                <a:spcPts val="0"/>
              </a:spcBef>
              <a:spcAft>
                <a:spcPts val="0"/>
              </a:spcAft>
              <a:buNone/>
            </a:pPr>
            <a:r>
              <a:t/>
            </a:r>
            <a:endParaRPr/>
          </a:p>
        </p:txBody>
      </p:sp>
      <p:sp>
        <p:nvSpPr>
          <p:cNvPr id="167" name="Google Shape;16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Examples: </a:t>
            </a:r>
            <a:endParaRPr/>
          </a:p>
        </p:txBody>
      </p:sp>
      <p:graphicFrame>
        <p:nvGraphicFramePr>
          <p:cNvPr id="168" name="Google Shape;168;p36"/>
          <p:cNvGraphicFramePr/>
          <p:nvPr/>
        </p:nvGraphicFramePr>
        <p:xfrm>
          <a:off x="952500" y="1809750"/>
          <a:ext cx="3000000" cy="3000000"/>
        </p:xfrm>
        <a:graphic>
          <a:graphicData uri="http://schemas.openxmlformats.org/drawingml/2006/table">
            <a:tbl>
              <a:tblPr>
                <a:noFill/>
                <a:tableStyleId>{A62B5BEA-64E8-41A1-8A91-96D23E0359EC}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f(n)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g(n)</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f(n) = </a:t>
                      </a:r>
                      <a:r>
                        <a:rPr b="1" lang="en"/>
                        <a:t>O</a:t>
                      </a:r>
                      <a:r>
                        <a:rPr lang="en"/>
                        <a:t>(g(n))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n</a:t>
                      </a:r>
                      <a:r>
                        <a:rPr baseline="30000" lang="en"/>
                        <a:t>2</a:t>
                      </a:r>
                      <a:endParaRPr baseline="300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f(n) = 𝛀(g(n))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log(n)</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f(n) = 𝚹(g(n))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2n</a:t>
                      </a:r>
                      <a:r>
                        <a:rPr baseline="30000" lang="en"/>
                        <a:t>2</a:t>
                      </a:r>
                      <a:endParaRPr baseline="30000"/>
                    </a:p>
                  </a:txBody>
                  <a:tcPr marT="91425" marB="91425" marR="91425" marL="91425"/>
                </a:tc>
                <a:tc>
                  <a:txBody>
                    <a:bodyPr/>
                    <a:lstStyle/>
                    <a:p>
                      <a:pPr indent="0" lvl="0" marL="0" rtl="0" algn="l">
                        <a:spcBef>
                          <a:spcPts val="0"/>
                        </a:spcBef>
                        <a:spcAft>
                          <a:spcPts val="0"/>
                        </a:spcAft>
                        <a:buNone/>
                      </a:pPr>
                      <a:r>
                        <a:rPr lang="en"/>
                        <a:t>5n</a:t>
                      </a:r>
                      <a:r>
                        <a:rPr baseline="30000" lang="en"/>
                        <a:t>2</a:t>
                      </a:r>
                      <a:r>
                        <a:rPr lang="en"/>
                        <a:t>+3n</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Asymptotic Notation</a:t>
            </a:r>
            <a:endParaRPr/>
          </a:p>
        </p:txBody>
      </p:sp>
      <p:sp>
        <p:nvSpPr>
          <p:cNvPr id="174" name="Google Shape;174;p37"/>
          <p:cNvSpPr txBox="1"/>
          <p:nvPr>
            <p:ph idx="1" type="body"/>
          </p:nvPr>
        </p:nvSpPr>
        <p:spPr>
          <a:xfrm>
            <a:off x="311700" y="1152475"/>
            <a:ext cx="8520600" cy="34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Arrange these functions under the O notation using only = (equivalent) or &lt; (a strict subset of):</a:t>
            </a:r>
            <a:endParaRPr/>
          </a:p>
          <a:p>
            <a:pPr indent="0" lvl="0" marL="0" rtl="0" algn="l">
              <a:spcBef>
                <a:spcPts val="1200"/>
              </a:spcBef>
              <a:spcAft>
                <a:spcPts val="0"/>
              </a:spcAft>
              <a:buNone/>
            </a:pPr>
            <a:r>
              <a:rPr lang="en"/>
              <a:t>(a) </a:t>
            </a:r>
            <a:r>
              <a:rPr lang="en"/>
              <a:t>n</a:t>
            </a:r>
            <a:r>
              <a:rPr baseline="30000" lang="en"/>
              <a:t>2</a:t>
            </a:r>
            <a:r>
              <a:rPr lang="en"/>
              <a:t>; (b) n; </a:t>
            </a:r>
            <a:r>
              <a:rPr lang="en"/>
              <a:t>(c)</a:t>
            </a:r>
            <a:r>
              <a:rPr lang="en"/>
              <a:t> log(n); (d) nlog(n); (e) 2</a:t>
            </a:r>
            <a:r>
              <a:rPr baseline="30000" lang="en"/>
              <a:t>n</a:t>
            </a:r>
            <a:r>
              <a:rPr lang="en"/>
              <a:t>; (f) n</a:t>
            </a:r>
            <a:r>
              <a:rPr baseline="30000" lang="en"/>
              <a:t>n</a:t>
            </a:r>
            <a:endParaRPr baseline="30000"/>
          </a:p>
          <a:p>
            <a:pPr indent="0" lvl="0" marL="0" rtl="0" algn="l">
              <a:spcBef>
                <a:spcPts val="1200"/>
              </a:spcBef>
              <a:spcAft>
                <a:spcPts val="0"/>
              </a:spcAft>
              <a:buNone/>
            </a:pPr>
            <a:r>
              <a:t/>
            </a:r>
            <a:endParaRPr/>
          </a:p>
          <a:p>
            <a:pPr indent="0" lvl="0" marL="0" rtl="0" algn="l">
              <a:spcBef>
                <a:spcPts val="1200"/>
              </a:spcBef>
              <a:spcAft>
                <a:spcPts val="0"/>
              </a:spcAft>
              <a:buNone/>
            </a:pPr>
            <a:r>
              <a:rPr lang="en"/>
              <a:t>Sol:</a:t>
            </a:r>
            <a:endParaRPr/>
          </a:p>
          <a:p>
            <a:pPr indent="0" lvl="0" marL="0" rtl="0" algn="l">
              <a:spcBef>
                <a:spcPts val="1200"/>
              </a:spcBef>
              <a:spcAft>
                <a:spcPts val="1200"/>
              </a:spcAft>
              <a:buNone/>
            </a:pPr>
            <a:r>
              <a:t/>
            </a:r>
            <a:endParaRPr/>
          </a:p>
        </p:txBody>
      </p:sp>
      <p:sp>
        <p:nvSpPr>
          <p:cNvPr id="175" name="Google Shape;175;p37"/>
          <p:cNvSpPr txBox="1"/>
          <p:nvPr/>
        </p:nvSpPr>
        <p:spPr>
          <a:xfrm>
            <a:off x="4262825" y="2529600"/>
            <a:ext cx="3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Logarithmic</a:t>
            </a:r>
            <a:r>
              <a:rPr lang="en"/>
              <a:t> &lt; Polynomial &lt; Exponential</a:t>
            </a:r>
            <a:endParaRPr/>
          </a:p>
        </p:txBody>
      </p:sp>
      <p:sp>
        <p:nvSpPr>
          <p:cNvPr id="176" name="Google Shape;176;p37"/>
          <p:cNvSpPr txBox="1"/>
          <p:nvPr/>
        </p:nvSpPr>
        <p:spPr>
          <a:xfrm>
            <a:off x="791300" y="3575550"/>
            <a:ext cx="347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c &lt; b &lt; d &lt; a &lt; e &lt; f</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Amortized Analysis </a:t>
            </a:r>
            <a:endParaRPr/>
          </a:p>
        </p:txBody>
      </p:sp>
      <p:sp>
        <p:nvSpPr>
          <p:cNvPr id="182" name="Google Shape;182;p38"/>
          <p:cNvSpPr txBox="1"/>
          <p:nvPr>
            <p:ph idx="1" type="subTitle"/>
          </p:nvPr>
        </p:nvSpPr>
        <p:spPr>
          <a:xfrm>
            <a:off x="901350" y="2797175"/>
            <a:ext cx="7341300" cy="396000"/>
          </a:xfrm>
          <a:prstGeom prst="rect">
            <a:avLst/>
          </a:prstGeom>
        </p:spPr>
        <p:txBody>
          <a:bodyPr anchorCtr="0" anchor="t" bIns="91425" lIns="91425" spcFirstLastPara="1" rIns="91425" wrap="square" tIns="91425">
            <a:normAutofit fontScale="55000" lnSpcReduction="10000"/>
          </a:bodyPr>
          <a:lstStyle/>
          <a:p>
            <a:pPr indent="457200" lvl="0" marL="2286000" rtl="0" algn="l">
              <a:spcBef>
                <a:spcPts val="0"/>
              </a:spcBef>
              <a:spcAft>
                <a:spcPts val="0"/>
              </a:spcAft>
              <a:buNone/>
            </a:pPr>
            <a:r>
              <a:rPr lang="en"/>
              <a:t>Devarsh Amin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Amortized Analysis</a:t>
            </a:r>
            <a:endParaRPr/>
          </a:p>
        </p:txBody>
      </p:sp>
      <p:sp>
        <p:nvSpPr>
          <p:cNvPr id="188" name="Google Shape;18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calculate the time complexity for a series of operations which are not unique , we tend to take time complexity for all the operations equal to the most time taken by an operation in that sequence. </a:t>
            </a:r>
            <a:endParaRPr/>
          </a:p>
          <a:p>
            <a:pPr indent="-342900" lvl="0" marL="457200" rtl="0" algn="l">
              <a:spcBef>
                <a:spcPts val="0"/>
              </a:spcBef>
              <a:spcAft>
                <a:spcPts val="0"/>
              </a:spcAft>
              <a:buSzPts val="1800"/>
              <a:buChar char="●"/>
            </a:pPr>
            <a:r>
              <a:rPr lang="en"/>
              <a:t>This seems very pessimistic approach as the actual time taken will be much less than this, since some operations take less time than the worst case time taken per each step.</a:t>
            </a:r>
            <a:endParaRPr/>
          </a:p>
          <a:p>
            <a:pPr indent="-342900" lvl="0" marL="457200" rtl="0" algn="l">
              <a:spcBef>
                <a:spcPts val="0"/>
              </a:spcBef>
              <a:spcAft>
                <a:spcPts val="0"/>
              </a:spcAft>
              <a:buSzPts val="1800"/>
              <a:buChar char="●"/>
            </a:pPr>
            <a:r>
              <a:rPr lang="en"/>
              <a:t>On the other hand, taking best case for each operation seems too much optimistic, therefore we need to find worst case time taken for each step or operation and then amortize it or disburse it among ‘n’ steps.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11700" y="934450"/>
            <a:ext cx="8520600" cy="88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1600"/>
              <a:t>Suppose we perform sequence of n operations where i</a:t>
            </a:r>
            <a:r>
              <a:rPr baseline="30000" lang="en" sz="1600"/>
              <a:t>th</a:t>
            </a:r>
            <a:r>
              <a:rPr lang="en" sz="1600"/>
              <a:t> operation costs i if it is a power of 3 or costs 1 otherwise. Using aggregate method calculate the amortized cost for each operation.</a:t>
            </a:r>
            <a:endParaRPr sz="1600"/>
          </a:p>
          <a:p>
            <a:pPr indent="0" lvl="0" marL="0" rtl="0" algn="l">
              <a:spcBef>
                <a:spcPts val="0"/>
              </a:spcBef>
              <a:spcAft>
                <a:spcPts val="0"/>
              </a:spcAft>
              <a:buClr>
                <a:schemeClr val="dk1"/>
              </a:buClr>
              <a:buSzPts val="990"/>
              <a:buFont typeface="Arial"/>
              <a:buNone/>
            </a:pPr>
            <a:r>
              <a:t/>
            </a:r>
            <a:endParaRPr sz="1600"/>
          </a:p>
          <a:p>
            <a:pPr indent="0" lvl="0" marL="0" rtl="0" algn="l">
              <a:spcBef>
                <a:spcPts val="0"/>
              </a:spcBef>
              <a:spcAft>
                <a:spcPts val="0"/>
              </a:spcAft>
              <a:buClr>
                <a:schemeClr val="dk1"/>
              </a:buClr>
              <a:buSzPts val="990"/>
              <a:buFont typeface="Arial"/>
              <a:buNone/>
            </a:pPr>
            <a:r>
              <a:rPr baseline="30000" lang="en" sz="1600"/>
              <a:t> </a:t>
            </a:r>
            <a:endParaRPr baseline="30000" sz="1600"/>
          </a:p>
          <a:p>
            <a:pPr indent="0" lvl="0" marL="0" rtl="0" algn="l">
              <a:spcBef>
                <a:spcPts val="0"/>
              </a:spcBef>
              <a:spcAft>
                <a:spcPts val="0"/>
              </a:spcAft>
              <a:buClr>
                <a:schemeClr val="dk1"/>
              </a:buClr>
              <a:buSzPts val="990"/>
              <a:buFont typeface="Arial"/>
              <a:buNone/>
            </a:pPr>
            <a:r>
              <a:t/>
            </a:r>
            <a:endParaRPr baseline="30000" sz="1600"/>
          </a:p>
          <a:p>
            <a:pPr indent="0" lvl="0" marL="0" rtl="0" algn="l">
              <a:spcBef>
                <a:spcPts val="0"/>
              </a:spcBef>
              <a:spcAft>
                <a:spcPts val="0"/>
              </a:spcAft>
              <a:buSzPts val="990"/>
              <a:buNone/>
            </a:pPr>
            <a:r>
              <a:t/>
            </a:r>
            <a:endParaRPr sz="1600"/>
          </a:p>
        </p:txBody>
      </p:sp>
      <p:sp>
        <p:nvSpPr>
          <p:cNvPr id="194" name="Google Shape;194;p40"/>
          <p:cNvSpPr txBox="1"/>
          <p:nvPr>
            <p:ph idx="1" type="body"/>
          </p:nvPr>
        </p:nvSpPr>
        <p:spPr>
          <a:xfrm>
            <a:off x="240525" y="1993325"/>
            <a:ext cx="85206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Solution</a:t>
            </a:r>
            <a:r>
              <a:rPr lang="en" sz="1400"/>
              <a:t>:</a:t>
            </a:r>
            <a:endParaRPr sz="1400"/>
          </a:p>
          <a:p>
            <a:pPr indent="0" lvl="0" marL="0" rtl="0" algn="l">
              <a:spcBef>
                <a:spcPts val="1200"/>
              </a:spcBef>
              <a:spcAft>
                <a:spcPts val="0"/>
              </a:spcAft>
              <a:buNone/>
            </a:pPr>
            <a:r>
              <a:rPr lang="en" sz="1400"/>
              <a:t>Let us prepare a table for representing cost for </a:t>
            </a:r>
            <a:r>
              <a:rPr lang="en" sz="1400"/>
              <a:t>sequence</a:t>
            </a:r>
            <a:r>
              <a:rPr lang="en" sz="1400"/>
              <a:t> of operations .</a:t>
            </a:r>
            <a:endParaRPr sz="1400"/>
          </a:p>
          <a:p>
            <a:pPr indent="0" lvl="0" marL="0" rtl="0" algn="l">
              <a:spcBef>
                <a:spcPts val="1200"/>
              </a:spcBef>
              <a:spcAft>
                <a:spcPts val="0"/>
              </a:spcAft>
              <a:buNone/>
            </a:pPr>
            <a:r>
              <a:rPr lang="en" sz="1400"/>
              <a:t>We consider number of operations such that it is equal to power of 3 .</a:t>
            </a:r>
            <a:endParaRPr sz="1400"/>
          </a:p>
          <a:p>
            <a:pPr indent="0" lvl="0" marL="0" rtl="0" algn="l">
              <a:spcBef>
                <a:spcPts val="1200"/>
              </a:spcBef>
              <a:spcAft>
                <a:spcPts val="0"/>
              </a:spcAft>
              <a:buNone/>
            </a:pPr>
            <a:r>
              <a:rPr lang="en" sz="1400"/>
              <a:t>If the index of operation is power of 3 we take its ‘ = index ,  else we take 1</a:t>
            </a:r>
            <a:endParaRPr sz="1400"/>
          </a:p>
          <a:p>
            <a:pPr indent="0" lvl="0" marL="0" rtl="0" algn="l">
              <a:spcBef>
                <a:spcPts val="1200"/>
              </a:spcBef>
              <a:spcAft>
                <a:spcPts val="1200"/>
              </a:spcAft>
              <a:buNone/>
            </a:pPr>
            <a:r>
              <a:t/>
            </a:r>
            <a:endParaRPr sz="1400"/>
          </a:p>
        </p:txBody>
      </p:sp>
      <p:sp>
        <p:nvSpPr>
          <p:cNvPr id="195" name="Google Shape;195;p40"/>
          <p:cNvSpPr txBox="1"/>
          <p:nvPr/>
        </p:nvSpPr>
        <p:spPr>
          <a:xfrm>
            <a:off x="311700" y="334275"/>
            <a:ext cx="437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Problem-1</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41"/>
          <p:cNvGraphicFramePr/>
          <p:nvPr/>
        </p:nvGraphicFramePr>
        <p:xfrm>
          <a:off x="916900" y="631175"/>
          <a:ext cx="3000000" cy="3000000"/>
        </p:xfrm>
        <a:graphic>
          <a:graphicData uri="http://schemas.openxmlformats.org/drawingml/2006/table">
            <a:tbl>
              <a:tblPr>
                <a:noFill/>
                <a:tableStyleId>{A62B5BEA-64E8-41A1-8A91-96D23E0359EC}</a:tableStyleId>
              </a:tblPr>
              <a:tblGrid>
                <a:gridCol w="3619500"/>
                <a:gridCol w="3619500"/>
              </a:tblGrid>
              <a:tr h="384075">
                <a:tc>
                  <a:txBody>
                    <a:bodyPr/>
                    <a:lstStyle/>
                    <a:p>
                      <a:pPr indent="0" lvl="0" marL="0" rtl="0" algn="l">
                        <a:lnSpc>
                          <a:spcPct val="115000"/>
                        </a:lnSpc>
                        <a:spcBef>
                          <a:spcPts val="0"/>
                        </a:spcBef>
                        <a:spcAft>
                          <a:spcPts val="1200"/>
                        </a:spcAft>
                        <a:buClr>
                          <a:schemeClr val="dk1"/>
                        </a:buClr>
                        <a:buSzPts val="1100"/>
                        <a:buFont typeface="Arial"/>
                        <a:buNone/>
                      </a:pPr>
                      <a:r>
                        <a:rPr b="1" lang="en" sz="1600">
                          <a:solidFill>
                            <a:schemeClr val="dk2"/>
                          </a:solidFill>
                        </a:rPr>
                        <a:t>Operation</a:t>
                      </a:r>
                      <a:r>
                        <a:rPr lang="en" sz="1200">
                          <a:solidFill>
                            <a:schemeClr val="dk2"/>
                          </a:solidFill>
                        </a:rPr>
                        <a:t>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2"/>
                          </a:solidFill>
                        </a:rPr>
                        <a:t>Cost</a:t>
                      </a:r>
                      <a:endParaRPr b="1" sz="1600">
                        <a:solidFill>
                          <a:schemeClr val="dk2"/>
                        </a:solidFill>
                      </a:endParaRPr>
                    </a:p>
                    <a:p>
                      <a:pPr indent="0" lvl="0" marL="0" rtl="0" algn="l">
                        <a:spcBef>
                          <a:spcPts val="120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(since its first operation)</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218225">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bl>
          </a:graphicData>
        </a:graphic>
      </p:graphicFrame>
      <p:sp>
        <p:nvSpPr>
          <p:cNvPr id="201" name="Google Shape;201;p41"/>
          <p:cNvSpPr txBox="1"/>
          <p:nvPr/>
        </p:nvSpPr>
        <p:spPr>
          <a:xfrm>
            <a:off x="631825" y="169075"/>
            <a:ext cx="77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Aggregate Method:-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txBox="1"/>
          <p:nvPr>
            <p:ph idx="1" type="body"/>
          </p:nvPr>
        </p:nvSpPr>
        <p:spPr>
          <a:xfrm>
            <a:off x="311700" y="231375"/>
            <a:ext cx="8520600" cy="433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Total cost : Cost for steps with index as power of 3 + Cost for steps not power of 3</a:t>
            </a:r>
            <a:endParaRPr sz="1600"/>
          </a:p>
          <a:p>
            <a:pPr indent="0" lvl="0" marL="0" rtl="0" algn="l">
              <a:spcBef>
                <a:spcPts val="1200"/>
              </a:spcBef>
              <a:spcAft>
                <a:spcPts val="0"/>
              </a:spcAft>
              <a:buNone/>
            </a:pPr>
            <a:r>
              <a:rPr lang="en" sz="1600"/>
              <a:t>= </a:t>
            </a:r>
            <a:r>
              <a:rPr lang="en" sz="1400">
                <a:solidFill>
                  <a:schemeClr val="dk1"/>
                </a:solidFill>
              </a:rPr>
              <a:t>(3</a:t>
            </a:r>
            <a:r>
              <a:rPr baseline="30000" lang="en" sz="1400">
                <a:solidFill>
                  <a:schemeClr val="dk1"/>
                </a:solidFill>
              </a:rPr>
              <a:t>n</a:t>
            </a:r>
            <a:r>
              <a:rPr lang="en" sz="1400">
                <a:solidFill>
                  <a:schemeClr val="dk1"/>
                </a:solidFill>
              </a:rPr>
              <a:t> -1)*3 / 2</a:t>
            </a:r>
            <a:r>
              <a:rPr lang="en" sz="1400">
                <a:solidFill>
                  <a:schemeClr val="dk1"/>
                </a:solidFill>
              </a:rPr>
              <a:t>           +             (3</a:t>
            </a:r>
            <a:r>
              <a:rPr baseline="30000" lang="en" sz="1400">
                <a:solidFill>
                  <a:schemeClr val="dk1"/>
                </a:solidFill>
              </a:rPr>
              <a:t>n</a:t>
            </a:r>
            <a:r>
              <a:rPr lang="en" sz="1400">
                <a:solidFill>
                  <a:schemeClr val="dk1"/>
                </a:solidFill>
              </a:rPr>
              <a:t> - log(3</a:t>
            </a:r>
            <a:r>
              <a:rPr baseline="30000" lang="en" sz="1400">
                <a:solidFill>
                  <a:schemeClr val="dk1"/>
                </a:solidFill>
              </a:rPr>
              <a:t>n</a:t>
            </a:r>
            <a:r>
              <a:rPr lang="en" sz="1400">
                <a:solidFill>
                  <a:schemeClr val="dk1"/>
                </a:solidFill>
              </a:rPr>
              <a:t> ))</a:t>
            </a:r>
            <a:endParaRPr sz="1400">
              <a:solidFill>
                <a:schemeClr val="dk1"/>
              </a:solidFill>
            </a:endParaRPr>
          </a:p>
          <a:p>
            <a:pPr indent="0" lvl="0" marL="0" rtl="0" algn="l">
              <a:spcBef>
                <a:spcPts val="1200"/>
              </a:spcBef>
              <a:spcAft>
                <a:spcPts val="0"/>
              </a:spcAft>
              <a:buNone/>
            </a:pPr>
            <a:r>
              <a:rPr lang="en" sz="1400">
                <a:solidFill>
                  <a:schemeClr val="dk1"/>
                </a:solidFill>
              </a:rPr>
              <a:t>Amortized Cost =   </a:t>
            </a:r>
            <a:r>
              <a:rPr lang="en" sz="1600">
                <a:solidFill>
                  <a:schemeClr val="dk1"/>
                </a:solidFill>
              </a:rPr>
              <a:t>Σ</a:t>
            </a:r>
            <a:r>
              <a:rPr baseline="-25000" lang="en" sz="1600">
                <a:solidFill>
                  <a:schemeClr val="dk1"/>
                </a:solidFill>
              </a:rPr>
              <a:t>lim n→∞ </a:t>
            </a:r>
            <a:r>
              <a:rPr lang="en" sz="1600">
                <a:solidFill>
                  <a:schemeClr val="dk1"/>
                </a:solidFill>
              </a:rPr>
              <a:t>(</a:t>
            </a:r>
            <a:r>
              <a:rPr lang="en" sz="1400">
                <a:solidFill>
                  <a:schemeClr val="dk1"/>
                </a:solidFill>
              </a:rPr>
              <a:t>(3</a:t>
            </a:r>
            <a:r>
              <a:rPr baseline="30000" lang="en" sz="1400">
                <a:solidFill>
                  <a:schemeClr val="dk1"/>
                </a:solidFill>
              </a:rPr>
              <a:t>n</a:t>
            </a:r>
            <a:r>
              <a:rPr lang="en" sz="1400">
                <a:solidFill>
                  <a:schemeClr val="dk1"/>
                </a:solidFill>
              </a:rPr>
              <a:t> -1)*3 / 2           +             (3</a:t>
            </a:r>
            <a:r>
              <a:rPr baseline="30000" lang="en" sz="1400">
                <a:solidFill>
                  <a:schemeClr val="dk1"/>
                </a:solidFill>
              </a:rPr>
              <a:t>n</a:t>
            </a:r>
            <a:r>
              <a:rPr lang="en" sz="1400">
                <a:solidFill>
                  <a:schemeClr val="dk1"/>
                </a:solidFill>
              </a:rPr>
              <a:t> - log(3</a:t>
            </a:r>
            <a:r>
              <a:rPr baseline="30000" lang="en" sz="1400">
                <a:solidFill>
                  <a:schemeClr val="dk1"/>
                </a:solidFill>
              </a:rPr>
              <a:t>n</a:t>
            </a:r>
            <a:r>
              <a:rPr lang="en" sz="1400">
                <a:solidFill>
                  <a:schemeClr val="dk1"/>
                </a:solidFill>
              </a:rPr>
              <a:t> ))) / 3</a:t>
            </a:r>
            <a:r>
              <a:rPr baseline="30000" lang="en" sz="1400">
                <a:solidFill>
                  <a:schemeClr val="dk1"/>
                </a:solidFill>
              </a:rPr>
              <a:t>n</a:t>
            </a:r>
            <a:r>
              <a:rPr lang="en" sz="1400">
                <a:solidFill>
                  <a:schemeClr val="dk1"/>
                </a:solidFill>
              </a:rPr>
              <a:t> </a:t>
            </a:r>
            <a:endParaRPr sz="1400">
              <a:solidFill>
                <a:schemeClr val="dk1"/>
              </a:solidFill>
            </a:endParaRPr>
          </a:p>
          <a:p>
            <a:pPr indent="0" lvl="0" marL="0" rtl="0" algn="l">
              <a:spcBef>
                <a:spcPts val="1200"/>
              </a:spcBef>
              <a:spcAft>
                <a:spcPts val="0"/>
              </a:spcAft>
              <a:buNone/>
            </a:pPr>
            <a:r>
              <a:rPr lang="en" sz="1400">
                <a:solidFill>
                  <a:schemeClr val="dk1"/>
                </a:solidFill>
              </a:rPr>
              <a:t>A.C = O(3)</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276100" y="106875"/>
            <a:ext cx="8520600" cy="3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Accounting Method:-</a:t>
            </a:r>
            <a:endParaRPr sz="1400"/>
          </a:p>
        </p:txBody>
      </p:sp>
      <p:sp>
        <p:nvSpPr>
          <p:cNvPr id="212" name="Google Shape;212;p43"/>
          <p:cNvSpPr txBox="1"/>
          <p:nvPr>
            <p:ph idx="1" type="body"/>
          </p:nvPr>
        </p:nvSpPr>
        <p:spPr>
          <a:xfrm>
            <a:off x="276100" y="444975"/>
            <a:ext cx="8520600" cy="45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We find the amortized cost for each operation in this method by charging each operation by </a:t>
            </a:r>
            <a:r>
              <a:rPr lang="en" sz="1400"/>
              <a:t>certain</a:t>
            </a:r>
            <a:r>
              <a:rPr lang="en" sz="1400"/>
              <a:t> </a:t>
            </a:r>
            <a:r>
              <a:rPr lang="en" sz="1400"/>
              <a:t>amount</a:t>
            </a:r>
            <a:r>
              <a:rPr lang="en" sz="1400"/>
              <a:t>. The main emphasis of the accounting method is that, our account should never go negative of the total cost till the point, in </a:t>
            </a:r>
            <a:r>
              <a:rPr lang="en" sz="1400"/>
              <a:t>the</a:t>
            </a:r>
            <a:r>
              <a:rPr lang="en" sz="1400"/>
              <a:t> other words we should be charging each operation enough to cover for its cost and future operations cost if they exceed what the operation is assigned.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Let us calculate how much tokens should we assign to each of our operation.</a:t>
            </a:r>
            <a:endParaRPr sz="1400"/>
          </a:p>
          <a:p>
            <a:pPr indent="0" lvl="0" marL="0" rtl="0" algn="l">
              <a:spcBef>
                <a:spcPts val="1200"/>
              </a:spcBef>
              <a:spcAft>
                <a:spcPts val="0"/>
              </a:spcAft>
              <a:buNone/>
            </a:pPr>
            <a:r>
              <a:rPr lang="en" sz="1400"/>
              <a:t>Total cost for n operations = </a:t>
            </a:r>
            <a:r>
              <a:rPr lang="en" sz="1400"/>
              <a:t>Cost for steps with index as power of 3 + Cost for steps not power of 3</a:t>
            </a:r>
            <a:endParaRPr sz="1400"/>
          </a:p>
          <a:p>
            <a:pPr indent="0" lvl="0" marL="0" rtl="0" algn="l">
              <a:spcBef>
                <a:spcPts val="1200"/>
              </a:spcBef>
              <a:spcAft>
                <a:spcPts val="0"/>
              </a:spcAft>
              <a:buNone/>
            </a:pPr>
            <a:r>
              <a:rPr lang="en" sz="1400"/>
              <a:t>Cost &lt; n + </a:t>
            </a:r>
            <a:r>
              <a:rPr lang="en" sz="1400">
                <a:solidFill>
                  <a:schemeClr val="dk1"/>
                </a:solidFill>
              </a:rPr>
              <a:t>Σ</a:t>
            </a:r>
            <a:r>
              <a:rPr baseline="30000" lang="en" sz="1400">
                <a:solidFill>
                  <a:schemeClr val="dk1"/>
                </a:solidFill>
              </a:rPr>
              <a:t>logn</a:t>
            </a:r>
            <a:r>
              <a:rPr baseline="-25000" lang="en" sz="1400">
                <a:solidFill>
                  <a:schemeClr val="dk1"/>
                </a:solidFill>
              </a:rPr>
              <a:t>i=0 </a:t>
            </a:r>
            <a:r>
              <a:rPr lang="en" sz="1400">
                <a:solidFill>
                  <a:schemeClr val="dk1"/>
                </a:solidFill>
              </a:rPr>
              <a:t>3</a:t>
            </a:r>
            <a:r>
              <a:rPr baseline="30000" lang="en" sz="1400">
                <a:solidFill>
                  <a:schemeClr val="dk1"/>
                </a:solidFill>
              </a:rPr>
              <a:t>i</a:t>
            </a:r>
            <a:r>
              <a:rPr lang="en" sz="1400">
                <a:solidFill>
                  <a:schemeClr val="dk1"/>
                </a:solidFill>
              </a:rPr>
              <a:t> = n+ 3n -1= 4n -1</a:t>
            </a:r>
            <a:endParaRPr sz="1400"/>
          </a:p>
          <a:p>
            <a:pPr indent="0" lvl="0" marL="0" rtl="0" algn="l">
              <a:spcBef>
                <a:spcPts val="1200"/>
              </a:spcBef>
              <a:spcAft>
                <a:spcPts val="1200"/>
              </a:spcAft>
              <a:buNone/>
            </a:pPr>
            <a:r>
              <a:rPr lang="en" sz="1400"/>
              <a:t>Hence , we can assign each step cost of 4 since , it would be amortized by slightly less than 4n for n steps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Stable Matching	</a:t>
            </a:r>
            <a:endParaRPr/>
          </a:p>
        </p:txBody>
      </p:sp>
      <p:sp>
        <p:nvSpPr>
          <p:cNvPr id="105" name="Google Shape;105;p26"/>
          <p:cNvSpPr txBox="1"/>
          <p:nvPr>
            <p:ph idx="1" type="subTitle"/>
          </p:nvPr>
        </p:nvSpPr>
        <p:spPr>
          <a:xfrm>
            <a:off x="901350" y="2797175"/>
            <a:ext cx="7341300" cy="396000"/>
          </a:xfrm>
          <a:prstGeom prst="rect">
            <a:avLst/>
          </a:prstGeom>
        </p:spPr>
        <p:txBody>
          <a:bodyPr anchorCtr="0" anchor="t" bIns="91425" lIns="91425" spcFirstLastPara="1" rIns="91425" wrap="square" tIns="91425">
            <a:normAutofit fontScale="55000" lnSpcReduction="10000"/>
          </a:bodyPr>
          <a:lstStyle/>
          <a:p>
            <a:pPr indent="457200" lvl="0" marL="2286000" rtl="0" algn="l">
              <a:spcBef>
                <a:spcPts val="0"/>
              </a:spcBef>
              <a:spcAft>
                <a:spcPts val="0"/>
              </a:spcAft>
              <a:buNone/>
            </a:pPr>
            <a:r>
              <a:rPr lang="en"/>
              <a:t>Ziyi Wu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44"/>
          <p:cNvGraphicFramePr/>
          <p:nvPr/>
        </p:nvGraphicFramePr>
        <p:xfrm>
          <a:off x="819000" y="521075"/>
          <a:ext cx="3000000" cy="3000000"/>
        </p:xfrm>
        <a:graphic>
          <a:graphicData uri="http://schemas.openxmlformats.org/drawingml/2006/table">
            <a:tbl>
              <a:tblPr>
                <a:noFill/>
                <a:tableStyleId>{A62B5BEA-64E8-41A1-8A91-96D23E0359EC}</a:tableStyleId>
              </a:tblPr>
              <a:tblGrid>
                <a:gridCol w="1809750"/>
                <a:gridCol w="1809750"/>
                <a:gridCol w="1809750"/>
                <a:gridCol w="1809750"/>
              </a:tblGrid>
              <a:tr h="381000">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Token</a:t>
                      </a:r>
                      <a:endParaRPr/>
                    </a:p>
                  </a:txBody>
                  <a:tcPr marT="91425" marB="91425" marR="91425" marL="91425"/>
                </a:tc>
                <a:tc>
                  <a:txBody>
                    <a:bodyPr/>
                    <a:lstStyle/>
                    <a:p>
                      <a:pPr indent="0" lvl="0" marL="0" rtl="0" algn="l">
                        <a:spcBef>
                          <a:spcPts val="0"/>
                        </a:spcBef>
                        <a:spcAft>
                          <a:spcPts val="0"/>
                        </a:spcAft>
                        <a:buNone/>
                      </a:pPr>
                      <a:r>
                        <a:rPr lang="en"/>
                        <a:t>Token Used</a:t>
                      </a:r>
                      <a:endParaRPr/>
                    </a:p>
                  </a:txBody>
                  <a:tcPr marT="91425" marB="91425" marR="91425" marL="91425"/>
                </a:tc>
                <a:tc>
                  <a:txBody>
                    <a:bodyPr/>
                    <a:lstStyle/>
                    <a:p>
                      <a:pPr indent="0" lvl="0" marL="0" rtl="0" algn="l">
                        <a:spcBef>
                          <a:spcPts val="0"/>
                        </a:spcBef>
                        <a:spcAft>
                          <a:spcPts val="0"/>
                        </a:spcAft>
                        <a:buNone/>
                      </a:pPr>
                      <a:r>
                        <a:rPr lang="en"/>
                        <a:t>Account</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
        <p:nvSpPr>
          <p:cNvPr id="218" name="Google Shape;218;p44"/>
          <p:cNvSpPr txBox="1"/>
          <p:nvPr/>
        </p:nvSpPr>
        <p:spPr>
          <a:xfrm>
            <a:off x="505200" y="3337050"/>
            <a:ext cx="813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can never exceed the token in </a:t>
            </a:r>
            <a:r>
              <a:rPr lang="en"/>
              <a:t>bank or go negative in this method, Since the Amortized cost per operation is constant , Total cost for n operations , 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311700" y="9745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t>Suppose we have a dynamic array which we expand , when the array is not completely filled, but filled till certain percentage. We do this to make sure we never run out of memory. Prove that the amortized cost for an operation still remains constant.</a:t>
            </a:r>
            <a:endParaRPr sz="1400"/>
          </a:p>
          <a:p>
            <a:pPr indent="0" lvl="0" marL="0" rtl="0" algn="l">
              <a:lnSpc>
                <a:spcPct val="95000"/>
              </a:lnSpc>
              <a:spcBef>
                <a:spcPts val="1200"/>
              </a:spcBef>
              <a:spcAft>
                <a:spcPts val="0"/>
              </a:spcAft>
              <a:buSzPts val="770"/>
              <a:buNone/>
            </a:pPr>
            <a:r>
              <a:rPr b="1" lang="en" sz="1400"/>
              <a:t>Solution</a:t>
            </a:r>
            <a:r>
              <a:rPr lang="en" sz="1400"/>
              <a:t>: </a:t>
            </a:r>
            <a:endParaRPr sz="1400"/>
          </a:p>
          <a:p>
            <a:pPr indent="0" lvl="0" marL="0" rtl="0" algn="l">
              <a:lnSpc>
                <a:spcPct val="95000"/>
              </a:lnSpc>
              <a:spcBef>
                <a:spcPts val="1200"/>
              </a:spcBef>
              <a:spcAft>
                <a:spcPts val="0"/>
              </a:spcAft>
              <a:buSzPts val="770"/>
              <a:buNone/>
            </a:pPr>
            <a:r>
              <a:rPr lang="en" sz="1400"/>
              <a:t>Let us denote k be the factor representing the filled part of array, where 0&lt;k&lt;1.</a:t>
            </a:r>
            <a:endParaRPr sz="1400"/>
          </a:p>
          <a:p>
            <a:pPr indent="0" lvl="0" marL="0" rtl="0" algn="l">
              <a:lnSpc>
                <a:spcPct val="95000"/>
              </a:lnSpc>
              <a:spcBef>
                <a:spcPts val="1200"/>
              </a:spcBef>
              <a:spcAft>
                <a:spcPts val="0"/>
              </a:spcAft>
              <a:buSzPts val="770"/>
              <a:buNone/>
            </a:pPr>
            <a:r>
              <a:rPr lang="en" sz="1400"/>
              <a:t>For such problem , we always break down total cost in 2 parts:- </a:t>
            </a:r>
            <a:endParaRPr sz="1400"/>
          </a:p>
          <a:p>
            <a:pPr indent="-317500" lvl="0" marL="457200" rtl="0" algn="l">
              <a:lnSpc>
                <a:spcPct val="95000"/>
              </a:lnSpc>
              <a:spcBef>
                <a:spcPts val="1200"/>
              </a:spcBef>
              <a:spcAft>
                <a:spcPts val="0"/>
              </a:spcAft>
              <a:buSzPts val="1400"/>
              <a:buAutoNum type="arabicPeriod"/>
            </a:pPr>
            <a:r>
              <a:rPr lang="en" sz="1400"/>
              <a:t>Cost for inserting an element</a:t>
            </a:r>
            <a:endParaRPr sz="1400"/>
          </a:p>
          <a:p>
            <a:pPr indent="-317500" lvl="0" marL="457200" rtl="0" algn="l">
              <a:lnSpc>
                <a:spcPct val="95000"/>
              </a:lnSpc>
              <a:spcBef>
                <a:spcPts val="0"/>
              </a:spcBef>
              <a:spcAft>
                <a:spcPts val="0"/>
              </a:spcAft>
              <a:buSzPts val="1400"/>
              <a:buAutoNum type="arabicPeriod"/>
            </a:pPr>
            <a:r>
              <a:rPr lang="en" sz="1400"/>
              <a:t>Cost for copying the elements from previous array to new array.</a:t>
            </a:r>
            <a:endParaRPr sz="1400"/>
          </a:p>
          <a:p>
            <a:pPr indent="0" lvl="0" marL="0" rtl="0" algn="l">
              <a:lnSpc>
                <a:spcPct val="95000"/>
              </a:lnSpc>
              <a:spcBef>
                <a:spcPts val="1200"/>
              </a:spcBef>
              <a:spcAft>
                <a:spcPts val="0"/>
              </a:spcAft>
              <a:buSzPts val="770"/>
              <a:buNone/>
            </a:pPr>
            <a:r>
              <a:rPr lang="en" sz="1400"/>
              <a:t>Cost of Insertion will always remain constant and will be equal to number of operations. </a:t>
            </a:r>
            <a:endParaRPr sz="1400"/>
          </a:p>
          <a:p>
            <a:pPr indent="0" lvl="0" marL="0" rtl="0" algn="l">
              <a:lnSpc>
                <a:spcPct val="95000"/>
              </a:lnSpc>
              <a:spcBef>
                <a:spcPts val="1200"/>
              </a:spcBef>
              <a:spcAft>
                <a:spcPts val="1200"/>
              </a:spcAft>
              <a:buSzPts val="770"/>
              <a:buNone/>
            </a:pPr>
            <a:r>
              <a:rPr lang="en" sz="1400"/>
              <a:t>The cost of copying the elements can at most increase in geometric progression when k =1 and can never exceed that, which in turn will never be upper bound of total number of operations. Therefore, A.C for such operation would always be constant.</a:t>
            </a:r>
            <a:endParaRPr sz="1400"/>
          </a:p>
        </p:txBody>
      </p:sp>
      <p:sp>
        <p:nvSpPr>
          <p:cNvPr id="224" name="Google Shape;224;p45"/>
          <p:cNvSpPr txBox="1"/>
          <p:nvPr/>
        </p:nvSpPr>
        <p:spPr>
          <a:xfrm>
            <a:off x="311700" y="195775"/>
            <a:ext cx="379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Problem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idx="1" type="body"/>
          </p:nvPr>
        </p:nvSpPr>
        <p:spPr>
          <a:xfrm>
            <a:off x="178225" y="120200"/>
            <a:ext cx="8520600" cy="49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us understand math </a:t>
            </a:r>
            <a:r>
              <a:rPr lang="en"/>
              <a:t>behind by taking k =¾.</a:t>
            </a:r>
            <a:endParaRPr/>
          </a:p>
          <a:p>
            <a:pPr indent="0" lvl="0" marL="0" rtl="0" algn="l">
              <a:spcBef>
                <a:spcPts val="1200"/>
              </a:spcBef>
              <a:spcAft>
                <a:spcPts val="1200"/>
              </a:spcAft>
              <a:buNone/>
            </a:pPr>
            <a:r>
              <a:t/>
            </a:r>
            <a:endParaRPr/>
          </a:p>
        </p:txBody>
      </p:sp>
      <p:graphicFrame>
        <p:nvGraphicFramePr>
          <p:cNvPr id="230" name="Google Shape;230;p46"/>
          <p:cNvGraphicFramePr/>
          <p:nvPr/>
        </p:nvGraphicFramePr>
        <p:xfrm>
          <a:off x="952500" y="666750"/>
          <a:ext cx="3000000" cy="3000000"/>
        </p:xfrm>
        <a:graphic>
          <a:graphicData uri="http://schemas.openxmlformats.org/drawingml/2006/table">
            <a:tbl>
              <a:tblPr>
                <a:noFill/>
                <a:tableStyleId>{A62B5BEA-64E8-41A1-8A91-96D23E0359EC}</a:tableStyleId>
              </a:tblPr>
              <a:tblGrid>
                <a:gridCol w="1809750"/>
                <a:gridCol w="1809750"/>
                <a:gridCol w="1809750"/>
                <a:gridCol w="1809750"/>
              </a:tblGrid>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Old</a:t>
                      </a:r>
                      <a:endParaRPr/>
                    </a:p>
                  </a:txBody>
                  <a:tcPr marT="91425" marB="91425" marR="91425" marL="91425"/>
                </a:tc>
                <a:tc>
                  <a:txBody>
                    <a:bodyPr/>
                    <a:lstStyle/>
                    <a:p>
                      <a:pPr indent="0" lvl="0" marL="0" rtl="0" algn="l">
                        <a:spcBef>
                          <a:spcPts val="0"/>
                        </a:spcBef>
                        <a:spcAft>
                          <a:spcPts val="0"/>
                        </a:spcAft>
                        <a:buNone/>
                      </a:pPr>
                      <a:r>
                        <a:rPr lang="en"/>
                        <a:t>New</a:t>
                      </a:r>
                      <a:endParaRPr/>
                    </a:p>
                  </a:txBody>
                  <a:tcPr marT="91425" marB="91425" marR="91425" marL="91425"/>
                </a:tc>
                <a:tc>
                  <a:txBody>
                    <a:bodyPr/>
                    <a:lstStyle/>
                    <a:p>
                      <a:pPr indent="0" lvl="0" marL="0" rtl="0" algn="l">
                        <a:spcBef>
                          <a:spcPts val="0"/>
                        </a:spcBef>
                        <a:spcAft>
                          <a:spcPts val="0"/>
                        </a:spcAft>
                        <a:buNone/>
                      </a:pPr>
                      <a:r>
                        <a:rPr lang="en"/>
                        <a:t>Cost for Copy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7"/>
          <p:cNvSpPr txBox="1"/>
          <p:nvPr>
            <p:ph idx="1" type="body"/>
          </p:nvPr>
        </p:nvSpPr>
        <p:spPr>
          <a:xfrm>
            <a:off x="311700" y="80075"/>
            <a:ext cx="8520600" cy="447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Therefore, Total Cost = Total number of Insertions + Cost to copy </a:t>
            </a:r>
            <a:endParaRPr/>
          </a:p>
          <a:p>
            <a:pPr indent="0" lvl="0" marL="0" rtl="0" algn="l">
              <a:spcBef>
                <a:spcPts val="1200"/>
              </a:spcBef>
              <a:spcAft>
                <a:spcPts val="0"/>
              </a:spcAft>
              <a:buNone/>
            </a:pPr>
            <a:r>
              <a:rPr lang="en"/>
              <a:t>Here we have Total Elements= </a:t>
            </a:r>
            <a:r>
              <a:rPr lang="en"/>
              <a:t>2</a:t>
            </a:r>
            <a:r>
              <a:rPr baseline="30000" lang="en"/>
              <a:t> n</a:t>
            </a:r>
            <a:r>
              <a:rPr lang="en"/>
              <a:t>+1 </a:t>
            </a:r>
            <a:endParaRPr/>
          </a:p>
          <a:p>
            <a:pPr indent="0" lvl="0" marL="0" marR="0" rtl="0" algn="l">
              <a:lnSpc>
                <a:spcPct val="115000"/>
              </a:lnSpc>
              <a:spcBef>
                <a:spcPts val="1200"/>
              </a:spcBef>
              <a:spcAft>
                <a:spcPts val="0"/>
              </a:spcAft>
              <a:buNone/>
            </a:pPr>
            <a:r>
              <a:rPr lang="en"/>
              <a:t>Cost to Copy till 2</a:t>
            </a:r>
            <a:r>
              <a:rPr baseline="30000" lang="en"/>
              <a:t>n</a:t>
            </a:r>
            <a:r>
              <a:rPr lang="en"/>
              <a:t>+1 = 1+2+4+7...&lt;1+2+4+8+..</a:t>
            </a:r>
            <a:endParaRPr/>
          </a:p>
          <a:p>
            <a:pPr indent="0" lvl="0" marL="0" marR="0" rtl="0" algn="l">
              <a:lnSpc>
                <a:spcPct val="115000"/>
              </a:lnSpc>
              <a:spcBef>
                <a:spcPts val="1200"/>
              </a:spcBef>
              <a:spcAft>
                <a:spcPts val="0"/>
              </a:spcAft>
              <a:buNone/>
            </a:pPr>
            <a:r>
              <a:rPr lang="en"/>
              <a:t>As we can see the cost to copy will always be less than sum of G.P till the last insert for 0&lt;k&lt;1</a:t>
            </a:r>
            <a:endParaRPr/>
          </a:p>
          <a:p>
            <a:pPr indent="0" lvl="0" marL="0" rtl="0" algn="l">
              <a:spcBef>
                <a:spcPts val="1200"/>
              </a:spcBef>
              <a:spcAft>
                <a:spcPts val="0"/>
              </a:spcAft>
              <a:buNone/>
            </a:pPr>
            <a:r>
              <a:rPr lang="en"/>
              <a:t>Therefore, Cost to Copy till 2</a:t>
            </a:r>
            <a:r>
              <a:rPr baseline="30000" lang="en"/>
              <a:t> n</a:t>
            </a:r>
            <a:r>
              <a:rPr lang="en"/>
              <a:t>+1 ≤ 2</a:t>
            </a:r>
            <a:r>
              <a:rPr baseline="30000" lang="en"/>
              <a:t>n+1</a:t>
            </a:r>
            <a:r>
              <a:rPr lang="en"/>
              <a:t>-1</a:t>
            </a:r>
            <a:endParaRPr/>
          </a:p>
          <a:p>
            <a:pPr indent="0" lvl="0" marL="0" rtl="0" algn="l">
              <a:spcBef>
                <a:spcPts val="1200"/>
              </a:spcBef>
              <a:spcAft>
                <a:spcPts val="0"/>
              </a:spcAft>
              <a:buNone/>
            </a:pPr>
            <a:r>
              <a:rPr lang="en"/>
              <a:t>Therefore, </a:t>
            </a:r>
            <a:r>
              <a:rPr lang="en"/>
              <a:t>Total Cost = 2</a:t>
            </a:r>
            <a:r>
              <a:rPr baseline="30000" lang="en"/>
              <a:t> n</a:t>
            </a:r>
            <a:r>
              <a:rPr lang="en"/>
              <a:t>+1  + 2</a:t>
            </a:r>
            <a:r>
              <a:rPr baseline="30000" lang="en"/>
              <a:t>n+1</a:t>
            </a:r>
            <a:r>
              <a:rPr lang="en"/>
              <a:t>-1</a:t>
            </a:r>
            <a:endParaRPr/>
          </a:p>
          <a:p>
            <a:pPr indent="0" lvl="0" marL="0" rtl="0" algn="l">
              <a:spcBef>
                <a:spcPts val="1200"/>
              </a:spcBef>
              <a:spcAft>
                <a:spcPts val="0"/>
              </a:spcAft>
              <a:buNone/>
            </a:pPr>
            <a:r>
              <a:rPr lang="en"/>
              <a:t>Therefore Amortized cost = 3.2</a:t>
            </a:r>
            <a:r>
              <a:rPr baseline="30000" lang="en"/>
              <a:t>n</a:t>
            </a:r>
            <a:r>
              <a:rPr lang="en"/>
              <a:t>/(2</a:t>
            </a:r>
            <a:r>
              <a:rPr baseline="30000" lang="en"/>
              <a:t> n</a:t>
            </a:r>
            <a:r>
              <a:rPr lang="en"/>
              <a:t>+1) = O(3)</a:t>
            </a:r>
            <a:endParaRPr/>
          </a:p>
          <a:p>
            <a:pPr indent="0" lvl="0" marL="0" rtl="0" algn="l">
              <a:spcBef>
                <a:spcPts val="1200"/>
              </a:spcBef>
              <a:spcAft>
                <a:spcPts val="0"/>
              </a:spcAft>
              <a:buNone/>
            </a:pPr>
            <a:r>
              <a:rPr lang="en"/>
              <a:t>Hence , Amortized cost for insertion in such schema will always be constant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8"/>
          <p:cNvSpPr txBox="1"/>
          <p:nvPr>
            <p:ph idx="1" type="body"/>
          </p:nvPr>
        </p:nvSpPr>
        <p:spPr>
          <a:xfrm>
            <a:off x="258300" y="538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Suppose you have a data structure such that sequence of n operations has Worst-Case Cost of n</a:t>
            </a:r>
            <a:r>
              <a:rPr baseline="30000" lang="en" sz="1600"/>
              <a:t>2</a:t>
            </a:r>
            <a:r>
              <a:rPr lang="en" sz="1600"/>
              <a:t>log n , what can be the highest actual cost per operation?</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600"/>
              <a:t>Solution</a:t>
            </a:r>
            <a:r>
              <a:rPr lang="en" sz="1600"/>
              <a:t>: Since the </a:t>
            </a:r>
            <a:r>
              <a:rPr lang="en" sz="1600"/>
              <a:t>Worst-Case Cost</a:t>
            </a:r>
            <a:r>
              <a:rPr lang="en" sz="1600"/>
              <a:t> for n operations is </a:t>
            </a:r>
            <a:r>
              <a:rPr lang="en" sz="1600"/>
              <a:t>n</a:t>
            </a:r>
            <a:r>
              <a:rPr baseline="30000" lang="en" sz="1600"/>
              <a:t>2</a:t>
            </a:r>
            <a:r>
              <a:rPr lang="en" sz="1600"/>
              <a:t>log n, this is the highest cost an operation can possibly have in that sequence.</a:t>
            </a:r>
            <a:endParaRPr sz="1600"/>
          </a:p>
          <a:p>
            <a:pPr indent="0" lvl="0" marL="0" rtl="0" algn="l">
              <a:spcBef>
                <a:spcPts val="1200"/>
              </a:spcBef>
              <a:spcAft>
                <a:spcPts val="1200"/>
              </a:spcAft>
              <a:buNone/>
            </a:pPr>
            <a:r>
              <a:rPr lang="en" sz="1600"/>
              <a:t>For example, 1,n,1,nlogn,.....n</a:t>
            </a:r>
            <a:r>
              <a:rPr baseline="30000" lang="en" sz="1600"/>
              <a:t>2</a:t>
            </a:r>
            <a:r>
              <a:rPr lang="en" sz="1600"/>
              <a:t>log n</a:t>
            </a:r>
            <a:endParaRPr sz="1600"/>
          </a:p>
        </p:txBody>
      </p:sp>
      <p:sp>
        <p:nvSpPr>
          <p:cNvPr id="241" name="Google Shape;241;p48"/>
          <p:cNvSpPr txBox="1"/>
          <p:nvPr/>
        </p:nvSpPr>
        <p:spPr>
          <a:xfrm>
            <a:off x="213575" y="222475"/>
            <a:ext cx="528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Problem - 3</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9"/>
          <p:cNvSpPr txBox="1"/>
          <p:nvPr>
            <p:ph idx="1" type="body"/>
          </p:nvPr>
        </p:nvSpPr>
        <p:spPr>
          <a:xfrm>
            <a:off x="311700" y="1308125"/>
            <a:ext cx="8520600" cy="27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a:t>
            </a:r>
            <a:r>
              <a:rPr lang="en"/>
              <a:t> The actual cost of an operation in a sequence of n operations , can be higher than A*n, where A is the amortized cost for that sequence of operations</a:t>
            </a:r>
            <a:endParaRPr/>
          </a:p>
          <a:p>
            <a:pPr indent="0" lvl="0" marL="0" rtl="0" algn="l">
              <a:spcBef>
                <a:spcPts val="1200"/>
              </a:spcBef>
              <a:spcAft>
                <a:spcPts val="0"/>
              </a:spcAft>
              <a:buNone/>
            </a:pPr>
            <a:r>
              <a:rPr lang="en"/>
              <a:t>Solution : False </a:t>
            </a:r>
            <a:endParaRPr/>
          </a:p>
          <a:p>
            <a:pPr indent="0" lvl="0" marL="0" rtl="0" algn="l">
              <a:spcBef>
                <a:spcPts val="1200"/>
              </a:spcBef>
              <a:spcAft>
                <a:spcPts val="1200"/>
              </a:spcAft>
              <a:buNone/>
            </a:pPr>
            <a:r>
              <a:rPr lang="en"/>
              <a:t>If A is the amortized (average) cost of the operations in that sequence, then A*n represents the total cost of that sequence of operations. So a given operation cannot have a cost greater than that.</a:t>
            </a:r>
            <a:endParaRPr/>
          </a:p>
        </p:txBody>
      </p:sp>
      <p:sp>
        <p:nvSpPr>
          <p:cNvPr id="247" name="Google Shape;247;p49"/>
          <p:cNvSpPr txBox="1"/>
          <p:nvPr/>
        </p:nvSpPr>
        <p:spPr>
          <a:xfrm>
            <a:off x="293650" y="462725"/>
            <a:ext cx="327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Problem - 4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0"/>
          <p:cNvSpPr txBox="1"/>
          <p:nvPr>
            <p:ph type="title"/>
          </p:nvPr>
        </p:nvSpPr>
        <p:spPr>
          <a:xfrm>
            <a:off x="311700" y="1509200"/>
            <a:ext cx="8520600" cy="201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Greedy Part 1</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1800"/>
              <a:t>TA: </a:t>
            </a:r>
            <a:r>
              <a:rPr lang="en" sz="1800"/>
              <a:t>Alex Wang</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Greedy</a:t>
            </a:r>
            <a:r>
              <a:rPr lang="en"/>
              <a:t>: 2 Common Methods of Proof of Optimality</a:t>
            </a:r>
            <a:endParaRPr/>
          </a:p>
        </p:txBody>
      </p:sp>
      <p:sp>
        <p:nvSpPr>
          <p:cNvPr id="258" name="Google Shape;258;p51"/>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stay-ahead:</a:t>
            </a:r>
            <a:r>
              <a:rPr lang="en"/>
              <a:t> an inductive method to show that for each step you take, you are always ahead of any other solution according to some metric</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exchange:</a:t>
            </a:r>
            <a:r>
              <a:rPr lang="en"/>
              <a:t> show that for your greedy solution, any swaps between steps/elements cannot achieve a better result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264" name="Google Shape;26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a graph G = (V, E), a vertex cover of G is a set of vertices that includes at least one endpoint of each edge of G. Assuming our graph G is a tree, find an algorithm that finds a minimum vertex cover of 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1</a:t>
            </a:r>
            <a:endParaRPr/>
          </a:p>
        </p:txBody>
      </p:sp>
      <p:sp>
        <p:nvSpPr>
          <p:cNvPr id="270" name="Google Shape;270;p53"/>
          <p:cNvSpPr txBox="1"/>
          <p:nvPr>
            <p:ph idx="1" type="body"/>
          </p:nvPr>
        </p:nvSpPr>
        <p:spPr>
          <a:xfrm>
            <a:off x="311700" y="1152475"/>
            <a:ext cx="8520600" cy="386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 S be the set of vertices that will be the vertices we return. If our graph G has no vertices or only 1 vertex, return S. Otherwise, add all vertices 1 layer above all our leaf vertices in the tree to S, and remove the vertices and its adjacent edges from G, as well as the leaf vertices. Recursively apply this step until we end up with 1 or no vertices in G. Return S. This is optimal because we have to cover the lead edges regardless, so our cover will always either include the leaf node itself or its parent. If we include its parent, we cover just as much if not more than if we select the leaf node. The problem then reduces to a vertex cover for a subset of the original tree. This subset is smaller than the one we would have gotten from choosing the leaf node, and a vertex cover of tree is at least as large as the vertex cover of a subset of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Stable Matching</a:t>
            </a:r>
            <a:endParaRPr/>
          </a:p>
        </p:txBody>
      </p:sp>
      <p:sp>
        <p:nvSpPr>
          <p:cNvPr id="111" name="Google Shape;11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a complete bipartite graph with two sides, M and W</a:t>
            </a:r>
            <a:endParaRPr/>
          </a:p>
          <a:p>
            <a:pPr indent="-342900" lvl="0" marL="457200" rtl="0" algn="l">
              <a:spcBef>
                <a:spcPts val="0"/>
              </a:spcBef>
              <a:spcAft>
                <a:spcPts val="0"/>
              </a:spcAft>
              <a:buSzPts val="1800"/>
              <a:buChar char="-"/>
            </a:pPr>
            <a:r>
              <a:rPr lang="en"/>
              <a:t>Each member on one side has a strict preference order for each member of the other side. </a:t>
            </a:r>
            <a:endParaRPr/>
          </a:p>
          <a:p>
            <a:pPr indent="-342900" lvl="0" marL="457200" rtl="0" algn="l">
              <a:spcBef>
                <a:spcPts val="0"/>
              </a:spcBef>
              <a:spcAft>
                <a:spcPts val="0"/>
              </a:spcAft>
              <a:buSzPts val="1800"/>
              <a:buChar char="-"/>
            </a:pPr>
            <a:r>
              <a:rPr lang="en"/>
              <a:t>Our goal is a stable matching </a:t>
            </a:r>
            <a:endParaRPr/>
          </a:p>
          <a:p>
            <a:pPr indent="-317500" lvl="1" marL="914400" rtl="0" algn="l">
              <a:spcBef>
                <a:spcPts val="0"/>
              </a:spcBef>
              <a:spcAft>
                <a:spcPts val="0"/>
              </a:spcAft>
              <a:buSzPts val="1400"/>
              <a:buChar char="-"/>
            </a:pPr>
            <a:r>
              <a:rPr lang="en"/>
              <a:t>No instabilities: where in pairs (</a:t>
            </a:r>
            <a:r>
              <a:rPr i="1" lang="en"/>
              <a:t>m, w</a:t>
            </a:r>
            <a:r>
              <a:rPr lang="en"/>
              <a:t>) and (</a:t>
            </a:r>
            <a:r>
              <a:rPr i="1" lang="en"/>
              <a:t>m’</a:t>
            </a:r>
            <a:r>
              <a:rPr lang="en"/>
              <a:t>, </a:t>
            </a:r>
            <a:r>
              <a:rPr i="1" lang="en"/>
              <a:t>w’</a:t>
            </a:r>
            <a:r>
              <a:rPr lang="en"/>
              <a:t>)</a:t>
            </a:r>
            <a:endParaRPr/>
          </a:p>
          <a:p>
            <a:pPr indent="-317500" lvl="2" marL="1371600" rtl="0" algn="l">
              <a:spcBef>
                <a:spcPts val="0"/>
              </a:spcBef>
              <a:spcAft>
                <a:spcPts val="0"/>
              </a:spcAft>
              <a:buSzPts val="1400"/>
              <a:buChar char="-"/>
            </a:pPr>
            <a:r>
              <a:rPr i="1" lang="en"/>
              <a:t>m </a:t>
            </a:r>
            <a:r>
              <a:rPr lang="en"/>
              <a:t>prefers </a:t>
            </a:r>
            <a:r>
              <a:rPr i="1" lang="en"/>
              <a:t>w</a:t>
            </a:r>
            <a:r>
              <a:rPr lang="en"/>
              <a:t> to </a:t>
            </a:r>
            <a:r>
              <a:rPr i="1" lang="en"/>
              <a:t>w’</a:t>
            </a:r>
            <a:r>
              <a:rPr lang="en"/>
              <a:t> and </a:t>
            </a:r>
            <a:endParaRPr/>
          </a:p>
          <a:p>
            <a:pPr indent="-317500" lvl="2" marL="1371600" rtl="0" algn="l">
              <a:spcBef>
                <a:spcPts val="0"/>
              </a:spcBef>
              <a:spcAft>
                <a:spcPts val="0"/>
              </a:spcAft>
              <a:buSzPts val="1400"/>
              <a:buChar char="-"/>
            </a:pPr>
            <a:r>
              <a:rPr i="1" lang="en"/>
              <a:t>w’</a:t>
            </a:r>
            <a:r>
              <a:rPr lang="en"/>
              <a:t> prefers </a:t>
            </a:r>
            <a:r>
              <a:rPr i="1" lang="en"/>
              <a:t>m</a:t>
            </a:r>
            <a:r>
              <a:rPr lang="en"/>
              <a:t> to </a:t>
            </a:r>
            <a:r>
              <a:rPr i="1" lang="en"/>
              <a:t>m’</a:t>
            </a:r>
            <a:endParaRPr/>
          </a:p>
          <a:p>
            <a:pPr indent="0" lvl="0" marL="9144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a:t>
            </a:r>
            <a:endParaRPr/>
          </a:p>
        </p:txBody>
      </p:sp>
      <p:sp>
        <p:nvSpPr>
          <p:cNvPr id="276" name="Google Shape;27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Given an array of distinct integers A = [a</a:t>
            </a:r>
            <a:r>
              <a:rPr baseline="-25000" lang="en"/>
              <a:t>1</a:t>
            </a:r>
            <a:r>
              <a:rPr lang="en"/>
              <a:t>, a</a:t>
            </a:r>
            <a:r>
              <a:rPr baseline="-25000" lang="en"/>
              <a:t>2</a:t>
            </a:r>
            <a:r>
              <a:rPr lang="en"/>
              <a:t>, …, a</a:t>
            </a:r>
            <a:r>
              <a:rPr baseline="-25000" lang="en"/>
              <a:t>n</a:t>
            </a:r>
            <a:r>
              <a:rPr lang="en"/>
              <a:t>] and a sequence p of numbers p =  [1, 2, …, n], rearrange the numbers in p such that                   is minimized.</a:t>
            </a:r>
            <a:endParaRPr/>
          </a:p>
        </p:txBody>
      </p:sp>
      <p:pic>
        <p:nvPicPr>
          <p:cNvPr id="277" name="Google Shape;277;p54"/>
          <p:cNvPicPr preferRelativeResize="0"/>
          <p:nvPr/>
        </p:nvPicPr>
        <p:blipFill>
          <a:blip r:embed="rId3">
            <a:alphaModFix/>
          </a:blip>
          <a:stretch>
            <a:fillRect/>
          </a:stretch>
        </p:blipFill>
        <p:spPr>
          <a:xfrm>
            <a:off x="6015800" y="1551100"/>
            <a:ext cx="903950" cy="513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a:t>
            </a:r>
            <a:endParaRPr/>
          </a:p>
        </p:txBody>
      </p:sp>
      <p:sp>
        <p:nvSpPr>
          <p:cNvPr id="283" name="Google Shape;283;p55"/>
          <p:cNvSpPr txBox="1"/>
          <p:nvPr>
            <p:ph idx="1" type="body"/>
          </p:nvPr>
        </p:nvSpPr>
        <p:spPr>
          <a:xfrm>
            <a:off x="311700" y="1152475"/>
            <a:ext cx="8520600" cy="36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2 real numbers ai and aj, and 2 other real numbers, pi and pj, where ai &lt; aj and pi &lt; pj. WLOG, assume that all 4 of these numbers are distinct. There are 6 possible orderings given these constraints: ai &lt; aj &lt; pi &lt; pj, ai &lt; pi &lt; aj &lt; pj, ai &lt; pi &lt; pj &lt; aj, pi &lt; ai &lt; aj &lt; pj, pi &lt; ai &lt; pj &lt; aj, and pi &lt; pj &lt; ai &lt; aj. For each of these cases, we want to show that </a:t>
            </a:r>
            <a:r>
              <a:rPr lang="en">
                <a:highlight>
                  <a:schemeClr val="lt1"/>
                </a:highlight>
              </a:rPr>
              <a:t>|ai - pi| + |aj - pj|</a:t>
            </a:r>
            <a:r>
              <a:rPr lang="en"/>
              <a:t> </a:t>
            </a:r>
            <a:r>
              <a:rPr lang="en">
                <a:highlight>
                  <a:srgbClr val="FFFFFF"/>
                </a:highlight>
              </a:rPr>
              <a:t>≤ |ai - pj| + |aj - pi|, which basically means that we cannot get a smaller distance if we exchange elements pi and pj. Therefore if we have ai &lt; aj if and only if pi &lt; pj for all i, j, we will have the minimum distance. We can store the index of the </a:t>
            </a:r>
            <a:r>
              <a:rPr lang="en">
                <a:highlight>
                  <a:srgbClr val="FFFFFF"/>
                </a:highlight>
              </a:rPr>
              <a:t>elements</a:t>
            </a:r>
            <a:r>
              <a:rPr lang="en">
                <a:highlight>
                  <a:srgbClr val="FFFFFF"/>
                </a:highlight>
              </a:rPr>
              <a:t> in A in a hashmap h. We then sort A and pair it with p, and reorder p according to indices of h. Since our algorithm produces elements ai and pi with these properties, our algorithm produces a minimum distance.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6"/>
          <p:cNvSpPr txBox="1"/>
          <p:nvPr>
            <p:ph idx="1" type="body"/>
          </p:nvPr>
        </p:nvSpPr>
        <p:spPr>
          <a:xfrm>
            <a:off x="311700" y="324650"/>
            <a:ext cx="8520600" cy="446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previous proof, we left out details about showing </a:t>
            </a:r>
            <a:r>
              <a:rPr lang="en">
                <a:highlight>
                  <a:schemeClr val="lt1"/>
                </a:highlight>
              </a:rPr>
              <a:t>|ai - pi| + |aj - pj|</a:t>
            </a:r>
            <a:r>
              <a:rPr lang="en"/>
              <a:t> </a:t>
            </a:r>
            <a:r>
              <a:rPr lang="en">
                <a:highlight>
                  <a:schemeClr val="lt1"/>
                </a:highlight>
              </a:rPr>
              <a:t>≤ |ai - pj| + |aj - pi| for each of 6 cases. Here is an example of showing that this is true for the case for ai &lt; pi &lt; aj &lt; pj. Define the distance between ai and pi, pi and aj, and aj and pj, as d1, d2, and d3 respectively. Then |ai - pi| + |aj - pj| = d1 + d3 ≤ d1 + 2*d2 + d3 = |ai - pj| + |aj - pi|. You can verify that the other cases are true as well. In the exam, there will not be this much detail involved in a proof, and if there is, we will state which parts can be skipped or assumed to be true.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Greedy Part 2</a:t>
            </a:r>
            <a:endParaRPr/>
          </a:p>
          <a:p>
            <a:pPr indent="0" lvl="0" marL="0" rtl="0" algn="ctr">
              <a:spcBef>
                <a:spcPts val="0"/>
              </a:spcBef>
              <a:spcAft>
                <a:spcPts val="0"/>
              </a:spcAft>
              <a:buNone/>
            </a:pPr>
            <a:r>
              <a:rPr lang="en" sz="3000"/>
              <a:t>TA: Tiancheng Lin</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questions (3 min) </a:t>
            </a:r>
            <a:endParaRPr/>
          </a:p>
        </p:txBody>
      </p:sp>
      <p:sp>
        <p:nvSpPr>
          <p:cNvPr id="299" name="Google Shape;29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A greedy algorithm always makes the choice that looks best at the moment.</a:t>
            </a:r>
            <a:endParaRPr/>
          </a:p>
          <a:p>
            <a:pPr indent="0" lvl="0" marL="0" rtl="0" algn="l">
              <a:spcBef>
                <a:spcPts val="1200"/>
              </a:spcBef>
              <a:spcAft>
                <a:spcPts val="0"/>
              </a:spcAft>
              <a:buClr>
                <a:schemeClr val="dk1"/>
              </a:buClr>
              <a:buSzPts val="1100"/>
              <a:buFont typeface="Arial"/>
              <a:buNone/>
            </a:pPr>
            <a:r>
              <a:rPr lang="en"/>
              <a:t>	</a:t>
            </a:r>
            <a:endParaRPr/>
          </a:p>
          <a:p>
            <a:pPr indent="-342900" lvl="0" marL="457200" rtl="0" algn="l">
              <a:spcBef>
                <a:spcPts val="1200"/>
              </a:spcBef>
              <a:spcAft>
                <a:spcPts val="0"/>
              </a:spcAft>
              <a:buSzPts val="1800"/>
              <a:buAutoNum type="arabicPeriod"/>
            </a:pPr>
            <a:r>
              <a:rPr lang="en"/>
              <a:t>The shortest path between two points in a graph will not change if the weight of each edge is increased by an identical number.</a:t>
            </a:r>
            <a:endParaRPr/>
          </a:p>
          <a:p>
            <a:pPr indent="0" lvl="0" marL="0" rtl="0" algn="l">
              <a:spcBef>
                <a:spcPts val="1200"/>
              </a:spcBef>
              <a:spcAft>
                <a:spcPts val="0"/>
              </a:spcAft>
              <a:buClr>
                <a:schemeClr val="dk1"/>
              </a:buClr>
              <a:buSzPts val="1100"/>
              <a:buFont typeface="Arial"/>
              <a:buNone/>
            </a:pPr>
            <a:r>
              <a:rPr lang="en"/>
              <a:t>	</a:t>
            </a:r>
            <a:endParaRPr/>
          </a:p>
          <a:p>
            <a:pPr indent="-342900" lvl="0" marL="457200" rtl="0" algn="l">
              <a:spcBef>
                <a:spcPts val="1200"/>
              </a:spcBef>
              <a:spcAft>
                <a:spcPts val="0"/>
              </a:spcAft>
              <a:buSzPts val="1800"/>
              <a:buAutoNum type="arabicPeriod"/>
            </a:pPr>
            <a:r>
              <a:rPr lang="en"/>
              <a:t>Gale Shapley algorithm is based on greedy technique.</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questions </a:t>
            </a:r>
            <a:endParaRPr/>
          </a:p>
        </p:txBody>
      </p:sp>
      <p:sp>
        <p:nvSpPr>
          <p:cNvPr id="305" name="Google Shape;30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greedy algorithm always makes the choice that looks best at the moment.</a:t>
            </a:r>
            <a:endParaRPr/>
          </a:p>
          <a:p>
            <a:pPr indent="0" lvl="0" marL="0" rtl="0" algn="l">
              <a:spcBef>
                <a:spcPts val="1200"/>
              </a:spcBef>
              <a:spcAft>
                <a:spcPts val="0"/>
              </a:spcAft>
              <a:buNone/>
            </a:pPr>
            <a:r>
              <a:rPr lang="en"/>
              <a:t>	Answer: True</a:t>
            </a:r>
            <a:endParaRPr/>
          </a:p>
          <a:p>
            <a:pPr indent="-342900" lvl="0" marL="457200" rtl="0" algn="l">
              <a:spcBef>
                <a:spcPts val="1200"/>
              </a:spcBef>
              <a:spcAft>
                <a:spcPts val="0"/>
              </a:spcAft>
              <a:buSzPts val="1800"/>
              <a:buAutoNum type="arabicPeriod"/>
            </a:pPr>
            <a:r>
              <a:rPr lang="en"/>
              <a:t>The shortest path between two points in a graph will not change if the weight of each edge is increased by an identical number.</a:t>
            </a:r>
            <a:endParaRPr/>
          </a:p>
          <a:p>
            <a:pPr indent="0" lvl="0" marL="0" rtl="0" algn="l">
              <a:spcBef>
                <a:spcPts val="1200"/>
              </a:spcBef>
              <a:spcAft>
                <a:spcPts val="0"/>
              </a:spcAft>
              <a:buNone/>
            </a:pPr>
            <a:r>
              <a:rPr lang="en"/>
              <a:t>	Answer: False </a:t>
            </a:r>
            <a:endParaRPr/>
          </a:p>
          <a:p>
            <a:pPr indent="-342900" lvl="0" marL="457200" rtl="0" algn="l">
              <a:spcBef>
                <a:spcPts val="1200"/>
              </a:spcBef>
              <a:spcAft>
                <a:spcPts val="0"/>
              </a:spcAft>
              <a:buSzPts val="1800"/>
              <a:buAutoNum type="arabicPeriod"/>
            </a:pPr>
            <a:r>
              <a:rPr lang="en"/>
              <a:t>Gale Shapley</a:t>
            </a:r>
            <a:r>
              <a:rPr lang="en"/>
              <a:t> algorithm is based on greedy technique.</a:t>
            </a:r>
            <a:endParaRPr/>
          </a:p>
          <a:p>
            <a:pPr indent="0" lvl="0" marL="0" rtl="0" algn="l">
              <a:spcBef>
                <a:spcPts val="1200"/>
              </a:spcBef>
              <a:spcAft>
                <a:spcPts val="1200"/>
              </a:spcAft>
              <a:buNone/>
            </a:pPr>
            <a:r>
              <a:rPr lang="en"/>
              <a:t>	Answer: True</a:t>
            </a:r>
            <a:endParaRPr/>
          </a:p>
        </p:txBody>
      </p:sp>
      <p:pic>
        <p:nvPicPr>
          <p:cNvPr id="306" name="Google Shape;306;p59"/>
          <p:cNvPicPr preferRelativeResize="0"/>
          <p:nvPr/>
        </p:nvPicPr>
        <p:blipFill>
          <a:blip r:embed="rId3">
            <a:alphaModFix/>
          </a:blip>
          <a:stretch>
            <a:fillRect/>
          </a:stretch>
        </p:blipFill>
        <p:spPr>
          <a:xfrm>
            <a:off x="6653343" y="2629750"/>
            <a:ext cx="1908250" cy="2119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(3 min)</a:t>
            </a:r>
            <a:endParaRPr/>
          </a:p>
        </p:txBody>
      </p:sp>
      <p:sp>
        <p:nvSpPr>
          <p:cNvPr id="312" name="Google Shape;312;p60"/>
          <p:cNvSpPr txBox="1"/>
          <p:nvPr>
            <p:ph idx="1" type="body"/>
          </p:nvPr>
        </p:nvSpPr>
        <p:spPr>
          <a:xfrm>
            <a:off x="311700" y="1152475"/>
            <a:ext cx="4561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Find shortest path for each vertex from S using Dijkstra’s Algorithm.  </a:t>
            </a:r>
            <a:endParaRPr/>
          </a:p>
          <a:p>
            <a:pPr indent="0" lvl="0" marL="0" rtl="0" algn="l">
              <a:spcBef>
                <a:spcPts val="0"/>
              </a:spcBef>
              <a:spcAft>
                <a:spcPts val="1200"/>
              </a:spcAft>
              <a:buNone/>
            </a:pPr>
            <a:r>
              <a:t/>
            </a:r>
            <a:endParaRPr/>
          </a:p>
        </p:txBody>
      </p:sp>
      <p:pic>
        <p:nvPicPr>
          <p:cNvPr id="313" name="Google Shape;313;p60"/>
          <p:cNvPicPr preferRelativeResize="0"/>
          <p:nvPr/>
        </p:nvPicPr>
        <p:blipFill>
          <a:blip r:embed="rId3">
            <a:alphaModFix/>
          </a:blip>
          <a:stretch>
            <a:fillRect/>
          </a:stretch>
        </p:blipFill>
        <p:spPr>
          <a:xfrm>
            <a:off x="5181450" y="1017725"/>
            <a:ext cx="3375050" cy="1890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319" name="Google Shape;319;p61"/>
          <p:cNvSpPr txBox="1"/>
          <p:nvPr>
            <p:ph idx="1" type="body"/>
          </p:nvPr>
        </p:nvSpPr>
        <p:spPr>
          <a:xfrm>
            <a:off x="311700" y="1152475"/>
            <a:ext cx="486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shortest path for each vertex from S using Dijkstra’s Algorithm. </a:t>
            </a:r>
            <a:endParaRPr/>
          </a:p>
        </p:txBody>
      </p:sp>
      <p:pic>
        <p:nvPicPr>
          <p:cNvPr id="320" name="Google Shape;320;p61"/>
          <p:cNvPicPr preferRelativeResize="0"/>
          <p:nvPr/>
        </p:nvPicPr>
        <p:blipFill>
          <a:blip r:embed="rId3">
            <a:alphaModFix/>
          </a:blip>
          <a:stretch>
            <a:fillRect/>
          </a:stretch>
        </p:blipFill>
        <p:spPr>
          <a:xfrm>
            <a:off x="5181450" y="1017725"/>
            <a:ext cx="3375050" cy="1890025"/>
          </a:xfrm>
          <a:prstGeom prst="rect">
            <a:avLst/>
          </a:prstGeom>
          <a:noFill/>
          <a:ln>
            <a:noFill/>
          </a:ln>
        </p:spPr>
      </p:pic>
      <p:graphicFrame>
        <p:nvGraphicFramePr>
          <p:cNvPr id="321" name="Google Shape;321;p61"/>
          <p:cNvGraphicFramePr/>
          <p:nvPr/>
        </p:nvGraphicFramePr>
        <p:xfrm>
          <a:off x="423875" y="2109550"/>
          <a:ext cx="3000000" cy="3000000"/>
        </p:xfrm>
        <a:graphic>
          <a:graphicData uri="http://schemas.openxmlformats.org/drawingml/2006/table">
            <a:tbl>
              <a:tblPr>
                <a:noFill/>
                <a:tableStyleId>{A62B5BEA-64E8-41A1-8A91-96D23E0359EC}</a:tableStyleId>
              </a:tblPr>
              <a:tblGrid>
                <a:gridCol w="691350"/>
                <a:gridCol w="691350"/>
                <a:gridCol w="691350"/>
                <a:gridCol w="691350"/>
                <a:gridCol w="691350"/>
              </a:tblGrid>
              <a:tr h="439650">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d</a:t>
                      </a:r>
                      <a:endParaRPr/>
                    </a:p>
                  </a:txBody>
                  <a:tcPr marT="91425" marB="91425" marR="91425" marL="91425"/>
                </a:tc>
                <a:tc>
                  <a:txBody>
                    <a:bodyPr/>
                    <a:lstStyle/>
                    <a:p>
                      <a:pPr indent="0" lvl="0" marL="0" rtl="0" algn="ctr">
                        <a:spcBef>
                          <a:spcPts val="0"/>
                        </a:spcBef>
                        <a:spcAft>
                          <a:spcPts val="0"/>
                        </a:spcAft>
                        <a:buNone/>
                      </a:pPr>
                      <a:r>
                        <a:rPr lang="en"/>
                        <a:t>e</a:t>
                      </a:r>
                      <a:endParaRPr/>
                    </a:p>
                  </a:txBody>
                  <a:tcPr marT="91425" marB="91425" marR="91425" marL="91425"/>
                </a:tc>
              </a:tr>
              <a:tr h="439650">
                <a:tc>
                  <a:txBody>
                    <a:bodyPr/>
                    <a:lstStyle/>
                    <a:p>
                      <a:pPr indent="0" lvl="0" marL="0" rtl="0" algn="ctr">
                        <a:spcBef>
                          <a:spcPts val="0"/>
                        </a:spcBef>
                        <a:spcAft>
                          <a:spcPts val="0"/>
                        </a:spcAft>
                        <a:buNone/>
                      </a:pPr>
                      <a:r>
                        <a:rPr b="1" lang="en">
                          <a:solidFill>
                            <a:srgbClr val="FF0000"/>
                          </a:solidFill>
                        </a:rPr>
                        <a:t>1</a:t>
                      </a:r>
                      <a:endParaRPr b="1">
                        <a:solidFill>
                          <a:srgbClr val="FF0000"/>
                        </a:solidFill>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INF</a:t>
                      </a:r>
                      <a:endParaRPr/>
                    </a:p>
                  </a:txBody>
                  <a:tcPr marT="91425" marB="91425" marR="91425" marL="91425"/>
                </a:tc>
                <a:tc>
                  <a:txBody>
                    <a:bodyPr/>
                    <a:lstStyle/>
                    <a:p>
                      <a:pPr indent="0" lvl="0" marL="0" rtl="0" algn="ctr">
                        <a:spcBef>
                          <a:spcPts val="0"/>
                        </a:spcBef>
                        <a:spcAft>
                          <a:spcPts val="0"/>
                        </a:spcAft>
                        <a:buNone/>
                      </a:pPr>
                      <a:r>
                        <a:rPr lang="en"/>
                        <a:t>INF</a:t>
                      </a:r>
                      <a:endParaRPr/>
                    </a:p>
                  </a:txBody>
                  <a:tcPr marT="91425" marB="91425" marR="91425" marL="91425"/>
                </a:tc>
                <a:tc>
                  <a:txBody>
                    <a:bodyPr/>
                    <a:lstStyle/>
                    <a:p>
                      <a:pPr indent="0" lvl="0" marL="0" rtl="0" algn="ctr">
                        <a:spcBef>
                          <a:spcPts val="0"/>
                        </a:spcBef>
                        <a:spcAft>
                          <a:spcPts val="0"/>
                        </a:spcAft>
                        <a:buNone/>
                      </a:pPr>
                      <a:r>
                        <a:rPr lang="en"/>
                        <a:t>INF</a:t>
                      </a:r>
                      <a:endParaRPr/>
                    </a:p>
                  </a:txBody>
                  <a:tcPr marT="91425" marB="91425" marR="91425" marL="91425"/>
                </a:tc>
              </a:tr>
              <a:tr h="43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b="1" lang="en">
                          <a:solidFill>
                            <a:srgbClr val="FF0000"/>
                          </a:solidFill>
                        </a:rPr>
                        <a:t>2</a:t>
                      </a:r>
                      <a:endParaRPr b="1">
                        <a:solidFill>
                          <a:srgbClr val="FF0000"/>
                        </a:solidFill>
                      </a:endParaRPr>
                    </a:p>
                  </a:txBody>
                  <a:tcPr marT="91425" marB="91425" marR="91425" marL="91425"/>
                </a:tc>
                <a:tc>
                  <a:txBody>
                    <a:bodyPr/>
                    <a:lstStyle/>
                    <a:p>
                      <a:pPr indent="0" lvl="0" marL="0" rtl="0" algn="ctr">
                        <a:spcBef>
                          <a:spcPts val="0"/>
                        </a:spcBef>
                        <a:spcAft>
                          <a:spcPts val="0"/>
                        </a:spcAft>
                        <a:buNone/>
                      </a:pPr>
                      <a:r>
                        <a:rPr lang="en"/>
                        <a:t>INF</a:t>
                      </a:r>
                      <a:endParaRPr/>
                    </a:p>
                  </a:txBody>
                  <a:tcPr marT="91425" marB="91425" marR="91425" marL="91425"/>
                </a:tc>
              </a:tr>
              <a:tr h="43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rgbClr val="FF0000"/>
                          </a:solidFill>
                        </a:rPr>
                        <a:t>3</a:t>
                      </a:r>
                      <a:endParaRPr b="1">
                        <a:solidFill>
                          <a:srgbClr val="FF0000"/>
                        </a:solidFill>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3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rgbClr val="FF0000"/>
                          </a:solidFill>
                        </a:rPr>
                        <a:t>3</a:t>
                      </a:r>
                      <a:endParaRPr b="1">
                        <a:solidFill>
                          <a:srgbClr val="FF0000"/>
                        </a:solidFill>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rgbClr val="263238"/>
                          </a:solidFill>
                        </a:rPr>
                        <a:t>4</a:t>
                      </a:r>
                      <a:endParaRPr>
                        <a:solidFill>
                          <a:srgbClr val="263238"/>
                        </a:solidFill>
                      </a:endParaRPr>
                    </a:p>
                  </a:txBody>
                  <a:tcPr marT="91425" marB="91425" marR="91425" marL="91425"/>
                </a:tc>
              </a:tr>
              <a:tr h="4396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rgbClr val="FF0000"/>
                          </a:solidFill>
                        </a:rPr>
                        <a:t>4</a:t>
                      </a:r>
                      <a:endParaRPr b="1">
                        <a:solidFill>
                          <a:srgbClr val="FF0000"/>
                        </a:solidFill>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(5 min)</a:t>
            </a:r>
            <a:endParaRPr/>
          </a:p>
        </p:txBody>
      </p:sp>
      <p:sp>
        <p:nvSpPr>
          <p:cNvPr id="327" name="Google Shape;32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Given an array of meeting time intervals where intervals[i] = [start_i, end_i], find the minimum number of conference rooms required. </a:t>
            </a:r>
            <a:r>
              <a:rPr lang="en" sz="1500"/>
              <a:t>i</a:t>
            </a:r>
            <a:r>
              <a:rPr lang="en" sz="1500"/>
              <a:t>.e. [</a:t>
            </a:r>
            <a:r>
              <a:rPr lang="en" sz="1500"/>
              <a:t>[0,30], [5,10], [15,20]]</a:t>
            </a:r>
            <a:endParaRPr sz="1500"/>
          </a:p>
          <a:p>
            <a:pPr indent="0" lvl="0" marL="0" rtl="0" algn="l">
              <a:spcBef>
                <a:spcPts val="1200"/>
              </a:spcBef>
              <a:spcAft>
                <a:spcPts val="0"/>
              </a:spcAft>
              <a:buNone/>
            </a:pPr>
            <a:r>
              <a:rPr lang="en" sz="1200"/>
              <a:t>Example: meeting 1: [0,30],meeting 2: [5,10], meeting 3: [15,20], minimum </a:t>
            </a:r>
            <a:r>
              <a:rPr lang="en" sz="1200"/>
              <a:t>number</a:t>
            </a:r>
            <a:r>
              <a:rPr lang="en" sz="1200"/>
              <a:t> of conference rooms required is 2, because meeting 2 and meeting 3 can share the same room but meeting 1 must reserve its own room.</a:t>
            </a:r>
            <a:endParaRPr sz="1200"/>
          </a:p>
          <a:p>
            <a:pPr indent="0" lvl="0" marL="0" rtl="0" algn="l">
              <a:spcBef>
                <a:spcPts val="1200"/>
              </a:spcBef>
              <a:spcAft>
                <a:spcPts val="0"/>
              </a:spcAft>
              <a:buNone/>
            </a:pPr>
            <a:r>
              <a:rPr lang="en" sz="1200"/>
              <a:t>(Hints: Greedy + priority queue )</a:t>
            </a:r>
            <a:endParaRPr sz="1200"/>
          </a:p>
          <a:p>
            <a:pPr indent="0" lvl="0" marL="0" rtl="0" algn="l">
              <a:spcBef>
                <a:spcPts val="1200"/>
              </a:spcBef>
              <a:spcAft>
                <a:spcPts val="1200"/>
              </a:spcAft>
              <a:buNone/>
            </a:pPr>
            <a:r>
              <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333" name="Google Shape;33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Given an array of meeting time intervals where intervals[i] = [start_i, end_i], find the minimum number of conference rooms required. </a:t>
            </a:r>
            <a:r>
              <a:rPr lang="en" sz="1500"/>
              <a:t> i.e. [[0,30], [5,10], [15,20]]</a:t>
            </a:r>
            <a:endParaRPr sz="1200"/>
          </a:p>
          <a:p>
            <a:pPr indent="0" lvl="0" marL="0" rtl="0" algn="l">
              <a:spcBef>
                <a:spcPts val="1200"/>
              </a:spcBef>
              <a:spcAft>
                <a:spcPts val="0"/>
              </a:spcAft>
              <a:buNone/>
            </a:pPr>
            <a:r>
              <a:rPr lang="en" sz="1400"/>
              <a:t>Algorithm: </a:t>
            </a:r>
            <a:endParaRPr sz="1400"/>
          </a:p>
          <a:p>
            <a:pPr indent="-310832" lvl="0" marL="914400" rtl="0" algn="l">
              <a:spcBef>
                <a:spcPts val="1200"/>
              </a:spcBef>
              <a:spcAft>
                <a:spcPts val="0"/>
              </a:spcAft>
              <a:buSzPct val="100000"/>
              <a:buAutoNum type="arabicPeriod"/>
            </a:pPr>
            <a:r>
              <a:rPr lang="en" sz="1400"/>
              <a:t>Sort the given meetings by their </a:t>
            </a:r>
            <a:r>
              <a:rPr b="1" lang="en" sz="1400"/>
              <a:t>start time</a:t>
            </a:r>
            <a:r>
              <a:rPr lang="en" sz="1400"/>
              <a:t>.</a:t>
            </a:r>
            <a:endParaRPr sz="1400"/>
          </a:p>
          <a:p>
            <a:pPr indent="-310832" lvl="0" marL="914400" rtl="0" algn="l">
              <a:spcBef>
                <a:spcPts val="0"/>
              </a:spcBef>
              <a:spcAft>
                <a:spcPts val="0"/>
              </a:spcAft>
              <a:buSzPct val="100000"/>
              <a:buAutoNum type="arabicPeriod"/>
            </a:pPr>
            <a:r>
              <a:rPr lang="en" sz="1400"/>
              <a:t>Initialize a new min-heap and add the first meeting's </a:t>
            </a:r>
            <a:r>
              <a:rPr b="1" lang="en" sz="1400"/>
              <a:t>ending time </a:t>
            </a:r>
            <a:r>
              <a:rPr lang="en" sz="1400"/>
              <a:t>to the heap. We simply need to keep track of the ending times as that tells us when a meeting room will get free.</a:t>
            </a:r>
            <a:endParaRPr sz="1400"/>
          </a:p>
          <a:p>
            <a:pPr indent="-310832" lvl="0" marL="914400" rtl="0" algn="l">
              <a:spcBef>
                <a:spcPts val="0"/>
              </a:spcBef>
              <a:spcAft>
                <a:spcPts val="0"/>
              </a:spcAft>
              <a:buSzPct val="100000"/>
              <a:buAutoNum type="arabicPeriod"/>
            </a:pPr>
            <a:r>
              <a:rPr lang="en" sz="1400"/>
              <a:t>For every meeting room check if the minimum element of the heap i.e. the room at the top of the heap is free or not, which means we </a:t>
            </a:r>
            <a:r>
              <a:rPr b="1" lang="en" sz="1400"/>
              <a:t>assign this meeting to the earliest-available room</a:t>
            </a:r>
            <a:r>
              <a:rPr lang="en" sz="1400"/>
              <a:t>.</a:t>
            </a:r>
            <a:endParaRPr sz="1400"/>
          </a:p>
          <a:p>
            <a:pPr indent="-310832" lvl="0" marL="914400" rtl="0" algn="l">
              <a:spcBef>
                <a:spcPts val="0"/>
              </a:spcBef>
              <a:spcAft>
                <a:spcPts val="0"/>
              </a:spcAft>
              <a:buSzPct val="100000"/>
              <a:buAutoNum type="arabicPeriod"/>
            </a:pPr>
            <a:r>
              <a:rPr lang="en" sz="1400"/>
              <a:t>If the room is free, then we extract the topmost element and add it back with the ending time of the current meeting we are processing; If not, then we allocate a new room and add it to the heap.</a:t>
            </a:r>
            <a:endParaRPr sz="1400"/>
          </a:p>
          <a:p>
            <a:pPr indent="-310832" lvl="0" marL="914400" rtl="0" algn="l">
              <a:spcBef>
                <a:spcPts val="0"/>
              </a:spcBef>
              <a:spcAft>
                <a:spcPts val="0"/>
              </a:spcAft>
              <a:buSzPct val="100000"/>
              <a:buAutoNum type="arabicPeriod"/>
            </a:pPr>
            <a:r>
              <a:rPr lang="en" sz="1400"/>
              <a:t>After processing all the meetings, the size of the heap will tell us the number of rooms allocated. This will be the minimum number of rooms needed.</a:t>
            </a:r>
            <a:endParaRPr sz="1400"/>
          </a:p>
          <a:p>
            <a:pPr indent="0" lvl="0" marL="0" rtl="0" algn="l">
              <a:spcBef>
                <a:spcPts val="0"/>
              </a:spcBef>
              <a:spcAft>
                <a:spcPts val="0"/>
              </a:spcAft>
              <a:buNone/>
            </a:pPr>
            <a:r>
              <a:rPr lang="en" sz="1400"/>
              <a:t>Time complexity: </a:t>
            </a:r>
            <a:endParaRPr sz="1400"/>
          </a:p>
          <a:p>
            <a:pPr indent="0" lvl="0" marL="0" rtl="0" algn="l">
              <a:spcBef>
                <a:spcPts val="1200"/>
              </a:spcBef>
              <a:spcAft>
                <a:spcPts val="1200"/>
              </a:spcAft>
              <a:buNone/>
            </a:pPr>
            <a:r>
              <a:rPr lang="en" sz="1400"/>
              <a:t>O(nlogn) for sorting, N meetings * (O(1) for getMin + O(logn) for extractMin +O(logn) for insert) = </a:t>
            </a:r>
            <a:r>
              <a:rPr b="1" lang="en" sz="1400"/>
              <a:t>O(nlogn)</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Gale Shapley Algorithm</a:t>
            </a:r>
            <a:endParaRPr/>
          </a:p>
        </p:txBody>
      </p:sp>
      <p:sp>
        <p:nvSpPr>
          <p:cNvPr id="117" name="Google Shape;11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Initialize all m in M and w in W to be free</a:t>
            </a:r>
            <a:endParaRPr/>
          </a:p>
          <a:p>
            <a:pPr indent="0" lvl="0" marL="0" rtl="0" algn="l">
              <a:spcBef>
                <a:spcPts val="1200"/>
              </a:spcBef>
              <a:spcAft>
                <a:spcPts val="0"/>
              </a:spcAft>
              <a:buNone/>
            </a:pPr>
            <a:r>
              <a:rPr lang="en"/>
              <a:t>	While there is a man </a:t>
            </a:r>
            <a:r>
              <a:rPr i="1" lang="en"/>
              <a:t>m</a:t>
            </a:r>
            <a:r>
              <a:rPr lang="en"/>
              <a:t> that is free and has not proposed to every woman:</a:t>
            </a:r>
            <a:endParaRPr/>
          </a:p>
          <a:p>
            <a:pPr indent="0" lvl="0" marL="0" rtl="0" algn="l">
              <a:spcBef>
                <a:spcPts val="1200"/>
              </a:spcBef>
              <a:spcAft>
                <a:spcPts val="0"/>
              </a:spcAft>
              <a:buNone/>
            </a:pPr>
            <a:r>
              <a:rPr lang="en"/>
              <a:t>		Let </a:t>
            </a:r>
            <a:r>
              <a:rPr i="1" lang="en"/>
              <a:t>w</a:t>
            </a:r>
            <a:r>
              <a:rPr lang="en"/>
              <a:t> be </a:t>
            </a:r>
            <a:r>
              <a:rPr i="1" lang="en"/>
              <a:t>m</a:t>
            </a:r>
            <a:r>
              <a:rPr lang="en"/>
              <a:t>’s highest ranking women he has not proposed to</a:t>
            </a:r>
            <a:endParaRPr/>
          </a:p>
          <a:p>
            <a:pPr indent="0" lvl="0" marL="0" rtl="0" algn="l">
              <a:spcBef>
                <a:spcPts val="1200"/>
              </a:spcBef>
              <a:spcAft>
                <a:spcPts val="0"/>
              </a:spcAft>
              <a:buNone/>
            </a:pPr>
            <a:r>
              <a:rPr lang="en"/>
              <a:t>			If </a:t>
            </a:r>
            <a:r>
              <a:rPr i="1" lang="en"/>
              <a:t>w </a:t>
            </a:r>
            <a:r>
              <a:rPr lang="en"/>
              <a:t>is free or prefers </a:t>
            </a:r>
            <a:r>
              <a:rPr i="1" lang="en"/>
              <a:t>m </a:t>
            </a:r>
            <a:r>
              <a:rPr lang="en"/>
              <a:t>to her current partner </a:t>
            </a:r>
            <a:r>
              <a:rPr i="1" lang="en"/>
              <a:t>m’</a:t>
            </a:r>
            <a:r>
              <a:rPr lang="en"/>
              <a:t>: </a:t>
            </a:r>
            <a:endParaRPr/>
          </a:p>
          <a:p>
            <a:pPr indent="0" lvl="0" marL="0" rtl="0" algn="l">
              <a:spcBef>
                <a:spcPts val="1200"/>
              </a:spcBef>
              <a:spcAft>
                <a:spcPts val="0"/>
              </a:spcAft>
              <a:buNone/>
            </a:pPr>
            <a:r>
              <a:rPr lang="en"/>
              <a:t>				engage(</a:t>
            </a:r>
            <a:r>
              <a:rPr i="1" lang="en"/>
              <a:t>m,w</a:t>
            </a:r>
            <a:r>
              <a:rPr lang="en"/>
              <a:t>)</a:t>
            </a:r>
            <a:endParaRPr/>
          </a:p>
          <a:p>
            <a:pPr indent="0" lvl="0" marL="0" rtl="0" algn="l">
              <a:spcBef>
                <a:spcPts val="1200"/>
              </a:spcBef>
              <a:spcAft>
                <a:spcPts val="0"/>
              </a:spcAft>
              <a:buNone/>
            </a:pPr>
            <a:r>
              <a:rPr lang="en"/>
              <a:t>				</a:t>
            </a:r>
            <a:r>
              <a:rPr i="1" lang="en"/>
              <a:t>m</a:t>
            </a:r>
            <a:r>
              <a:rPr i="1" lang="en"/>
              <a:t>’ </a:t>
            </a:r>
            <a:r>
              <a:rPr lang="en"/>
              <a:t>becomes free if exists</a:t>
            </a:r>
            <a:endParaRPr/>
          </a:p>
          <a:p>
            <a:pPr indent="0" lvl="0" marL="0" rtl="0" algn="l">
              <a:spcBef>
                <a:spcPts val="1200"/>
              </a:spcBef>
              <a:spcAft>
                <a:spcPts val="0"/>
              </a:spcAft>
              <a:buNone/>
            </a:pPr>
            <a:r>
              <a:rPr lang="en"/>
              <a:t>			Endif</a:t>
            </a:r>
            <a:endParaRPr/>
          </a:p>
          <a:p>
            <a:pPr indent="0" lvl="0" marL="0" rtl="0" algn="l">
              <a:spcBef>
                <a:spcPts val="1200"/>
              </a:spcBef>
              <a:spcAft>
                <a:spcPts val="0"/>
              </a:spcAft>
              <a:buClr>
                <a:schemeClr val="dk1"/>
              </a:buClr>
              <a:buSzPct val="61111"/>
              <a:buFont typeface="Arial"/>
              <a:buNone/>
            </a:pPr>
            <a:r>
              <a:rPr lang="en"/>
              <a:t>	Endwhile</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339" name="Google Shape;33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Given an array of meeting time intervals where intervals[i] = [start_i, end_i], find the minimum number of conference rooms required.  i.e. [[0,30], [5,10], [15,20]]</a:t>
            </a:r>
            <a:endParaRPr sz="1200"/>
          </a:p>
          <a:p>
            <a:pPr indent="0" lvl="0" marL="0" rtl="0" algn="l">
              <a:spcBef>
                <a:spcPts val="1200"/>
              </a:spcBef>
              <a:spcAft>
                <a:spcPts val="0"/>
              </a:spcAft>
              <a:buNone/>
            </a:pPr>
            <a:r>
              <a:rPr lang="en" sz="1400"/>
              <a:t>Proof of correctness:</a:t>
            </a:r>
            <a:endParaRPr sz="1400"/>
          </a:p>
          <a:p>
            <a:pPr indent="-304800" lvl="0" marL="457200" rtl="0" algn="l">
              <a:spcBef>
                <a:spcPts val="1200"/>
              </a:spcBef>
              <a:spcAft>
                <a:spcPts val="0"/>
              </a:spcAft>
              <a:buSzPts val="1200"/>
              <a:buAutoNum type="arabicPeriod"/>
            </a:pPr>
            <a:r>
              <a:rPr lang="en" sz="1200"/>
              <a:t>Assume that the optimal solution does not assign [x1,y1] to the room of the earliest-end meeting: it assigns [x1,y1] to another free room ended in x0. If we can assign [x1,y1] to this free room, then the later meeting, [x2,y2] can also assign to the earliest-end meeting because x0&lt;=x1&lt;=x2, the result of both of the strategy ends with two rooms ended in y1 and y2, so our solution is the same as optimal solution, which means that this strategy is optimal.</a:t>
            </a:r>
            <a:endParaRPr sz="1200"/>
          </a:p>
          <a:p>
            <a:pPr indent="-304800" lvl="0" marL="457200" rtl="0" algn="l">
              <a:spcBef>
                <a:spcPts val="0"/>
              </a:spcBef>
              <a:spcAft>
                <a:spcPts val="0"/>
              </a:spcAft>
              <a:buSzPts val="1200"/>
              <a:buAutoNum type="arabicPeriod"/>
            </a:pPr>
            <a:r>
              <a:rPr lang="en" sz="1200"/>
              <a:t>Assume that when we assign [x1,y1], an optimal solution assigns [x2,y2] first where x1 &lt; x2.</a:t>
            </a:r>
            <a:endParaRPr sz="1200"/>
          </a:p>
          <a:p>
            <a:pPr indent="-304800" lvl="1" marL="914400" rtl="0" algn="l">
              <a:spcBef>
                <a:spcPts val="0"/>
              </a:spcBef>
              <a:spcAft>
                <a:spcPts val="0"/>
              </a:spcAft>
              <a:buSzPts val="1200"/>
              <a:buAutoNum type="alphaLcPeriod"/>
            </a:pPr>
            <a:r>
              <a:rPr lang="en" sz="1200"/>
              <a:t>y1 &lt;= x2. Then in our solution, we don’t need to assign extra meeting room, but optimal solution needs an extra room because x1 &lt; y1 &lt;= x2 &lt; y2, which means that the meeting [x1,y1] cannot reuse the same meeting room in the optimal solution.</a:t>
            </a:r>
            <a:endParaRPr sz="1200"/>
          </a:p>
          <a:p>
            <a:pPr indent="-304800" lvl="1" marL="914400" rtl="0" algn="l">
              <a:spcBef>
                <a:spcPts val="0"/>
              </a:spcBef>
              <a:spcAft>
                <a:spcPts val="0"/>
              </a:spcAft>
              <a:buSzPts val="1200"/>
              <a:buAutoNum type="alphaLcPeriod"/>
            </a:pPr>
            <a:r>
              <a:rPr lang="en" sz="1200"/>
              <a:t>y1 &gt; x2. Then both of solutions needs an extra room and ends with two meeting rooms, which end with y1 and y2. So optimal solution is not better than our solution.</a:t>
            </a:r>
            <a:endParaRPr sz="1200"/>
          </a:p>
          <a:p>
            <a:pPr indent="-304800" lvl="1" marL="914400" rtl="0" algn="l">
              <a:spcBef>
                <a:spcPts val="0"/>
              </a:spcBef>
              <a:spcAft>
                <a:spcPts val="0"/>
              </a:spcAft>
              <a:buSzPts val="1200"/>
              <a:buAutoNum type="alphaLcPeriod"/>
            </a:pPr>
            <a:r>
              <a:rPr lang="en" sz="1200"/>
              <a:t>We prove that our solution is not worse than optimal solution, hence this strategy is optimal.</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5"/>
          <p:cNvSpPr txBox="1"/>
          <p:nvPr>
            <p:ph type="ctrTitle"/>
          </p:nvPr>
        </p:nvSpPr>
        <p:spPr>
          <a:xfrm>
            <a:off x="311708" y="14232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MST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244"/>
              <a:t>TA: </a:t>
            </a:r>
            <a:r>
              <a:rPr lang="en" sz="2244"/>
              <a:t>Rong Wang</a:t>
            </a:r>
            <a:endParaRPr sz="224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MST 1</a:t>
            </a:r>
            <a:endParaRPr/>
          </a:p>
        </p:txBody>
      </p:sp>
      <p:sp>
        <p:nvSpPr>
          <p:cNvPr id="350" name="Google Shape;350;p66"/>
          <p:cNvSpPr txBox="1"/>
          <p:nvPr>
            <p:ph idx="1" type="body"/>
          </p:nvPr>
        </p:nvSpPr>
        <p:spPr>
          <a:xfrm>
            <a:off x="311700" y="1152475"/>
            <a:ext cx="8520600" cy="101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[T/F] If all edge weights of a given graph is the same, then every spanning tree of that graph is mini</a:t>
            </a:r>
            <a:r>
              <a:rPr lang="en"/>
              <a:t>mum.</a:t>
            </a:r>
            <a:endParaRPr/>
          </a:p>
        </p:txBody>
      </p:sp>
      <p:sp>
        <p:nvSpPr>
          <p:cNvPr id="351" name="Google Shape;351;p66"/>
          <p:cNvSpPr txBox="1"/>
          <p:nvPr>
            <p:ph idx="1" type="body"/>
          </p:nvPr>
        </p:nvSpPr>
        <p:spPr>
          <a:xfrm>
            <a:off x="311700" y="2162875"/>
            <a:ext cx="8520600" cy="21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True.</a:t>
            </a:r>
            <a:endParaRPr/>
          </a:p>
          <a:p>
            <a:pPr indent="0" lvl="0" marL="0" rtl="0" algn="l">
              <a:spcBef>
                <a:spcPts val="1200"/>
              </a:spcBef>
              <a:spcAft>
                <a:spcPts val="1200"/>
              </a:spcAft>
              <a:buNone/>
            </a:pPr>
            <a:r>
              <a:rPr lang="en"/>
              <a:t>Spanning tree: Any tree that covers all nodes of a graph is called a </a:t>
            </a:r>
            <a:r>
              <a:rPr lang="en"/>
              <a:t>spanning</a:t>
            </a:r>
            <a:r>
              <a:rPr lang="en"/>
              <a:t> tree.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MST 2</a:t>
            </a:r>
            <a:endParaRPr/>
          </a:p>
        </p:txBody>
      </p:sp>
      <p:sp>
        <p:nvSpPr>
          <p:cNvPr id="357" name="Google Shape;357;p67"/>
          <p:cNvSpPr txBox="1"/>
          <p:nvPr>
            <p:ph idx="1" type="body"/>
          </p:nvPr>
        </p:nvSpPr>
        <p:spPr>
          <a:xfrm>
            <a:off x="311700" y="1152475"/>
            <a:ext cx="8520600" cy="132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[T/F] If the weight of each edge in a connected graph is distinct, then the graph  contains exactly one unique minimum spanning tree.</a:t>
            </a:r>
            <a:endParaRPr/>
          </a:p>
        </p:txBody>
      </p:sp>
      <p:sp>
        <p:nvSpPr>
          <p:cNvPr id="358" name="Google Shape;358;p67"/>
          <p:cNvSpPr txBox="1"/>
          <p:nvPr>
            <p:ph idx="1" type="body"/>
          </p:nvPr>
        </p:nvSpPr>
        <p:spPr>
          <a:xfrm>
            <a:off x="311700" y="1917750"/>
            <a:ext cx="8520600" cy="280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True.</a:t>
            </a:r>
            <a:endParaRPr/>
          </a:p>
          <a:p>
            <a:pPr indent="0" lvl="0" marL="0" rtl="0" algn="l">
              <a:spcBef>
                <a:spcPts val="1200"/>
              </a:spcBef>
              <a:spcAft>
                <a:spcPts val="0"/>
              </a:spcAft>
              <a:buNone/>
            </a:pPr>
            <a:r>
              <a:rPr lang="en"/>
              <a:t>Proof: Suppose two MSTs T1 and T2 of G, </a:t>
            </a:r>
            <a:endParaRPr/>
          </a:p>
          <a:p>
            <a:pPr indent="0" lvl="0" marL="0" rtl="0" algn="l">
              <a:spcBef>
                <a:spcPts val="1200"/>
              </a:spcBef>
              <a:spcAft>
                <a:spcPts val="0"/>
              </a:spcAft>
              <a:buNone/>
            </a:pPr>
            <a:r>
              <a:rPr lang="en"/>
              <a:t>E = set of edges that is in either T1 or T2 but not both.</a:t>
            </a:r>
            <a:endParaRPr/>
          </a:p>
          <a:p>
            <a:pPr indent="0" lvl="0" marL="0" rtl="0" algn="l">
              <a:spcBef>
                <a:spcPts val="1200"/>
              </a:spcBef>
              <a:spcAft>
                <a:spcPts val="0"/>
              </a:spcAft>
              <a:buNone/>
            </a:pPr>
            <a:r>
              <a:rPr lang="en"/>
              <a:t>e is the min edge in E.</a:t>
            </a:r>
            <a:endParaRPr/>
          </a:p>
          <a:p>
            <a:pPr indent="0" lvl="0" marL="0" rtl="0" algn="l">
              <a:spcBef>
                <a:spcPts val="1200"/>
              </a:spcBef>
              <a:spcAft>
                <a:spcPts val="1200"/>
              </a:spcAft>
              <a:buNone/>
            </a:pPr>
            <a:r>
              <a:rPr lang="en"/>
              <a:t>Suppose e is not in T2. Adding e to T2 creates a cycle. Then in this cycle, at least one edge, say f, is not in T1. Since e is te min edge in E, then w(e) &lt;= w(f). And all edges have distinct weights, w(e) &lt; w(f). Replacing f with e results in a new spanning tree with less weight than T1 and T2. Therefore, contradiction.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MST 3</a:t>
            </a:r>
            <a:endParaRPr/>
          </a:p>
        </p:txBody>
      </p:sp>
      <p:pic>
        <p:nvPicPr>
          <p:cNvPr id="364" name="Google Shape;364;p68"/>
          <p:cNvPicPr preferRelativeResize="0"/>
          <p:nvPr/>
        </p:nvPicPr>
        <p:blipFill>
          <a:blip r:embed="rId3">
            <a:alphaModFix/>
          </a:blip>
          <a:stretch>
            <a:fillRect/>
          </a:stretch>
        </p:blipFill>
        <p:spPr>
          <a:xfrm>
            <a:off x="293600" y="1210700"/>
            <a:ext cx="8621799" cy="1608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MST 3</a:t>
            </a:r>
            <a:endParaRPr/>
          </a:p>
        </p:txBody>
      </p:sp>
      <p:sp>
        <p:nvSpPr>
          <p:cNvPr id="370" name="Google Shape;370;p69"/>
          <p:cNvSpPr txBox="1"/>
          <p:nvPr>
            <p:ph idx="1" type="body"/>
          </p:nvPr>
        </p:nvSpPr>
        <p:spPr>
          <a:xfrm>
            <a:off x="311700" y="961675"/>
            <a:ext cx="8520600" cy="19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Construct a graph with n nodes.</a:t>
            </a:r>
            <a:endParaRPr/>
          </a:p>
          <a:p>
            <a:pPr indent="0" lvl="0" marL="0" rtl="0" algn="l">
              <a:spcBef>
                <a:spcPts val="1200"/>
              </a:spcBef>
              <a:spcAft>
                <a:spcPts val="0"/>
              </a:spcAft>
              <a:buNone/>
            </a:pPr>
            <a:r>
              <a:rPr lang="en"/>
              <a:t>2: Add R_u to the graph and set edge weight to be 0.</a:t>
            </a:r>
            <a:endParaRPr/>
          </a:p>
          <a:p>
            <a:pPr indent="0" lvl="0" marL="0" rtl="0" algn="l">
              <a:spcBef>
                <a:spcPts val="1200"/>
              </a:spcBef>
              <a:spcAft>
                <a:spcPts val="0"/>
              </a:spcAft>
              <a:buNone/>
            </a:pPr>
            <a:r>
              <a:rPr lang="en"/>
              <a:t>3: Add R_p to the graph and set edge weights to be the cost.</a:t>
            </a:r>
            <a:endParaRPr/>
          </a:p>
          <a:p>
            <a:pPr indent="0" lvl="0" marL="0" rtl="0" algn="l">
              <a:spcBef>
                <a:spcPts val="1200"/>
              </a:spcBef>
              <a:spcAft>
                <a:spcPts val="1200"/>
              </a:spcAft>
              <a:buNone/>
            </a:pPr>
            <a:r>
              <a:rPr lang="en"/>
              <a:t>4: Run MST algorithm, return roads that are in both R_p and MST.</a:t>
            </a:r>
            <a:endParaRPr/>
          </a:p>
        </p:txBody>
      </p:sp>
      <p:sp>
        <p:nvSpPr>
          <p:cNvPr id="371" name="Google Shape;371;p69"/>
          <p:cNvSpPr txBox="1"/>
          <p:nvPr>
            <p:ph idx="1" type="body"/>
          </p:nvPr>
        </p:nvSpPr>
        <p:spPr>
          <a:xfrm>
            <a:off x="311700" y="3059350"/>
            <a:ext cx="8520600" cy="16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Get </a:t>
            </a:r>
            <a:r>
              <a:rPr lang="en"/>
              <a:t>connected</a:t>
            </a:r>
            <a:r>
              <a:rPr lang="en"/>
              <a:t> components of the </a:t>
            </a:r>
            <a:r>
              <a:rPr lang="en"/>
              <a:t>graph</a:t>
            </a:r>
            <a:r>
              <a:rPr lang="en"/>
              <a:t> with R_u.</a:t>
            </a:r>
            <a:endParaRPr/>
          </a:p>
          <a:p>
            <a:pPr indent="0" lvl="0" marL="0" rtl="0" algn="l">
              <a:spcBef>
                <a:spcPts val="1200"/>
              </a:spcBef>
              <a:spcAft>
                <a:spcPts val="0"/>
              </a:spcAft>
              <a:buNone/>
            </a:pPr>
            <a:r>
              <a:rPr lang="en"/>
              <a:t>2: </a:t>
            </a:r>
            <a:r>
              <a:rPr lang="en"/>
              <a:t>Merge nodes and edges.</a:t>
            </a:r>
            <a:endParaRPr/>
          </a:p>
          <a:p>
            <a:pPr indent="0" lvl="0" marL="0" rtl="0" algn="l">
              <a:spcBef>
                <a:spcPts val="1200"/>
              </a:spcBef>
              <a:spcAft>
                <a:spcPts val="1200"/>
              </a:spcAft>
              <a:buNone/>
            </a:pPr>
            <a:r>
              <a:rPr lang="en"/>
              <a:t>3: Add R_p, run MST.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Shortest Path</a:t>
            </a:r>
            <a:endParaRPr/>
          </a:p>
        </p:txBody>
      </p:sp>
      <p:sp>
        <p:nvSpPr>
          <p:cNvPr id="377" name="Google Shape;377;p70"/>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Nan Xu</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Dijkstra’s Algorithm</a:t>
            </a:r>
            <a:endParaRPr/>
          </a:p>
        </p:txBody>
      </p:sp>
      <p:pic>
        <p:nvPicPr>
          <p:cNvPr id="383" name="Google Shape;383;p71"/>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384" name="Google Shape;384;p71"/>
          <p:cNvGrpSpPr/>
          <p:nvPr/>
        </p:nvGrpSpPr>
        <p:grpSpPr>
          <a:xfrm>
            <a:off x="229775" y="1326675"/>
            <a:ext cx="4295375" cy="3483600"/>
            <a:chOff x="1175" y="31275"/>
            <a:chExt cx="4295375" cy="3483600"/>
          </a:xfrm>
        </p:grpSpPr>
        <p:sp>
          <p:nvSpPr>
            <p:cNvPr id="385" name="Google Shape;385;p71"/>
            <p:cNvSpPr/>
            <p:nvPr/>
          </p:nvSpPr>
          <p:spPr>
            <a:xfrm>
              <a:off x="404600" y="1015375"/>
              <a:ext cx="960300" cy="11418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1"/>
            <p:cNvSpPr/>
            <p:nvPr/>
          </p:nvSpPr>
          <p:spPr>
            <a:xfrm>
              <a:off x="595675" y="1344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endParaRPr b="1"/>
            </a:p>
          </p:txBody>
        </p:sp>
        <p:sp>
          <p:nvSpPr>
            <p:cNvPr id="387" name="Google Shape;387;p71"/>
            <p:cNvSpPr/>
            <p:nvPr/>
          </p:nvSpPr>
          <p:spPr>
            <a:xfrm>
              <a:off x="1891075" y="2411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t>
              </a:r>
              <a:endParaRPr b="1"/>
            </a:p>
          </p:txBody>
        </p:sp>
        <p:sp>
          <p:nvSpPr>
            <p:cNvPr id="388" name="Google Shape;388;p71"/>
            <p:cNvSpPr/>
            <p:nvPr/>
          </p:nvSpPr>
          <p:spPr>
            <a:xfrm>
              <a:off x="1891075" y="5824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a:t>
              </a:r>
              <a:endParaRPr b="1"/>
            </a:p>
          </p:txBody>
        </p:sp>
        <p:sp>
          <p:nvSpPr>
            <p:cNvPr id="389" name="Google Shape;389;p71"/>
            <p:cNvSpPr/>
            <p:nvPr/>
          </p:nvSpPr>
          <p:spPr>
            <a:xfrm>
              <a:off x="3262675" y="49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y</a:t>
              </a:r>
              <a:endParaRPr b="1"/>
            </a:p>
          </p:txBody>
        </p:sp>
        <p:sp>
          <p:nvSpPr>
            <p:cNvPr id="390" name="Google Shape;390;p71"/>
            <p:cNvSpPr/>
            <p:nvPr/>
          </p:nvSpPr>
          <p:spPr>
            <a:xfrm>
              <a:off x="3262675" y="1420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a:t>
              </a:r>
              <a:endParaRPr b="1"/>
            </a:p>
          </p:txBody>
        </p:sp>
        <p:sp>
          <p:nvSpPr>
            <p:cNvPr id="391" name="Google Shape;391;p71"/>
            <p:cNvSpPr/>
            <p:nvPr/>
          </p:nvSpPr>
          <p:spPr>
            <a:xfrm>
              <a:off x="3262675" y="2944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z</a:t>
              </a:r>
              <a:endParaRPr b="1"/>
            </a:p>
          </p:txBody>
        </p:sp>
        <p:cxnSp>
          <p:nvCxnSpPr>
            <p:cNvPr id="392" name="Google Shape;392;p71"/>
            <p:cNvCxnSpPr>
              <a:stCxn id="386" idx="7"/>
              <a:endCxn id="388" idx="3"/>
            </p:cNvCxnSpPr>
            <p:nvPr/>
          </p:nvCxnSpPr>
          <p:spPr>
            <a:xfrm flipH="1" rot="10800000">
              <a:off x="930865" y="9087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393" name="Google Shape;393;p71"/>
            <p:cNvCxnSpPr>
              <a:stCxn id="386" idx="6"/>
              <a:endCxn id="390" idx="2"/>
            </p:cNvCxnSpPr>
            <p:nvPr/>
          </p:nvCxnSpPr>
          <p:spPr>
            <a:xfrm>
              <a:off x="988375" y="15355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394" name="Google Shape;394;p71"/>
            <p:cNvCxnSpPr>
              <a:stCxn id="386" idx="5"/>
              <a:endCxn id="387" idx="2"/>
            </p:cNvCxnSpPr>
            <p:nvPr/>
          </p:nvCxnSpPr>
          <p:spPr>
            <a:xfrm>
              <a:off x="930865" y="16707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395" name="Google Shape;395;p71"/>
            <p:cNvCxnSpPr>
              <a:stCxn id="387" idx="6"/>
              <a:endCxn id="390" idx="3"/>
            </p:cNvCxnSpPr>
            <p:nvPr/>
          </p:nvCxnSpPr>
          <p:spPr>
            <a:xfrm flipH="1" rot="10800000">
              <a:off x="2283775" y="17467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396" name="Google Shape;396;p71"/>
            <p:cNvCxnSpPr>
              <a:stCxn id="387" idx="5"/>
              <a:endCxn id="391" idx="2"/>
            </p:cNvCxnSpPr>
            <p:nvPr/>
          </p:nvCxnSpPr>
          <p:spPr>
            <a:xfrm>
              <a:off x="2226265" y="27375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397" name="Google Shape;397;p71"/>
            <p:cNvCxnSpPr>
              <a:stCxn id="390" idx="4"/>
              <a:endCxn id="391" idx="0"/>
            </p:cNvCxnSpPr>
            <p:nvPr/>
          </p:nvCxnSpPr>
          <p:spPr>
            <a:xfrm>
              <a:off x="3459025" y="18028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398" name="Google Shape;398;p71"/>
            <p:cNvCxnSpPr>
              <a:stCxn id="390" idx="0"/>
              <a:endCxn id="389" idx="4"/>
            </p:cNvCxnSpPr>
            <p:nvPr/>
          </p:nvCxnSpPr>
          <p:spPr>
            <a:xfrm rot="10800000">
              <a:off x="3459025" y="4312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399" name="Google Shape;399;p71"/>
            <p:cNvCxnSpPr>
              <a:stCxn id="388" idx="7"/>
              <a:endCxn id="389" idx="2"/>
            </p:cNvCxnSpPr>
            <p:nvPr/>
          </p:nvCxnSpPr>
          <p:spPr>
            <a:xfrm flipH="1" rot="10800000">
              <a:off x="2226265" y="2400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400" name="Google Shape;400;p71"/>
            <p:cNvCxnSpPr>
              <a:stCxn id="388" idx="5"/>
              <a:endCxn id="390" idx="1"/>
            </p:cNvCxnSpPr>
            <p:nvPr/>
          </p:nvCxnSpPr>
          <p:spPr>
            <a:xfrm>
              <a:off x="2226265" y="908703"/>
              <a:ext cx="1093800" cy="567900"/>
            </a:xfrm>
            <a:prstGeom prst="straightConnector1">
              <a:avLst/>
            </a:prstGeom>
            <a:noFill/>
            <a:ln cap="flat" cmpd="sng" w="9525">
              <a:solidFill>
                <a:srgbClr val="000000"/>
              </a:solidFill>
              <a:prstDash val="solid"/>
              <a:round/>
              <a:headEnd len="med" w="med" type="none"/>
              <a:tailEnd len="med" w="med" type="triangle"/>
            </a:ln>
          </p:spPr>
        </p:cxnSp>
        <p:sp>
          <p:nvSpPr>
            <p:cNvPr id="401" name="Google Shape;401;p71"/>
            <p:cNvSpPr txBox="1"/>
            <p:nvPr/>
          </p:nvSpPr>
          <p:spPr>
            <a:xfrm>
              <a:off x="1370650" y="1854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02" name="Google Shape;402;p71"/>
            <p:cNvSpPr txBox="1"/>
            <p:nvPr/>
          </p:nvSpPr>
          <p:spPr>
            <a:xfrm>
              <a:off x="1980250" y="1244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403" name="Google Shape;403;p71"/>
            <p:cNvSpPr txBox="1"/>
            <p:nvPr/>
          </p:nvSpPr>
          <p:spPr>
            <a:xfrm>
              <a:off x="1218250" y="787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04" name="Google Shape;404;p71"/>
            <p:cNvSpPr txBox="1"/>
            <p:nvPr/>
          </p:nvSpPr>
          <p:spPr>
            <a:xfrm>
              <a:off x="2361250" y="101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05" name="Google Shape;405;p71"/>
            <p:cNvSpPr txBox="1"/>
            <p:nvPr/>
          </p:nvSpPr>
          <p:spPr>
            <a:xfrm>
              <a:off x="2666050" y="863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06" name="Google Shape;406;p71"/>
            <p:cNvSpPr txBox="1"/>
            <p:nvPr/>
          </p:nvSpPr>
          <p:spPr>
            <a:xfrm>
              <a:off x="3428050" y="63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07" name="Google Shape;407;p71"/>
            <p:cNvSpPr txBox="1"/>
            <p:nvPr/>
          </p:nvSpPr>
          <p:spPr>
            <a:xfrm>
              <a:off x="3428050" y="2082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08" name="Google Shape;408;p71"/>
            <p:cNvSpPr txBox="1"/>
            <p:nvPr/>
          </p:nvSpPr>
          <p:spPr>
            <a:xfrm>
              <a:off x="2513650" y="1777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09" name="Google Shape;409;p71"/>
            <p:cNvSpPr txBox="1"/>
            <p:nvPr/>
          </p:nvSpPr>
          <p:spPr>
            <a:xfrm>
              <a:off x="2589850" y="2997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10" name="Google Shape;410;p71"/>
            <p:cNvSpPr txBox="1"/>
            <p:nvPr/>
          </p:nvSpPr>
          <p:spPr>
            <a:xfrm>
              <a:off x="1175" y="19389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Set S: </a:t>
              </a:r>
              <a:endParaRPr/>
            </a:p>
            <a:p>
              <a:pPr indent="0" lvl="0" marL="0" rtl="0" algn="l">
                <a:spcBef>
                  <a:spcPts val="0"/>
                </a:spcBef>
                <a:spcAft>
                  <a:spcPts val="0"/>
                </a:spcAft>
                <a:buNone/>
              </a:pPr>
              <a:r>
                <a:rPr lang="en"/>
                <a:t>Nodes already explored</a:t>
              </a:r>
              <a:endParaRPr/>
            </a:p>
          </p:txBody>
        </p:sp>
        <p:sp>
          <p:nvSpPr>
            <p:cNvPr id="411" name="Google Shape;411;p71"/>
            <p:cNvSpPr txBox="1"/>
            <p:nvPr/>
          </p:nvSpPr>
          <p:spPr>
            <a:xfrm>
              <a:off x="1265975" y="3821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FF0000"/>
                  </a:solidFill>
                </a:rPr>
                <a:t>s-&gt;u=1</a:t>
              </a:r>
              <a:endParaRPr u="sng">
                <a:solidFill>
                  <a:srgbClr val="FF0000"/>
                </a:solidFill>
              </a:endParaRPr>
            </a:p>
          </p:txBody>
        </p:sp>
        <p:sp>
          <p:nvSpPr>
            <p:cNvPr id="412" name="Google Shape;412;p71"/>
            <p:cNvSpPr txBox="1"/>
            <p:nvPr/>
          </p:nvSpPr>
          <p:spPr>
            <a:xfrm>
              <a:off x="2408975" y="1220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s-&gt;x=4</a:t>
              </a:r>
              <a:endParaRPr>
                <a:solidFill>
                  <a:srgbClr val="FF0000"/>
                </a:solidFill>
              </a:endParaRPr>
            </a:p>
          </p:txBody>
        </p:sp>
        <p:sp>
          <p:nvSpPr>
            <p:cNvPr id="413" name="Google Shape;413;p71"/>
            <p:cNvSpPr txBox="1"/>
            <p:nvPr/>
          </p:nvSpPr>
          <p:spPr>
            <a:xfrm>
              <a:off x="1570775" y="2744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s-&gt;v=2</a:t>
              </a:r>
              <a:endParaRPr>
                <a:solidFill>
                  <a:srgbClr val="FF0000"/>
                </a:solidFill>
              </a:endParaRPr>
            </a:p>
          </p:txBody>
        </p:sp>
        <p:sp>
          <p:nvSpPr>
            <p:cNvPr id="414" name="Google Shape;414;p71"/>
            <p:cNvSpPr txBox="1"/>
            <p:nvPr/>
          </p:nvSpPr>
          <p:spPr>
            <a:xfrm>
              <a:off x="431475" y="9854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d(s)=0</a:t>
              </a:r>
              <a:endParaRPr>
                <a:solidFill>
                  <a:srgbClr val="0000FF"/>
                </a:solidFill>
              </a:endParaRPr>
            </a:p>
          </p:txBody>
        </p:sp>
        <p:sp>
          <p:nvSpPr>
            <p:cNvPr id="415" name="Google Shape;415;p71"/>
            <p:cNvSpPr/>
            <p:nvPr/>
          </p:nvSpPr>
          <p:spPr>
            <a:xfrm>
              <a:off x="52150" y="31275"/>
              <a:ext cx="42444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1"/>
            <p:cNvSpPr txBox="1"/>
            <p:nvPr/>
          </p:nvSpPr>
          <p:spPr>
            <a:xfrm>
              <a:off x="135575" y="135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Step 1</a:t>
              </a:r>
              <a:endParaRPr b="1">
                <a:latin typeface="Lato"/>
                <a:ea typeface="Lato"/>
                <a:cs typeface="Lato"/>
                <a:sym typeface="Lato"/>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Dijkstra’s Algorithm</a:t>
            </a:r>
            <a:endParaRPr/>
          </a:p>
        </p:txBody>
      </p:sp>
      <p:pic>
        <p:nvPicPr>
          <p:cNvPr id="422" name="Google Shape;422;p72"/>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423" name="Google Shape;423;p72"/>
          <p:cNvGrpSpPr/>
          <p:nvPr/>
        </p:nvGrpSpPr>
        <p:grpSpPr>
          <a:xfrm>
            <a:off x="77375" y="1152650"/>
            <a:ext cx="4595600" cy="3581425"/>
            <a:chOff x="4496975" y="-66550"/>
            <a:chExt cx="4595600" cy="3581425"/>
          </a:xfrm>
        </p:grpSpPr>
        <p:sp>
          <p:nvSpPr>
            <p:cNvPr id="424" name="Google Shape;424;p72"/>
            <p:cNvSpPr/>
            <p:nvPr/>
          </p:nvSpPr>
          <p:spPr>
            <a:xfrm>
              <a:off x="4658625" y="148625"/>
              <a:ext cx="2350800" cy="20085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2"/>
            <p:cNvSpPr/>
            <p:nvPr/>
          </p:nvSpPr>
          <p:spPr>
            <a:xfrm>
              <a:off x="5091475" y="1344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endParaRPr b="1"/>
            </a:p>
          </p:txBody>
        </p:sp>
        <p:sp>
          <p:nvSpPr>
            <p:cNvPr id="426" name="Google Shape;426;p72"/>
            <p:cNvSpPr/>
            <p:nvPr/>
          </p:nvSpPr>
          <p:spPr>
            <a:xfrm>
              <a:off x="6386875" y="24112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t>
              </a:r>
              <a:endParaRPr b="1"/>
            </a:p>
          </p:txBody>
        </p:sp>
        <p:sp>
          <p:nvSpPr>
            <p:cNvPr id="427" name="Google Shape;427;p72"/>
            <p:cNvSpPr/>
            <p:nvPr/>
          </p:nvSpPr>
          <p:spPr>
            <a:xfrm>
              <a:off x="6386875" y="5824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a:t>
              </a:r>
              <a:endParaRPr b="1"/>
            </a:p>
          </p:txBody>
        </p:sp>
        <p:sp>
          <p:nvSpPr>
            <p:cNvPr id="428" name="Google Shape;428;p72"/>
            <p:cNvSpPr/>
            <p:nvPr/>
          </p:nvSpPr>
          <p:spPr>
            <a:xfrm>
              <a:off x="7758475" y="49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y</a:t>
              </a:r>
              <a:endParaRPr b="1"/>
            </a:p>
          </p:txBody>
        </p:sp>
        <p:sp>
          <p:nvSpPr>
            <p:cNvPr id="429" name="Google Shape;429;p72"/>
            <p:cNvSpPr/>
            <p:nvPr/>
          </p:nvSpPr>
          <p:spPr>
            <a:xfrm>
              <a:off x="7758475" y="1420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a:t>
              </a:r>
              <a:endParaRPr b="1"/>
            </a:p>
          </p:txBody>
        </p:sp>
        <p:sp>
          <p:nvSpPr>
            <p:cNvPr id="430" name="Google Shape;430;p72"/>
            <p:cNvSpPr/>
            <p:nvPr/>
          </p:nvSpPr>
          <p:spPr>
            <a:xfrm>
              <a:off x="7758475" y="2944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z</a:t>
              </a:r>
              <a:endParaRPr b="1"/>
            </a:p>
          </p:txBody>
        </p:sp>
        <p:cxnSp>
          <p:nvCxnSpPr>
            <p:cNvPr id="431" name="Google Shape;431;p72"/>
            <p:cNvCxnSpPr>
              <a:stCxn id="425" idx="7"/>
              <a:endCxn id="427" idx="3"/>
            </p:cNvCxnSpPr>
            <p:nvPr/>
          </p:nvCxnSpPr>
          <p:spPr>
            <a:xfrm flipH="1" rot="10800000">
              <a:off x="5426665" y="908747"/>
              <a:ext cx="1017600" cy="491700"/>
            </a:xfrm>
            <a:prstGeom prst="straightConnector1">
              <a:avLst/>
            </a:prstGeom>
            <a:noFill/>
            <a:ln cap="flat" cmpd="sng" w="9525">
              <a:solidFill>
                <a:srgbClr val="000000"/>
              </a:solidFill>
              <a:prstDash val="solid"/>
              <a:round/>
              <a:headEnd len="med" w="med" type="none"/>
              <a:tailEnd len="med" w="med" type="triangle"/>
            </a:ln>
          </p:spPr>
        </p:cxnSp>
        <p:cxnSp>
          <p:nvCxnSpPr>
            <p:cNvPr id="432" name="Google Shape;432;p72"/>
            <p:cNvCxnSpPr>
              <a:stCxn id="425" idx="6"/>
              <a:endCxn id="429" idx="2"/>
            </p:cNvCxnSpPr>
            <p:nvPr/>
          </p:nvCxnSpPr>
          <p:spPr>
            <a:xfrm>
              <a:off x="5484175" y="15355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433" name="Google Shape;433;p72"/>
            <p:cNvCxnSpPr>
              <a:stCxn id="425" idx="5"/>
              <a:endCxn id="426" idx="2"/>
            </p:cNvCxnSpPr>
            <p:nvPr/>
          </p:nvCxnSpPr>
          <p:spPr>
            <a:xfrm>
              <a:off x="5426665" y="1670703"/>
              <a:ext cx="960300" cy="931800"/>
            </a:xfrm>
            <a:prstGeom prst="straightConnector1">
              <a:avLst/>
            </a:prstGeom>
            <a:noFill/>
            <a:ln cap="flat" cmpd="sng" w="9525">
              <a:solidFill>
                <a:srgbClr val="FF0000"/>
              </a:solidFill>
              <a:prstDash val="solid"/>
              <a:round/>
              <a:headEnd len="med" w="med" type="none"/>
              <a:tailEnd len="med" w="med" type="triangle"/>
            </a:ln>
          </p:spPr>
        </p:cxnSp>
        <p:cxnSp>
          <p:nvCxnSpPr>
            <p:cNvPr id="434" name="Google Shape;434;p72"/>
            <p:cNvCxnSpPr>
              <a:stCxn id="426" idx="6"/>
              <a:endCxn id="429" idx="3"/>
            </p:cNvCxnSpPr>
            <p:nvPr/>
          </p:nvCxnSpPr>
          <p:spPr>
            <a:xfrm flipH="1" rot="10800000">
              <a:off x="6779575" y="17467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435" name="Google Shape;435;p72"/>
            <p:cNvCxnSpPr>
              <a:stCxn id="426" idx="5"/>
              <a:endCxn id="430" idx="2"/>
            </p:cNvCxnSpPr>
            <p:nvPr/>
          </p:nvCxnSpPr>
          <p:spPr>
            <a:xfrm>
              <a:off x="6722065" y="27375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436" name="Google Shape;436;p72"/>
            <p:cNvCxnSpPr>
              <a:stCxn id="429" idx="4"/>
              <a:endCxn id="430" idx="0"/>
            </p:cNvCxnSpPr>
            <p:nvPr/>
          </p:nvCxnSpPr>
          <p:spPr>
            <a:xfrm>
              <a:off x="7954825" y="18028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437" name="Google Shape;437;p72"/>
            <p:cNvCxnSpPr>
              <a:stCxn id="429" idx="0"/>
              <a:endCxn id="428" idx="4"/>
            </p:cNvCxnSpPr>
            <p:nvPr/>
          </p:nvCxnSpPr>
          <p:spPr>
            <a:xfrm rot="10800000">
              <a:off x="7954825" y="4312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438" name="Google Shape;438;p72"/>
            <p:cNvCxnSpPr>
              <a:stCxn id="427" idx="7"/>
              <a:endCxn id="428" idx="2"/>
            </p:cNvCxnSpPr>
            <p:nvPr/>
          </p:nvCxnSpPr>
          <p:spPr>
            <a:xfrm flipH="1" rot="10800000">
              <a:off x="6722065" y="2400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439" name="Google Shape;439;p72"/>
            <p:cNvCxnSpPr>
              <a:stCxn id="427" idx="5"/>
              <a:endCxn id="429" idx="1"/>
            </p:cNvCxnSpPr>
            <p:nvPr/>
          </p:nvCxnSpPr>
          <p:spPr>
            <a:xfrm>
              <a:off x="6722065" y="908703"/>
              <a:ext cx="1093800" cy="567900"/>
            </a:xfrm>
            <a:prstGeom prst="straightConnector1">
              <a:avLst/>
            </a:prstGeom>
            <a:noFill/>
            <a:ln cap="flat" cmpd="sng" w="9525">
              <a:solidFill>
                <a:srgbClr val="000000"/>
              </a:solidFill>
              <a:prstDash val="solid"/>
              <a:round/>
              <a:headEnd len="med" w="med" type="none"/>
              <a:tailEnd len="med" w="med" type="triangle"/>
            </a:ln>
          </p:spPr>
        </p:cxnSp>
        <p:sp>
          <p:nvSpPr>
            <p:cNvPr id="440" name="Google Shape;440;p72"/>
            <p:cNvSpPr txBox="1"/>
            <p:nvPr/>
          </p:nvSpPr>
          <p:spPr>
            <a:xfrm>
              <a:off x="5866450" y="1854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41" name="Google Shape;441;p72"/>
            <p:cNvSpPr txBox="1"/>
            <p:nvPr/>
          </p:nvSpPr>
          <p:spPr>
            <a:xfrm>
              <a:off x="6476050" y="1244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442" name="Google Shape;442;p72"/>
            <p:cNvSpPr txBox="1"/>
            <p:nvPr/>
          </p:nvSpPr>
          <p:spPr>
            <a:xfrm>
              <a:off x="5714050" y="787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43" name="Google Shape;443;p72"/>
            <p:cNvSpPr txBox="1"/>
            <p:nvPr/>
          </p:nvSpPr>
          <p:spPr>
            <a:xfrm>
              <a:off x="6857050" y="101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44" name="Google Shape;444;p72"/>
            <p:cNvSpPr txBox="1"/>
            <p:nvPr/>
          </p:nvSpPr>
          <p:spPr>
            <a:xfrm>
              <a:off x="7161850" y="863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45" name="Google Shape;445;p72"/>
            <p:cNvSpPr txBox="1"/>
            <p:nvPr/>
          </p:nvSpPr>
          <p:spPr>
            <a:xfrm>
              <a:off x="7923850" y="63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46" name="Google Shape;446;p72"/>
            <p:cNvSpPr txBox="1"/>
            <p:nvPr/>
          </p:nvSpPr>
          <p:spPr>
            <a:xfrm>
              <a:off x="7923850" y="2082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47" name="Google Shape;447;p72"/>
            <p:cNvSpPr txBox="1"/>
            <p:nvPr/>
          </p:nvSpPr>
          <p:spPr>
            <a:xfrm>
              <a:off x="7009450" y="1777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48" name="Google Shape;448;p72"/>
            <p:cNvSpPr txBox="1"/>
            <p:nvPr/>
          </p:nvSpPr>
          <p:spPr>
            <a:xfrm>
              <a:off x="7085650" y="2997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49" name="Google Shape;449;p72"/>
            <p:cNvSpPr txBox="1"/>
            <p:nvPr/>
          </p:nvSpPr>
          <p:spPr>
            <a:xfrm>
              <a:off x="4496975" y="19389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Set S: </a:t>
              </a:r>
              <a:endParaRPr/>
            </a:p>
            <a:p>
              <a:pPr indent="0" lvl="0" marL="0" rtl="0" algn="l">
                <a:spcBef>
                  <a:spcPts val="0"/>
                </a:spcBef>
                <a:spcAft>
                  <a:spcPts val="0"/>
                </a:spcAft>
                <a:buNone/>
              </a:pPr>
              <a:r>
                <a:rPr lang="en"/>
                <a:t>Nodes already explored</a:t>
              </a:r>
              <a:endParaRPr/>
            </a:p>
          </p:txBody>
        </p:sp>
        <p:sp>
          <p:nvSpPr>
            <p:cNvPr id="450" name="Google Shape;450;p72"/>
            <p:cNvSpPr txBox="1"/>
            <p:nvPr/>
          </p:nvSpPr>
          <p:spPr>
            <a:xfrm>
              <a:off x="6066575" y="27443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FF0000"/>
                  </a:solidFill>
                </a:rPr>
                <a:t>s-&gt;v=2</a:t>
              </a:r>
              <a:endParaRPr u="sng">
                <a:solidFill>
                  <a:srgbClr val="FF0000"/>
                </a:solidFill>
              </a:endParaRPr>
            </a:p>
          </p:txBody>
        </p:sp>
        <p:sp>
          <p:nvSpPr>
            <p:cNvPr id="451" name="Google Shape;451;p72"/>
            <p:cNvSpPr txBox="1"/>
            <p:nvPr/>
          </p:nvSpPr>
          <p:spPr>
            <a:xfrm>
              <a:off x="4658613" y="1030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d(s)=0</a:t>
              </a:r>
              <a:endParaRPr>
                <a:solidFill>
                  <a:srgbClr val="0000FF"/>
                </a:solidFill>
              </a:endParaRPr>
            </a:p>
          </p:txBody>
        </p:sp>
        <p:sp>
          <p:nvSpPr>
            <p:cNvPr id="452" name="Google Shape;452;p72"/>
            <p:cNvSpPr txBox="1"/>
            <p:nvPr/>
          </p:nvSpPr>
          <p:spPr>
            <a:xfrm>
              <a:off x="5877813" y="4211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d(u)=1</a:t>
              </a:r>
              <a:endParaRPr>
                <a:solidFill>
                  <a:srgbClr val="0000FF"/>
                </a:solidFill>
              </a:endParaRPr>
            </a:p>
          </p:txBody>
        </p:sp>
        <p:sp>
          <p:nvSpPr>
            <p:cNvPr id="453" name="Google Shape;453;p72"/>
            <p:cNvSpPr txBox="1"/>
            <p:nvPr/>
          </p:nvSpPr>
          <p:spPr>
            <a:xfrm>
              <a:off x="6767950" y="-66550"/>
              <a:ext cx="103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s-&gt;u-&gt;y=4</a:t>
              </a:r>
              <a:endParaRPr>
                <a:solidFill>
                  <a:srgbClr val="FF0000"/>
                </a:solidFill>
              </a:endParaRPr>
            </a:p>
          </p:txBody>
        </p:sp>
        <p:sp>
          <p:nvSpPr>
            <p:cNvPr id="454" name="Google Shape;454;p72"/>
            <p:cNvSpPr txBox="1"/>
            <p:nvPr/>
          </p:nvSpPr>
          <p:spPr>
            <a:xfrm>
              <a:off x="7998775" y="10764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s-&gt;u-&gt;x=2</a:t>
              </a:r>
              <a:endParaRPr>
                <a:solidFill>
                  <a:srgbClr val="FF0000"/>
                </a:solidFill>
              </a:endParaRPr>
            </a:p>
            <a:p>
              <a:pPr indent="0" lvl="0" marL="0" rtl="0" algn="l">
                <a:spcBef>
                  <a:spcPts val="0"/>
                </a:spcBef>
                <a:spcAft>
                  <a:spcPts val="0"/>
                </a:spcAft>
                <a:buNone/>
              </a:pPr>
              <a:r>
                <a:rPr lang="en">
                  <a:solidFill>
                    <a:srgbClr val="FF0000"/>
                  </a:solidFill>
                </a:rPr>
                <a:t>s-&gt;x=4</a:t>
              </a:r>
              <a:endParaRPr>
                <a:solidFill>
                  <a:srgbClr val="FF0000"/>
                </a:solidFill>
              </a:endParaRPr>
            </a:p>
          </p:txBody>
        </p:sp>
        <p:sp>
          <p:nvSpPr>
            <p:cNvPr id="455" name="Google Shape;455;p72"/>
            <p:cNvSpPr/>
            <p:nvPr/>
          </p:nvSpPr>
          <p:spPr>
            <a:xfrm>
              <a:off x="4505400" y="31275"/>
              <a:ext cx="45156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2"/>
            <p:cNvSpPr txBox="1"/>
            <p:nvPr/>
          </p:nvSpPr>
          <p:spPr>
            <a:xfrm>
              <a:off x="4555175" y="593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Step 2</a:t>
              </a:r>
              <a:endParaRPr b="1">
                <a:latin typeface="Lato"/>
                <a:ea typeface="Lato"/>
                <a:cs typeface="Lato"/>
                <a:sym typeface="Lato"/>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Dijkstra’s Algorithm</a:t>
            </a:r>
            <a:endParaRPr/>
          </a:p>
        </p:txBody>
      </p:sp>
      <p:pic>
        <p:nvPicPr>
          <p:cNvPr id="462" name="Google Shape;462;p73"/>
          <p:cNvPicPr preferRelativeResize="0"/>
          <p:nvPr/>
        </p:nvPicPr>
        <p:blipFill>
          <a:blip r:embed="rId3">
            <a:alphaModFix/>
          </a:blip>
          <a:stretch>
            <a:fillRect/>
          </a:stretch>
        </p:blipFill>
        <p:spPr>
          <a:xfrm>
            <a:off x="4572000" y="-7"/>
            <a:ext cx="4572001" cy="1847088"/>
          </a:xfrm>
          <a:prstGeom prst="rect">
            <a:avLst/>
          </a:prstGeom>
          <a:noFill/>
          <a:ln>
            <a:noFill/>
          </a:ln>
        </p:spPr>
      </p:pic>
      <p:grpSp>
        <p:nvGrpSpPr>
          <p:cNvPr id="463" name="Google Shape;463;p73"/>
          <p:cNvGrpSpPr/>
          <p:nvPr/>
        </p:nvGrpSpPr>
        <p:grpSpPr>
          <a:xfrm>
            <a:off x="1175" y="1126175"/>
            <a:ext cx="4824200" cy="3531700"/>
            <a:chOff x="1175" y="3564575"/>
            <a:chExt cx="4824200" cy="3531700"/>
          </a:xfrm>
        </p:grpSpPr>
        <p:sp>
          <p:nvSpPr>
            <p:cNvPr id="464" name="Google Shape;464;p73"/>
            <p:cNvSpPr/>
            <p:nvPr/>
          </p:nvSpPr>
          <p:spPr>
            <a:xfrm>
              <a:off x="52150" y="3612675"/>
              <a:ext cx="45933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3"/>
            <p:cNvSpPr/>
            <p:nvPr/>
          </p:nvSpPr>
          <p:spPr>
            <a:xfrm>
              <a:off x="162825" y="3806225"/>
              <a:ext cx="2959200" cy="299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3"/>
            <p:cNvSpPr/>
            <p:nvPr/>
          </p:nvSpPr>
          <p:spPr>
            <a:xfrm>
              <a:off x="595675" y="5002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endParaRPr b="1"/>
            </a:p>
          </p:txBody>
        </p:sp>
        <p:sp>
          <p:nvSpPr>
            <p:cNvPr id="467" name="Google Shape;467;p73"/>
            <p:cNvSpPr/>
            <p:nvPr/>
          </p:nvSpPr>
          <p:spPr>
            <a:xfrm>
              <a:off x="1891075" y="60688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t>
              </a:r>
              <a:endParaRPr b="1"/>
            </a:p>
          </p:txBody>
        </p:sp>
        <p:sp>
          <p:nvSpPr>
            <p:cNvPr id="468" name="Google Shape;468;p73"/>
            <p:cNvSpPr/>
            <p:nvPr/>
          </p:nvSpPr>
          <p:spPr>
            <a:xfrm>
              <a:off x="1891075" y="4240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a:t>
              </a:r>
              <a:endParaRPr b="1"/>
            </a:p>
          </p:txBody>
        </p:sp>
        <p:sp>
          <p:nvSpPr>
            <p:cNvPr id="469" name="Google Shape;469;p73"/>
            <p:cNvSpPr/>
            <p:nvPr/>
          </p:nvSpPr>
          <p:spPr>
            <a:xfrm>
              <a:off x="3262675" y="37066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y</a:t>
              </a:r>
              <a:endParaRPr b="1"/>
            </a:p>
          </p:txBody>
        </p:sp>
        <p:sp>
          <p:nvSpPr>
            <p:cNvPr id="470" name="Google Shape;470;p73"/>
            <p:cNvSpPr/>
            <p:nvPr/>
          </p:nvSpPr>
          <p:spPr>
            <a:xfrm>
              <a:off x="3262675" y="50782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a:t>
              </a:r>
              <a:endParaRPr b="1"/>
            </a:p>
          </p:txBody>
        </p:sp>
        <p:sp>
          <p:nvSpPr>
            <p:cNvPr id="471" name="Google Shape;471;p73"/>
            <p:cNvSpPr/>
            <p:nvPr/>
          </p:nvSpPr>
          <p:spPr>
            <a:xfrm>
              <a:off x="3262675" y="6602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z</a:t>
              </a:r>
              <a:endParaRPr b="1"/>
            </a:p>
          </p:txBody>
        </p:sp>
        <p:cxnSp>
          <p:nvCxnSpPr>
            <p:cNvPr id="472" name="Google Shape;472;p73"/>
            <p:cNvCxnSpPr>
              <a:stCxn id="466" idx="7"/>
              <a:endCxn id="468" idx="3"/>
            </p:cNvCxnSpPr>
            <p:nvPr/>
          </p:nvCxnSpPr>
          <p:spPr>
            <a:xfrm flipH="1" rot="10800000">
              <a:off x="930865" y="45663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473" name="Google Shape;473;p73"/>
            <p:cNvCxnSpPr>
              <a:stCxn id="466" idx="6"/>
              <a:endCxn id="470" idx="2"/>
            </p:cNvCxnSpPr>
            <p:nvPr/>
          </p:nvCxnSpPr>
          <p:spPr>
            <a:xfrm>
              <a:off x="988375" y="51931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474" name="Google Shape;474;p73"/>
            <p:cNvCxnSpPr>
              <a:stCxn id="466" idx="5"/>
              <a:endCxn id="467" idx="2"/>
            </p:cNvCxnSpPr>
            <p:nvPr/>
          </p:nvCxnSpPr>
          <p:spPr>
            <a:xfrm>
              <a:off x="930865" y="53283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475" name="Google Shape;475;p73"/>
            <p:cNvCxnSpPr>
              <a:stCxn id="467" idx="6"/>
              <a:endCxn id="470" idx="3"/>
            </p:cNvCxnSpPr>
            <p:nvPr/>
          </p:nvCxnSpPr>
          <p:spPr>
            <a:xfrm flipH="1" rot="10800000">
              <a:off x="2283775" y="54043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476" name="Google Shape;476;p73"/>
            <p:cNvCxnSpPr>
              <a:stCxn id="467" idx="5"/>
              <a:endCxn id="471" idx="2"/>
            </p:cNvCxnSpPr>
            <p:nvPr/>
          </p:nvCxnSpPr>
          <p:spPr>
            <a:xfrm>
              <a:off x="2226265" y="63951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477" name="Google Shape;477;p73"/>
            <p:cNvCxnSpPr>
              <a:stCxn id="470" idx="4"/>
              <a:endCxn id="471" idx="0"/>
            </p:cNvCxnSpPr>
            <p:nvPr/>
          </p:nvCxnSpPr>
          <p:spPr>
            <a:xfrm>
              <a:off x="3459025" y="54604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478" name="Google Shape;478;p73"/>
            <p:cNvCxnSpPr>
              <a:stCxn id="470" idx="0"/>
              <a:endCxn id="469" idx="4"/>
            </p:cNvCxnSpPr>
            <p:nvPr/>
          </p:nvCxnSpPr>
          <p:spPr>
            <a:xfrm rot="10800000">
              <a:off x="3459025" y="4088875"/>
              <a:ext cx="0" cy="989400"/>
            </a:xfrm>
            <a:prstGeom prst="straightConnector1">
              <a:avLst/>
            </a:prstGeom>
            <a:noFill/>
            <a:ln cap="flat" cmpd="sng" w="9525">
              <a:solidFill>
                <a:srgbClr val="000000"/>
              </a:solidFill>
              <a:prstDash val="solid"/>
              <a:round/>
              <a:headEnd len="med" w="med" type="none"/>
              <a:tailEnd len="med" w="med" type="triangle"/>
            </a:ln>
          </p:spPr>
        </p:cxnSp>
        <p:cxnSp>
          <p:nvCxnSpPr>
            <p:cNvPr id="479" name="Google Shape;479;p73"/>
            <p:cNvCxnSpPr>
              <a:stCxn id="468" idx="7"/>
              <a:endCxn id="469" idx="2"/>
            </p:cNvCxnSpPr>
            <p:nvPr/>
          </p:nvCxnSpPr>
          <p:spPr>
            <a:xfrm flipH="1" rot="10800000">
              <a:off x="2226265" y="38976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480" name="Google Shape;480;p73"/>
            <p:cNvCxnSpPr>
              <a:stCxn id="468" idx="5"/>
              <a:endCxn id="470" idx="1"/>
            </p:cNvCxnSpPr>
            <p:nvPr/>
          </p:nvCxnSpPr>
          <p:spPr>
            <a:xfrm>
              <a:off x="2226265" y="4566303"/>
              <a:ext cx="1093800" cy="567900"/>
            </a:xfrm>
            <a:prstGeom prst="straightConnector1">
              <a:avLst/>
            </a:prstGeom>
            <a:noFill/>
            <a:ln cap="flat" cmpd="sng" w="9525">
              <a:solidFill>
                <a:srgbClr val="FF0000"/>
              </a:solidFill>
              <a:prstDash val="solid"/>
              <a:round/>
              <a:headEnd len="med" w="med" type="none"/>
              <a:tailEnd len="med" w="med" type="triangle"/>
            </a:ln>
          </p:spPr>
        </p:cxnSp>
        <p:sp>
          <p:nvSpPr>
            <p:cNvPr id="481" name="Google Shape;481;p73"/>
            <p:cNvSpPr txBox="1"/>
            <p:nvPr/>
          </p:nvSpPr>
          <p:spPr>
            <a:xfrm>
              <a:off x="1370650" y="5511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82" name="Google Shape;482;p73"/>
            <p:cNvSpPr txBox="1"/>
            <p:nvPr/>
          </p:nvSpPr>
          <p:spPr>
            <a:xfrm>
              <a:off x="1980250" y="4902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483" name="Google Shape;483;p73"/>
            <p:cNvSpPr txBox="1"/>
            <p:nvPr/>
          </p:nvSpPr>
          <p:spPr>
            <a:xfrm>
              <a:off x="1218250" y="444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84" name="Google Shape;484;p73"/>
            <p:cNvSpPr txBox="1"/>
            <p:nvPr/>
          </p:nvSpPr>
          <p:spPr>
            <a:xfrm>
              <a:off x="2361250" y="3759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85" name="Google Shape;485;p73"/>
            <p:cNvSpPr txBox="1"/>
            <p:nvPr/>
          </p:nvSpPr>
          <p:spPr>
            <a:xfrm>
              <a:off x="2666050" y="4521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86" name="Google Shape;486;p73"/>
            <p:cNvSpPr txBox="1"/>
            <p:nvPr/>
          </p:nvSpPr>
          <p:spPr>
            <a:xfrm>
              <a:off x="3428050" y="4292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487" name="Google Shape;487;p73"/>
            <p:cNvSpPr txBox="1"/>
            <p:nvPr/>
          </p:nvSpPr>
          <p:spPr>
            <a:xfrm>
              <a:off x="3428050" y="5740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88" name="Google Shape;488;p73"/>
            <p:cNvSpPr txBox="1"/>
            <p:nvPr/>
          </p:nvSpPr>
          <p:spPr>
            <a:xfrm>
              <a:off x="2513650" y="5435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489" name="Google Shape;489;p73"/>
            <p:cNvSpPr txBox="1"/>
            <p:nvPr/>
          </p:nvSpPr>
          <p:spPr>
            <a:xfrm>
              <a:off x="2589850" y="6654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490" name="Google Shape;490;p73"/>
            <p:cNvSpPr txBox="1"/>
            <p:nvPr/>
          </p:nvSpPr>
          <p:spPr>
            <a:xfrm>
              <a:off x="1175" y="55965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Set S: </a:t>
              </a:r>
              <a:endParaRPr/>
            </a:p>
            <a:p>
              <a:pPr indent="0" lvl="0" marL="0" rtl="0" algn="l">
                <a:spcBef>
                  <a:spcPts val="0"/>
                </a:spcBef>
                <a:spcAft>
                  <a:spcPts val="0"/>
                </a:spcAft>
                <a:buNone/>
              </a:pPr>
              <a:r>
                <a:rPr lang="en"/>
                <a:t>Nodes already explored</a:t>
              </a:r>
              <a:endParaRPr/>
            </a:p>
          </p:txBody>
        </p:sp>
        <p:sp>
          <p:nvSpPr>
            <p:cNvPr id="491" name="Google Shape;491;p73"/>
            <p:cNvSpPr txBox="1"/>
            <p:nvPr/>
          </p:nvSpPr>
          <p:spPr>
            <a:xfrm>
              <a:off x="1570775" y="64019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d(v)=2</a:t>
              </a:r>
              <a:endParaRPr>
                <a:solidFill>
                  <a:srgbClr val="0000FF"/>
                </a:solidFill>
              </a:endParaRPr>
            </a:p>
          </p:txBody>
        </p:sp>
        <p:sp>
          <p:nvSpPr>
            <p:cNvPr id="492" name="Google Shape;492;p73"/>
            <p:cNvSpPr txBox="1"/>
            <p:nvPr/>
          </p:nvSpPr>
          <p:spPr>
            <a:xfrm>
              <a:off x="162813" y="4688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d(s)=0</a:t>
              </a:r>
              <a:endParaRPr>
                <a:solidFill>
                  <a:srgbClr val="0000FF"/>
                </a:solidFill>
              </a:endParaRPr>
            </a:p>
          </p:txBody>
        </p:sp>
        <p:sp>
          <p:nvSpPr>
            <p:cNvPr id="493" name="Google Shape;493;p73"/>
            <p:cNvSpPr txBox="1"/>
            <p:nvPr/>
          </p:nvSpPr>
          <p:spPr>
            <a:xfrm>
              <a:off x="1382013" y="4078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d(u)=1</a:t>
              </a:r>
              <a:endParaRPr>
                <a:solidFill>
                  <a:srgbClr val="0000FF"/>
                </a:solidFill>
              </a:endParaRPr>
            </a:p>
          </p:txBody>
        </p:sp>
        <p:sp>
          <p:nvSpPr>
            <p:cNvPr id="494" name="Google Shape;494;p73"/>
            <p:cNvSpPr txBox="1"/>
            <p:nvPr/>
          </p:nvSpPr>
          <p:spPr>
            <a:xfrm>
              <a:off x="2272150" y="3591050"/>
              <a:ext cx="103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s-&gt;u-&gt;y=4</a:t>
              </a:r>
              <a:endParaRPr>
                <a:solidFill>
                  <a:srgbClr val="FF0000"/>
                </a:solidFill>
              </a:endParaRPr>
            </a:p>
          </p:txBody>
        </p:sp>
        <p:sp>
          <p:nvSpPr>
            <p:cNvPr id="495" name="Google Shape;495;p73"/>
            <p:cNvSpPr txBox="1"/>
            <p:nvPr/>
          </p:nvSpPr>
          <p:spPr>
            <a:xfrm>
              <a:off x="3655375" y="47340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0000"/>
                  </a:solidFill>
                </a:rPr>
                <a:t>s-&gt;u-&gt;x=2</a:t>
              </a:r>
              <a:endParaRPr u="sng">
                <a:solidFill>
                  <a:srgbClr val="FF0000"/>
                </a:solidFill>
              </a:endParaRPr>
            </a:p>
            <a:p>
              <a:pPr indent="0" lvl="0" marL="0" rtl="0" algn="l">
                <a:spcBef>
                  <a:spcPts val="0"/>
                </a:spcBef>
                <a:spcAft>
                  <a:spcPts val="0"/>
                </a:spcAft>
                <a:buNone/>
              </a:pPr>
              <a:r>
                <a:rPr lang="en">
                  <a:solidFill>
                    <a:srgbClr val="FF0000"/>
                  </a:solidFill>
                </a:rPr>
                <a:t>s-&gt;x=4</a:t>
              </a:r>
              <a:endParaRPr>
                <a:solidFill>
                  <a:srgbClr val="FF0000"/>
                </a:solidFill>
              </a:endParaRPr>
            </a:p>
            <a:p>
              <a:pPr indent="0" lvl="0" marL="0" rtl="0" algn="l">
                <a:spcBef>
                  <a:spcPts val="0"/>
                </a:spcBef>
                <a:spcAft>
                  <a:spcPts val="0"/>
                </a:spcAft>
                <a:buNone/>
              </a:pPr>
              <a:r>
                <a:rPr lang="en">
                  <a:solidFill>
                    <a:srgbClr val="FF0000"/>
                  </a:solidFill>
                </a:rPr>
                <a:t>s-&gt;v-&gt;x=4</a:t>
              </a:r>
              <a:endParaRPr>
                <a:solidFill>
                  <a:srgbClr val="FF0000"/>
                </a:solidFill>
              </a:endParaRPr>
            </a:p>
          </p:txBody>
        </p:sp>
        <p:sp>
          <p:nvSpPr>
            <p:cNvPr id="496" name="Google Shape;496;p73"/>
            <p:cNvSpPr txBox="1"/>
            <p:nvPr/>
          </p:nvSpPr>
          <p:spPr>
            <a:xfrm>
              <a:off x="3731575" y="6334250"/>
              <a:ext cx="10938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s-&gt;v-&gt;z=5</a:t>
              </a:r>
              <a:endParaRPr>
                <a:solidFill>
                  <a:srgbClr val="FF0000"/>
                </a:solidFill>
              </a:endParaRPr>
            </a:p>
          </p:txBody>
        </p:sp>
        <p:sp>
          <p:nvSpPr>
            <p:cNvPr id="497" name="Google Shape;497;p73"/>
            <p:cNvSpPr txBox="1"/>
            <p:nvPr/>
          </p:nvSpPr>
          <p:spPr>
            <a:xfrm>
              <a:off x="59375" y="3564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Step 3</a:t>
              </a:r>
              <a:endParaRPr b="1">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Gale Shapley Properties 	</a:t>
            </a:r>
            <a:endParaRPr/>
          </a:p>
        </p:txBody>
      </p:sp>
      <p:sp>
        <p:nvSpPr>
          <p:cNvPr id="123" name="Google Shape;12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Runtime: n^2</a:t>
            </a:r>
            <a:endParaRPr/>
          </a:p>
          <a:p>
            <a:pPr indent="0" lvl="0" marL="0" rtl="0" algn="l">
              <a:spcBef>
                <a:spcPts val="1200"/>
              </a:spcBef>
              <a:spcAft>
                <a:spcPts val="0"/>
              </a:spcAft>
              <a:buNone/>
            </a:pPr>
            <a:r>
              <a:rPr lang="en"/>
              <a:t>GS will always correctly return a stable matching</a:t>
            </a:r>
            <a:endParaRPr/>
          </a:p>
          <a:p>
            <a:pPr indent="0" lvl="0" marL="0" rtl="0" algn="l">
              <a:spcBef>
                <a:spcPts val="1200"/>
              </a:spcBef>
              <a:spcAft>
                <a:spcPts val="0"/>
              </a:spcAft>
              <a:buNone/>
            </a:pPr>
            <a:r>
              <a:rPr lang="en"/>
              <a:t>The proposing side </a:t>
            </a:r>
            <a:r>
              <a:rPr lang="en"/>
              <a:t>receives</a:t>
            </a:r>
            <a:r>
              <a:rPr lang="en"/>
              <a:t> their best possible stable matches</a:t>
            </a:r>
            <a:endParaRPr/>
          </a:p>
          <a:p>
            <a:pPr indent="0" lvl="0" marL="0" rtl="0" algn="l">
              <a:spcBef>
                <a:spcPts val="1200"/>
              </a:spcBef>
              <a:spcAft>
                <a:spcPts val="0"/>
              </a:spcAft>
              <a:buNone/>
            </a:pPr>
            <a:r>
              <a:rPr lang="en"/>
              <a:t>The accept/reject side </a:t>
            </a:r>
            <a:r>
              <a:rPr lang="en"/>
              <a:t>receives their worst possible stable matches</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74"/>
          <p:cNvPicPr preferRelativeResize="0"/>
          <p:nvPr/>
        </p:nvPicPr>
        <p:blipFill>
          <a:blip r:embed="rId3">
            <a:alphaModFix/>
          </a:blip>
          <a:stretch>
            <a:fillRect/>
          </a:stretch>
        </p:blipFill>
        <p:spPr>
          <a:xfrm>
            <a:off x="4572000" y="-7"/>
            <a:ext cx="4572001" cy="1847088"/>
          </a:xfrm>
          <a:prstGeom prst="rect">
            <a:avLst/>
          </a:prstGeom>
          <a:noFill/>
          <a:ln>
            <a:noFill/>
          </a:ln>
        </p:spPr>
      </p:pic>
      <p:sp>
        <p:nvSpPr>
          <p:cNvPr id="503" name="Google Shape;50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Dijkstra’s Algorithm</a:t>
            </a:r>
            <a:endParaRPr/>
          </a:p>
        </p:txBody>
      </p:sp>
      <p:grpSp>
        <p:nvGrpSpPr>
          <p:cNvPr id="504" name="Google Shape;504;p74"/>
          <p:cNvGrpSpPr/>
          <p:nvPr/>
        </p:nvGrpSpPr>
        <p:grpSpPr>
          <a:xfrm>
            <a:off x="169025" y="1354775"/>
            <a:ext cx="5184275" cy="3531700"/>
            <a:chOff x="4741025" y="3564575"/>
            <a:chExt cx="5184275" cy="3531700"/>
          </a:xfrm>
        </p:grpSpPr>
        <p:sp>
          <p:nvSpPr>
            <p:cNvPr id="505" name="Google Shape;505;p74"/>
            <p:cNvSpPr/>
            <p:nvPr/>
          </p:nvSpPr>
          <p:spPr>
            <a:xfrm>
              <a:off x="4741025" y="3612675"/>
              <a:ext cx="5009700" cy="348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4"/>
            <p:cNvSpPr/>
            <p:nvPr/>
          </p:nvSpPr>
          <p:spPr>
            <a:xfrm>
              <a:off x="4963425" y="3806225"/>
              <a:ext cx="3562500" cy="2996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4"/>
            <p:cNvSpPr/>
            <p:nvPr/>
          </p:nvSpPr>
          <p:spPr>
            <a:xfrm>
              <a:off x="5396275" y="5002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endParaRPr b="1"/>
            </a:p>
          </p:txBody>
        </p:sp>
        <p:sp>
          <p:nvSpPr>
            <p:cNvPr id="508" name="Google Shape;508;p74"/>
            <p:cNvSpPr/>
            <p:nvPr/>
          </p:nvSpPr>
          <p:spPr>
            <a:xfrm>
              <a:off x="6691675" y="60688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t>
              </a:r>
              <a:endParaRPr b="1"/>
            </a:p>
          </p:txBody>
        </p:sp>
        <p:sp>
          <p:nvSpPr>
            <p:cNvPr id="509" name="Google Shape;509;p74"/>
            <p:cNvSpPr/>
            <p:nvPr/>
          </p:nvSpPr>
          <p:spPr>
            <a:xfrm>
              <a:off x="6691675" y="42400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a:t>
              </a:r>
              <a:endParaRPr b="1"/>
            </a:p>
          </p:txBody>
        </p:sp>
        <p:sp>
          <p:nvSpPr>
            <p:cNvPr id="510" name="Google Shape;510;p74"/>
            <p:cNvSpPr/>
            <p:nvPr/>
          </p:nvSpPr>
          <p:spPr>
            <a:xfrm>
              <a:off x="8063275" y="3706675"/>
              <a:ext cx="392700" cy="382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y</a:t>
              </a:r>
              <a:endParaRPr b="1"/>
            </a:p>
          </p:txBody>
        </p:sp>
        <p:sp>
          <p:nvSpPr>
            <p:cNvPr id="511" name="Google Shape;511;p74"/>
            <p:cNvSpPr/>
            <p:nvPr/>
          </p:nvSpPr>
          <p:spPr>
            <a:xfrm>
              <a:off x="8063275" y="5078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x</a:t>
              </a:r>
              <a:endParaRPr b="1"/>
            </a:p>
          </p:txBody>
        </p:sp>
        <p:sp>
          <p:nvSpPr>
            <p:cNvPr id="512" name="Google Shape;512;p74"/>
            <p:cNvSpPr/>
            <p:nvPr/>
          </p:nvSpPr>
          <p:spPr>
            <a:xfrm>
              <a:off x="8063275" y="6602275"/>
              <a:ext cx="392700" cy="382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z</a:t>
              </a:r>
              <a:endParaRPr b="1"/>
            </a:p>
          </p:txBody>
        </p:sp>
        <p:cxnSp>
          <p:nvCxnSpPr>
            <p:cNvPr id="513" name="Google Shape;513;p74"/>
            <p:cNvCxnSpPr>
              <a:stCxn id="507" idx="7"/>
              <a:endCxn id="509" idx="3"/>
            </p:cNvCxnSpPr>
            <p:nvPr/>
          </p:nvCxnSpPr>
          <p:spPr>
            <a:xfrm flipH="1" rot="10800000">
              <a:off x="5731465" y="4566347"/>
              <a:ext cx="1017600" cy="491700"/>
            </a:xfrm>
            <a:prstGeom prst="straightConnector1">
              <a:avLst/>
            </a:prstGeom>
            <a:noFill/>
            <a:ln cap="flat" cmpd="sng" w="9525">
              <a:solidFill>
                <a:srgbClr val="FF0000"/>
              </a:solidFill>
              <a:prstDash val="solid"/>
              <a:round/>
              <a:headEnd len="med" w="med" type="none"/>
              <a:tailEnd len="med" w="med" type="triangle"/>
            </a:ln>
          </p:spPr>
        </p:cxnSp>
        <p:cxnSp>
          <p:nvCxnSpPr>
            <p:cNvPr id="514" name="Google Shape;514;p74"/>
            <p:cNvCxnSpPr>
              <a:stCxn id="507" idx="6"/>
              <a:endCxn id="511" idx="2"/>
            </p:cNvCxnSpPr>
            <p:nvPr/>
          </p:nvCxnSpPr>
          <p:spPr>
            <a:xfrm>
              <a:off x="5788975" y="5193175"/>
              <a:ext cx="2274300" cy="76200"/>
            </a:xfrm>
            <a:prstGeom prst="straightConnector1">
              <a:avLst/>
            </a:prstGeom>
            <a:noFill/>
            <a:ln cap="flat" cmpd="sng" w="9525">
              <a:solidFill>
                <a:srgbClr val="000000"/>
              </a:solidFill>
              <a:prstDash val="solid"/>
              <a:round/>
              <a:headEnd len="med" w="med" type="none"/>
              <a:tailEnd len="med" w="med" type="triangle"/>
            </a:ln>
          </p:spPr>
        </p:cxnSp>
        <p:cxnSp>
          <p:nvCxnSpPr>
            <p:cNvPr id="515" name="Google Shape;515;p74"/>
            <p:cNvCxnSpPr>
              <a:stCxn id="507" idx="5"/>
              <a:endCxn id="508" idx="2"/>
            </p:cNvCxnSpPr>
            <p:nvPr/>
          </p:nvCxnSpPr>
          <p:spPr>
            <a:xfrm>
              <a:off x="5731465" y="5328303"/>
              <a:ext cx="960300" cy="931800"/>
            </a:xfrm>
            <a:prstGeom prst="straightConnector1">
              <a:avLst/>
            </a:prstGeom>
            <a:noFill/>
            <a:ln cap="flat" cmpd="sng" w="9525">
              <a:solidFill>
                <a:srgbClr val="000000"/>
              </a:solidFill>
              <a:prstDash val="solid"/>
              <a:round/>
              <a:headEnd len="med" w="med" type="none"/>
              <a:tailEnd len="med" w="med" type="triangle"/>
            </a:ln>
          </p:spPr>
        </p:cxnSp>
        <p:cxnSp>
          <p:nvCxnSpPr>
            <p:cNvPr id="516" name="Google Shape;516;p74"/>
            <p:cNvCxnSpPr>
              <a:stCxn id="508" idx="6"/>
              <a:endCxn id="511" idx="3"/>
            </p:cNvCxnSpPr>
            <p:nvPr/>
          </p:nvCxnSpPr>
          <p:spPr>
            <a:xfrm flipH="1" rot="10800000">
              <a:off x="7084375" y="5404375"/>
              <a:ext cx="1036500" cy="855600"/>
            </a:xfrm>
            <a:prstGeom prst="straightConnector1">
              <a:avLst/>
            </a:prstGeom>
            <a:noFill/>
            <a:ln cap="flat" cmpd="sng" w="9525">
              <a:solidFill>
                <a:srgbClr val="000000"/>
              </a:solidFill>
              <a:prstDash val="solid"/>
              <a:round/>
              <a:headEnd len="med" w="med" type="none"/>
              <a:tailEnd len="med" w="med" type="triangle"/>
            </a:ln>
          </p:spPr>
        </p:cxnSp>
        <p:cxnSp>
          <p:nvCxnSpPr>
            <p:cNvPr id="517" name="Google Shape;517;p74"/>
            <p:cNvCxnSpPr>
              <a:stCxn id="508" idx="5"/>
              <a:endCxn id="512" idx="2"/>
            </p:cNvCxnSpPr>
            <p:nvPr/>
          </p:nvCxnSpPr>
          <p:spPr>
            <a:xfrm>
              <a:off x="7026865" y="6395103"/>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518" name="Google Shape;518;p74"/>
            <p:cNvCxnSpPr>
              <a:stCxn id="511" idx="4"/>
              <a:endCxn id="512" idx="0"/>
            </p:cNvCxnSpPr>
            <p:nvPr/>
          </p:nvCxnSpPr>
          <p:spPr>
            <a:xfrm>
              <a:off x="8259625" y="5460475"/>
              <a:ext cx="0" cy="1141800"/>
            </a:xfrm>
            <a:prstGeom prst="straightConnector1">
              <a:avLst/>
            </a:prstGeom>
            <a:noFill/>
            <a:ln cap="flat" cmpd="sng" w="9525">
              <a:solidFill>
                <a:srgbClr val="000000"/>
              </a:solidFill>
              <a:prstDash val="solid"/>
              <a:round/>
              <a:headEnd len="med" w="med" type="none"/>
              <a:tailEnd len="med" w="med" type="triangle"/>
            </a:ln>
          </p:spPr>
        </p:cxnSp>
        <p:cxnSp>
          <p:nvCxnSpPr>
            <p:cNvPr id="519" name="Google Shape;519;p74"/>
            <p:cNvCxnSpPr>
              <a:stCxn id="511" idx="0"/>
              <a:endCxn id="510" idx="4"/>
            </p:cNvCxnSpPr>
            <p:nvPr/>
          </p:nvCxnSpPr>
          <p:spPr>
            <a:xfrm rot="10800000">
              <a:off x="8259625" y="4088875"/>
              <a:ext cx="0" cy="989400"/>
            </a:xfrm>
            <a:prstGeom prst="straightConnector1">
              <a:avLst/>
            </a:prstGeom>
            <a:noFill/>
            <a:ln cap="flat" cmpd="sng" w="9525">
              <a:solidFill>
                <a:srgbClr val="FF0000"/>
              </a:solidFill>
              <a:prstDash val="solid"/>
              <a:round/>
              <a:headEnd len="med" w="med" type="none"/>
              <a:tailEnd len="med" w="med" type="triangle"/>
            </a:ln>
          </p:spPr>
        </p:cxnSp>
        <p:cxnSp>
          <p:nvCxnSpPr>
            <p:cNvPr id="520" name="Google Shape;520;p74"/>
            <p:cNvCxnSpPr>
              <a:stCxn id="509" idx="7"/>
              <a:endCxn id="510" idx="2"/>
            </p:cNvCxnSpPr>
            <p:nvPr/>
          </p:nvCxnSpPr>
          <p:spPr>
            <a:xfrm flipH="1" rot="10800000">
              <a:off x="7026865" y="3897647"/>
              <a:ext cx="1036500" cy="398400"/>
            </a:xfrm>
            <a:prstGeom prst="straightConnector1">
              <a:avLst/>
            </a:prstGeom>
            <a:noFill/>
            <a:ln cap="flat" cmpd="sng" w="9525">
              <a:solidFill>
                <a:srgbClr val="000000"/>
              </a:solidFill>
              <a:prstDash val="solid"/>
              <a:round/>
              <a:headEnd len="med" w="med" type="none"/>
              <a:tailEnd len="med" w="med" type="triangle"/>
            </a:ln>
          </p:spPr>
        </p:cxnSp>
        <p:cxnSp>
          <p:nvCxnSpPr>
            <p:cNvPr id="521" name="Google Shape;521;p74"/>
            <p:cNvCxnSpPr>
              <a:stCxn id="509" idx="5"/>
              <a:endCxn id="511" idx="1"/>
            </p:cNvCxnSpPr>
            <p:nvPr/>
          </p:nvCxnSpPr>
          <p:spPr>
            <a:xfrm>
              <a:off x="7026865" y="4566303"/>
              <a:ext cx="1093800" cy="567900"/>
            </a:xfrm>
            <a:prstGeom prst="straightConnector1">
              <a:avLst/>
            </a:prstGeom>
            <a:noFill/>
            <a:ln cap="flat" cmpd="sng" w="9525">
              <a:solidFill>
                <a:srgbClr val="FF0000"/>
              </a:solidFill>
              <a:prstDash val="solid"/>
              <a:round/>
              <a:headEnd len="med" w="med" type="none"/>
              <a:tailEnd len="med" w="med" type="triangle"/>
            </a:ln>
          </p:spPr>
        </p:cxnSp>
        <p:sp>
          <p:nvSpPr>
            <p:cNvPr id="522" name="Google Shape;522;p74"/>
            <p:cNvSpPr txBox="1"/>
            <p:nvPr/>
          </p:nvSpPr>
          <p:spPr>
            <a:xfrm>
              <a:off x="6171250" y="5511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523" name="Google Shape;523;p74"/>
            <p:cNvSpPr txBox="1"/>
            <p:nvPr/>
          </p:nvSpPr>
          <p:spPr>
            <a:xfrm>
              <a:off x="6780850" y="4902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524" name="Google Shape;524;p74"/>
            <p:cNvSpPr txBox="1"/>
            <p:nvPr/>
          </p:nvSpPr>
          <p:spPr>
            <a:xfrm>
              <a:off x="6018850" y="44448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525" name="Google Shape;525;p74"/>
            <p:cNvSpPr txBox="1"/>
            <p:nvPr/>
          </p:nvSpPr>
          <p:spPr>
            <a:xfrm>
              <a:off x="7161850" y="3759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526" name="Google Shape;526;p74"/>
            <p:cNvSpPr txBox="1"/>
            <p:nvPr/>
          </p:nvSpPr>
          <p:spPr>
            <a:xfrm>
              <a:off x="7466650" y="45210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527" name="Google Shape;527;p74"/>
            <p:cNvSpPr txBox="1"/>
            <p:nvPr/>
          </p:nvSpPr>
          <p:spPr>
            <a:xfrm>
              <a:off x="8228650" y="4292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1</a:t>
              </a:r>
              <a:endParaRPr b="1"/>
            </a:p>
          </p:txBody>
        </p:sp>
        <p:sp>
          <p:nvSpPr>
            <p:cNvPr id="528" name="Google Shape;528;p74"/>
            <p:cNvSpPr txBox="1"/>
            <p:nvPr/>
          </p:nvSpPr>
          <p:spPr>
            <a:xfrm>
              <a:off x="8228650" y="57402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529" name="Google Shape;529;p74"/>
            <p:cNvSpPr txBox="1"/>
            <p:nvPr/>
          </p:nvSpPr>
          <p:spPr>
            <a:xfrm>
              <a:off x="7314250" y="54354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2</a:t>
              </a:r>
              <a:endParaRPr b="1"/>
            </a:p>
          </p:txBody>
        </p:sp>
        <p:sp>
          <p:nvSpPr>
            <p:cNvPr id="530" name="Google Shape;530;p74"/>
            <p:cNvSpPr txBox="1"/>
            <p:nvPr/>
          </p:nvSpPr>
          <p:spPr>
            <a:xfrm>
              <a:off x="7390450" y="6654650"/>
              <a:ext cx="297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a:t>
              </a:r>
              <a:endParaRPr b="1"/>
            </a:p>
          </p:txBody>
        </p:sp>
        <p:sp>
          <p:nvSpPr>
            <p:cNvPr id="531" name="Google Shape;531;p74"/>
            <p:cNvSpPr txBox="1"/>
            <p:nvPr/>
          </p:nvSpPr>
          <p:spPr>
            <a:xfrm>
              <a:off x="4801775" y="5596575"/>
              <a:ext cx="131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Set S: </a:t>
              </a:r>
              <a:endParaRPr/>
            </a:p>
            <a:p>
              <a:pPr indent="0" lvl="0" marL="0" rtl="0" algn="l">
                <a:spcBef>
                  <a:spcPts val="0"/>
                </a:spcBef>
                <a:spcAft>
                  <a:spcPts val="0"/>
                </a:spcAft>
                <a:buNone/>
              </a:pPr>
              <a:r>
                <a:rPr lang="en"/>
                <a:t>Nodes already explored</a:t>
              </a:r>
              <a:endParaRPr/>
            </a:p>
          </p:txBody>
        </p:sp>
        <p:sp>
          <p:nvSpPr>
            <p:cNvPr id="532" name="Google Shape;532;p74"/>
            <p:cNvSpPr txBox="1"/>
            <p:nvPr/>
          </p:nvSpPr>
          <p:spPr>
            <a:xfrm>
              <a:off x="6371375" y="6401975"/>
              <a:ext cx="795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d(v)=2</a:t>
              </a:r>
              <a:endParaRPr>
                <a:solidFill>
                  <a:srgbClr val="0000FF"/>
                </a:solidFill>
              </a:endParaRPr>
            </a:p>
          </p:txBody>
        </p:sp>
        <p:sp>
          <p:nvSpPr>
            <p:cNvPr id="533" name="Google Shape;533;p74"/>
            <p:cNvSpPr txBox="1"/>
            <p:nvPr/>
          </p:nvSpPr>
          <p:spPr>
            <a:xfrm>
              <a:off x="4963413" y="4688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d(s)=0</a:t>
              </a:r>
              <a:endParaRPr>
                <a:solidFill>
                  <a:srgbClr val="0000FF"/>
                </a:solidFill>
              </a:endParaRPr>
            </a:p>
          </p:txBody>
        </p:sp>
        <p:sp>
          <p:nvSpPr>
            <p:cNvPr id="534" name="Google Shape;534;p74"/>
            <p:cNvSpPr txBox="1"/>
            <p:nvPr/>
          </p:nvSpPr>
          <p:spPr>
            <a:xfrm>
              <a:off x="6182613" y="40787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d(u)=1</a:t>
              </a:r>
              <a:endParaRPr>
                <a:solidFill>
                  <a:srgbClr val="0000FF"/>
                </a:solidFill>
              </a:endParaRPr>
            </a:p>
          </p:txBody>
        </p:sp>
        <p:sp>
          <p:nvSpPr>
            <p:cNvPr id="535" name="Google Shape;535;p74"/>
            <p:cNvSpPr txBox="1"/>
            <p:nvPr/>
          </p:nvSpPr>
          <p:spPr>
            <a:xfrm>
              <a:off x="8291950" y="3667250"/>
              <a:ext cx="1453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s-&gt;u-&gt;y=4</a:t>
              </a:r>
              <a:endParaRPr>
                <a:solidFill>
                  <a:srgbClr val="FF0000"/>
                </a:solidFill>
              </a:endParaRPr>
            </a:p>
            <a:p>
              <a:pPr indent="0" lvl="0" marL="0" rtl="0" algn="ctr">
                <a:spcBef>
                  <a:spcPts val="0"/>
                </a:spcBef>
                <a:spcAft>
                  <a:spcPts val="0"/>
                </a:spcAft>
                <a:buNone/>
              </a:pPr>
              <a:r>
                <a:rPr lang="en" u="sng">
                  <a:solidFill>
                    <a:srgbClr val="FF0000"/>
                  </a:solidFill>
                </a:rPr>
                <a:t>s-&gt;u-&gt;x-&gt;y=3</a:t>
              </a:r>
              <a:endParaRPr u="sng">
                <a:solidFill>
                  <a:srgbClr val="FF0000"/>
                </a:solidFill>
              </a:endParaRPr>
            </a:p>
          </p:txBody>
        </p:sp>
        <p:sp>
          <p:nvSpPr>
            <p:cNvPr id="536" name="Google Shape;536;p74"/>
            <p:cNvSpPr txBox="1"/>
            <p:nvPr/>
          </p:nvSpPr>
          <p:spPr>
            <a:xfrm>
              <a:off x="8472100" y="6334250"/>
              <a:ext cx="1453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s-&gt;v-&gt;z=5</a:t>
              </a:r>
              <a:endParaRPr>
                <a:solidFill>
                  <a:srgbClr val="FF0000"/>
                </a:solidFill>
              </a:endParaRPr>
            </a:p>
            <a:p>
              <a:pPr indent="0" lvl="0" marL="0" rtl="0" algn="l">
                <a:spcBef>
                  <a:spcPts val="0"/>
                </a:spcBef>
                <a:spcAft>
                  <a:spcPts val="0"/>
                </a:spcAft>
                <a:buNone/>
              </a:pPr>
              <a:r>
                <a:rPr lang="en">
                  <a:solidFill>
                    <a:srgbClr val="FF0000"/>
                  </a:solidFill>
                </a:rPr>
                <a:t>s-&gt;u-&gt;x-&gt;z=4</a:t>
              </a:r>
              <a:endParaRPr>
                <a:solidFill>
                  <a:srgbClr val="FF0000"/>
                </a:solidFill>
              </a:endParaRPr>
            </a:p>
          </p:txBody>
        </p:sp>
        <p:sp>
          <p:nvSpPr>
            <p:cNvPr id="537" name="Google Shape;537;p74"/>
            <p:cNvSpPr txBox="1"/>
            <p:nvPr/>
          </p:nvSpPr>
          <p:spPr>
            <a:xfrm>
              <a:off x="8544813" y="5069300"/>
              <a:ext cx="7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d(x)=2</a:t>
              </a:r>
              <a:endParaRPr>
                <a:solidFill>
                  <a:srgbClr val="0000FF"/>
                </a:solidFill>
              </a:endParaRPr>
            </a:p>
          </p:txBody>
        </p:sp>
        <p:sp>
          <p:nvSpPr>
            <p:cNvPr id="538" name="Google Shape;538;p74"/>
            <p:cNvSpPr txBox="1"/>
            <p:nvPr/>
          </p:nvSpPr>
          <p:spPr>
            <a:xfrm>
              <a:off x="4783775" y="3564575"/>
              <a:ext cx="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Step 4</a:t>
              </a:r>
              <a:endParaRPr b="1">
                <a:latin typeface="Lato"/>
                <a:ea typeface="Lato"/>
                <a:cs typeface="Lato"/>
                <a:sym typeface="Lato"/>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Negative Weights - Negative Cycles</a:t>
            </a:r>
            <a:endParaRPr/>
          </a:p>
        </p:txBody>
      </p:sp>
      <p:sp>
        <p:nvSpPr>
          <p:cNvPr id="544" name="Google Shape;54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Negative cycles: if some cycle has a negative total cost, we can make the s-t path as low cost as we want</a:t>
            </a:r>
            <a:endParaRPr/>
          </a:p>
        </p:txBody>
      </p:sp>
      <p:pic>
        <p:nvPicPr>
          <p:cNvPr id="545" name="Google Shape;545;p75"/>
          <p:cNvPicPr preferRelativeResize="0"/>
          <p:nvPr/>
        </p:nvPicPr>
        <p:blipFill>
          <a:blip r:embed="rId3">
            <a:alphaModFix/>
          </a:blip>
          <a:stretch>
            <a:fillRect/>
          </a:stretch>
        </p:blipFill>
        <p:spPr>
          <a:xfrm>
            <a:off x="2847975" y="1843088"/>
            <a:ext cx="3600450" cy="1762125"/>
          </a:xfrm>
          <a:prstGeom prst="rect">
            <a:avLst/>
          </a:prstGeom>
          <a:noFill/>
          <a:ln>
            <a:noFill/>
          </a:ln>
        </p:spPr>
      </p:pic>
      <p:sp>
        <p:nvSpPr>
          <p:cNvPr id="546" name="Google Shape;546;p75"/>
          <p:cNvSpPr txBox="1"/>
          <p:nvPr/>
        </p:nvSpPr>
        <p:spPr>
          <a:xfrm>
            <a:off x="2599450" y="3597675"/>
            <a:ext cx="4921800" cy="14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s-&gt;w-&gt;t: 4+6=10</a:t>
            </a:r>
            <a:endParaRPr/>
          </a:p>
          <a:p>
            <a:pPr indent="0" lvl="0" marL="0" rtl="0" algn="l">
              <a:spcBef>
                <a:spcPts val="0"/>
              </a:spcBef>
              <a:spcAft>
                <a:spcPts val="0"/>
              </a:spcAft>
              <a:buNone/>
            </a:pPr>
            <a:r>
              <a:rPr lang="en"/>
              <a:t>s-&gt;w (cycle once)-&gt;t: 4-2+6=8</a:t>
            </a:r>
            <a:endParaRPr/>
          </a:p>
          <a:p>
            <a:pPr indent="0" lvl="0" marL="0" rtl="0" algn="l">
              <a:spcBef>
                <a:spcPts val="0"/>
              </a:spcBef>
              <a:spcAft>
                <a:spcPts val="0"/>
              </a:spcAft>
              <a:buNone/>
            </a:pPr>
            <a:r>
              <a:rPr lang="en">
                <a:solidFill>
                  <a:schemeClr val="dk1"/>
                </a:solidFill>
              </a:rPr>
              <a:t>s-&gt;w (cycle twice)-&gt;t: 4-2*2+6=6</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s-&gt;w (cycle N times)-&gt;t: 4-2*N+6=-</a:t>
            </a:r>
            <a:r>
              <a:rPr lang="en" sz="1700">
                <a:solidFill>
                  <a:schemeClr val="dk1"/>
                </a:solidFill>
              </a:rPr>
              <a:t>∞, </a:t>
            </a:r>
            <a:r>
              <a:rPr lang="en">
                <a:solidFill>
                  <a:schemeClr val="dk1"/>
                </a:solidFill>
              </a:rPr>
              <a:t>when N-&gt;</a:t>
            </a:r>
            <a:r>
              <a:rPr lang="en" sz="1700">
                <a:solidFill>
                  <a:schemeClr val="dk1"/>
                </a:solidFill>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Negative Weights - Solve with a Big Number?  </a:t>
            </a:r>
            <a:endParaRPr/>
          </a:p>
        </p:txBody>
      </p:sp>
      <p:sp>
        <p:nvSpPr>
          <p:cNvPr id="552" name="Google Shape;552;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a large number M to each edge DOES NOT work</a:t>
            </a:r>
            <a:endParaRPr/>
          </a:p>
          <a:p>
            <a:pPr indent="-317500" lvl="1" marL="914400" rtl="0" algn="l">
              <a:spcBef>
                <a:spcPts val="0"/>
              </a:spcBef>
              <a:spcAft>
                <a:spcPts val="0"/>
              </a:spcAft>
              <a:buSzPts val="1400"/>
              <a:buChar char="○"/>
            </a:pPr>
            <a:r>
              <a:rPr lang="en"/>
              <a:t>New cost of path P: M*len(P)+old_cost(P)</a:t>
            </a:r>
            <a:endParaRPr/>
          </a:p>
          <a:p>
            <a:pPr indent="-317500" lvl="1" marL="914400" rtl="0" algn="l">
              <a:spcBef>
                <a:spcPts val="0"/>
              </a:spcBef>
              <a:spcAft>
                <a:spcPts val="0"/>
              </a:spcAft>
              <a:buSzPts val="1400"/>
              <a:buChar char="○"/>
            </a:pPr>
            <a:r>
              <a:rPr lang="en"/>
              <a:t>When M is big, the number of hops (path length) will dominate rather than old path cost</a:t>
            </a:r>
            <a:endParaRPr/>
          </a:p>
        </p:txBody>
      </p:sp>
      <p:pic>
        <p:nvPicPr>
          <p:cNvPr id="553" name="Google Shape;553;p76"/>
          <p:cNvPicPr preferRelativeResize="0"/>
          <p:nvPr/>
        </p:nvPicPr>
        <p:blipFill>
          <a:blip r:embed="rId3">
            <a:alphaModFix/>
          </a:blip>
          <a:stretch>
            <a:fillRect/>
          </a:stretch>
        </p:blipFill>
        <p:spPr>
          <a:xfrm>
            <a:off x="3214688" y="2233613"/>
            <a:ext cx="2714625" cy="1743075"/>
          </a:xfrm>
          <a:prstGeom prst="rect">
            <a:avLst/>
          </a:prstGeom>
          <a:noFill/>
          <a:ln>
            <a:noFill/>
          </a:ln>
        </p:spPr>
      </p:pic>
      <p:sp>
        <p:nvSpPr>
          <p:cNvPr id="554" name="Google Shape;554;p76"/>
          <p:cNvSpPr txBox="1"/>
          <p:nvPr/>
        </p:nvSpPr>
        <p:spPr>
          <a:xfrm>
            <a:off x="2215700" y="4049325"/>
            <a:ext cx="54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Before: </a:t>
            </a:r>
            <a:r>
              <a:rPr lang="en">
                <a:solidFill>
                  <a:srgbClr val="FF0000"/>
                </a:solidFill>
                <a:latin typeface="Lato"/>
                <a:ea typeface="Lato"/>
                <a:cs typeface="Lato"/>
                <a:sym typeface="Lato"/>
              </a:rPr>
              <a:t>s-b-c-t</a:t>
            </a:r>
            <a:r>
              <a:rPr lang="en">
                <a:latin typeface="Lato"/>
                <a:ea typeface="Lato"/>
                <a:cs typeface="Lato"/>
                <a:sym typeface="Lato"/>
              </a:rPr>
              <a:t> (-4) is shorter than s-a-t (4)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After adding 10 to all edges: </a:t>
            </a:r>
            <a:r>
              <a:rPr lang="en">
                <a:solidFill>
                  <a:srgbClr val="FF0000"/>
                </a:solidFill>
                <a:latin typeface="Lato"/>
                <a:ea typeface="Lato"/>
                <a:cs typeface="Lato"/>
                <a:sym typeface="Lato"/>
              </a:rPr>
              <a:t>s-a-t</a:t>
            </a:r>
            <a:r>
              <a:rPr lang="en">
                <a:latin typeface="Lato"/>
                <a:ea typeface="Lato"/>
                <a:cs typeface="Lato"/>
                <a:sym typeface="Lato"/>
              </a:rPr>
              <a:t> (24) is shorter than s-b-c-t (26)</a:t>
            </a:r>
            <a:endParaRPr>
              <a:latin typeface="Lato"/>
              <a:ea typeface="Lato"/>
              <a:cs typeface="Lato"/>
              <a:sym typeface="Lato"/>
            </a:endParaRPr>
          </a:p>
        </p:txBody>
      </p:sp>
      <p:sp>
        <p:nvSpPr>
          <p:cNvPr id="555" name="Google Shape;555;p76"/>
          <p:cNvSpPr txBox="1"/>
          <p:nvPr/>
        </p:nvSpPr>
        <p:spPr>
          <a:xfrm>
            <a:off x="2121825" y="4586900"/>
            <a:ext cx="54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Solution: Bellman-Ford in Dynamic Programming Section </a:t>
            </a:r>
            <a:endParaRPr i="1">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a:t>
            </a:r>
            <a:endParaRPr/>
          </a:p>
        </p:txBody>
      </p:sp>
      <p:sp>
        <p:nvSpPr>
          <p:cNvPr id="561" name="Google Shape;561;p77"/>
          <p:cNvSpPr txBox="1"/>
          <p:nvPr>
            <p:ph idx="1" type="body"/>
          </p:nvPr>
        </p:nvSpPr>
        <p:spPr>
          <a:xfrm>
            <a:off x="311700" y="1152475"/>
            <a:ext cx="586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diameter of a graph is the maximum of the shortest paths’ lengths between all pairs of nodes in graph G. </a:t>
            </a:r>
            <a:endParaRPr/>
          </a:p>
          <a:p>
            <a:pPr indent="-342900" lvl="0" marL="457200" rtl="0" algn="l">
              <a:spcBef>
                <a:spcPts val="0"/>
              </a:spcBef>
              <a:spcAft>
                <a:spcPts val="0"/>
              </a:spcAft>
              <a:buSzPts val="1800"/>
              <a:buChar char="●"/>
            </a:pPr>
            <a:r>
              <a:rPr lang="en"/>
              <a:t>Design an algorithm which computes the diameter of a connected, undirected, unweighted graph in O(mn) time, and explain why it has that runtime.</a:t>
            </a:r>
            <a:endParaRPr/>
          </a:p>
        </p:txBody>
      </p:sp>
      <p:pic>
        <p:nvPicPr>
          <p:cNvPr id="562" name="Google Shape;562;p77"/>
          <p:cNvPicPr preferRelativeResize="0"/>
          <p:nvPr/>
        </p:nvPicPr>
        <p:blipFill>
          <a:blip r:embed="rId3">
            <a:alphaModFix/>
          </a:blip>
          <a:stretch>
            <a:fillRect/>
          </a:stretch>
        </p:blipFill>
        <p:spPr>
          <a:xfrm>
            <a:off x="6372225" y="1038225"/>
            <a:ext cx="2495550" cy="3067050"/>
          </a:xfrm>
          <a:prstGeom prst="rect">
            <a:avLst/>
          </a:prstGeom>
          <a:noFill/>
          <a:ln>
            <a:noFill/>
          </a:ln>
        </p:spPr>
      </p:pic>
      <p:sp>
        <p:nvSpPr>
          <p:cNvPr id="563" name="Google Shape;563;p77"/>
          <p:cNvSpPr txBox="1"/>
          <p:nvPr/>
        </p:nvSpPr>
        <p:spPr>
          <a:xfrm>
            <a:off x="6621075" y="4049325"/>
            <a:ext cx="155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Diameter of this graph is: 3</a:t>
            </a:r>
            <a:endParaRPr i="1">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I</a:t>
            </a:r>
            <a:endParaRPr/>
          </a:p>
        </p:txBody>
      </p:sp>
      <p:sp>
        <p:nvSpPr>
          <p:cNvPr id="569" name="Google Shape;56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Unweighted graph =&gt; BFS can be used for shortest path search for each source node in O(m+n)</a:t>
            </a:r>
            <a:endParaRPr/>
          </a:p>
          <a:p>
            <a:pPr indent="-317500" lvl="1" marL="914400" rtl="0" algn="l">
              <a:spcBef>
                <a:spcPts val="0"/>
              </a:spcBef>
              <a:spcAft>
                <a:spcPts val="0"/>
              </a:spcAft>
              <a:buSzPts val="1400"/>
              <a:buChar char="○"/>
            </a:pPr>
            <a:r>
              <a:rPr lang="en"/>
              <a:t>For one source node s, report the maximum layer reached</a:t>
            </a:r>
            <a:endParaRPr/>
          </a:p>
          <a:p>
            <a:pPr indent="-342900" lvl="0" marL="457200" rtl="0" algn="l">
              <a:spcBef>
                <a:spcPts val="0"/>
              </a:spcBef>
              <a:spcAft>
                <a:spcPts val="0"/>
              </a:spcAft>
              <a:buSzPts val="1800"/>
              <a:buChar char="●"/>
            </a:pPr>
            <a:r>
              <a:rPr lang="en"/>
              <a:t>Repeat BFS for each node in O(n)</a:t>
            </a:r>
            <a:endParaRPr/>
          </a:p>
          <a:p>
            <a:pPr indent="-342900" lvl="0" marL="457200" rtl="0" algn="l">
              <a:spcBef>
                <a:spcPts val="0"/>
              </a:spcBef>
              <a:spcAft>
                <a:spcPts val="0"/>
              </a:spcAft>
              <a:buSzPts val="1800"/>
              <a:buChar char="●"/>
            </a:pPr>
            <a:r>
              <a:rPr lang="en"/>
              <a:t>Total time complexity: O(n(m+n))</a:t>
            </a:r>
            <a:endParaRPr/>
          </a:p>
          <a:p>
            <a:pPr indent="-317500" lvl="1" marL="914400" rtl="0" algn="l">
              <a:spcBef>
                <a:spcPts val="0"/>
              </a:spcBef>
              <a:spcAft>
                <a:spcPts val="0"/>
              </a:spcAft>
              <a:buSzPts val="1400"/>
              <a:buChar char="○"/>
            </a:pPr>
            <a:r>
              <a:rPr lang="en"/>
              <a:t>Connected graph, the number of edges are at least n-1, at most n(n-1)/2, hence n=O(m)</a:t>
            </a:r>
            <a:endParaRPr/>
          </a:p>
          <a:p>
            <a:pPr indent="-317500" lvl="1" marL="914400" rtl="0" algn="l">
              <a:spcBef>
                <a:spcPts val="0"/>
              </a:spcBef>
              <a:spcAft>
                <a:spcPts val="0"/>
              </a:spcAft>
              <a:buSzPts val="1400"/>
              <a:buChar char="○"/>
            </a:pPr>
            <a:r>
              <a:rPr lang="en"/>
              <a:t>=&gt; O(m+n) is O(m)</a:t>
            </a:r>
            <a:endParaRPr/>
          </a:p>
          <a:p>
            <a:pPr indent="-317500" lvl="1" marL="914400" rtl="0" algn="l">
              <a:spcBef>
                <a:spcPts val="0"/>
              </a:spcBef>
              <a:spcAft>
                <a:spcPts val="0"/>
              </a:spcAft>
              <a:buSzPts val="1400"/>
              <a:buChar char="○"/>
            </a:pPr>
            <a:r>
              <a:rPr lang="en"/>
              <a:t>total time complexity: O(nm)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II: </a:t>
            </a:r>
            <a:endParaRPr/>
          </a:p>
        </p:txBody>
      </p:sp>
      <p:sp>
        <p:nvSpPr>
          <p:cNvPr id="575" name="Google Shape;57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Dijkstra’s algorithm works correctly on a directed acyclic graph even when there are negative-weight edges.</a:t>
            </a:r>
            <a:endParaRPr/>
          </a:p>
          <a:p>
            <a:pPr indent="-342900" lvl="0" marL="457200" rtl="0" algn="l">
              <a:spcBef>
                <a:spcPts val="0"/>
              </a:spcBef>
              <a:spcAft>
                <a:spcPts val="0"/>
              </a:spcAft>
              <a:buSzPts val="1800"/>
              <a:buChar char="●"/>
            </a:pPr>
            <a:r>
              <a:rPr lang="en"/>
              <a:t>TRUE or FALSE</a:t>
            </a:r>
            <a:endParaRPr/>
          </a:p>
        </p:txBody>
      </p:sp>
      <p:pic>
        <p:nvPicPr>
          <p:cNvPr id="576" name="Google Shape;576;p79"/>
          <p:cNvPicPr preferRelativeResize="0"/>
          <p:nvPr/>
        </p:nvPicPr>
        <p:blipFill>
          <a:blip r:embed="rId3">
            <a:alphaModFix/>
          </a:blip>
          <a:stretch>
            <a:fillRect/>
          </a:stretch>
        </p:blipFill>
        <p:spPr>
          <a:xfrm>
            <a:off x="6812350" y="2033875"/>
            <a:ext cx="1695450" cy="1790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II</a:t>
            </a:r>
            <a:endParaRPr/>
          </a:p>
        </p:txBody>
      </p:sp>
      <p:sp>
        <p:nvSpPr>
          <p:cNvPr id="582" name="Google Shape;582;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False</a:t>
            </a:r>
            <a:endParaRPr/>
          </a:p>
        </p:txBody>
      </p:sp>
      <p:sp>
        <p:nvSpPr>
          <p:cNvPr id="583" name="Google Shape;583;p80"/>
          <p:cNvSpPr txBox="1"/>
          <p:nvPr/>
        </p:nvSpPr>
        <p:spPr>
          <a:xfrm>
            <a:off x="3478875" y="4008125"/>
            <a:ext cx="37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Dijkstra’s algorithm: d(v)=-2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Actual shortest path: s-u-v, with cost -4</a:t>
            </a:r>
            <a:endParaRPr>
              <a:latin typeface="Lato"/>
              <a:ea typeface="Lato"/>
              <a:cs typeface="Lato"/>
              <a:sym typeface="Lato"/>
            </a:endParaRPr>
          </a:p>
        </p:txBody>
      </p:sp>
      <p:pic>
        <p:nvPicPr>
          <p:cNvPr id="584" name="Google Shape;584;p80"/>
          <p:cNvPicPr preferRelativeResize="0"/>
          <p:nvPr/>
        </p:nvPicPr>
        <p:blipFill rotWithShape="1">
          <a:blip r:embed="rId3">
            <a:alphaModFix/>
          </a:blip>
          <a:srcRect b="0" l="0" r="0" t="0"/>
          <a:stretch/>
        </p:blipFill>
        <p:spPr>
          <a:xfrm>
            <a:off x="1966913" y="1319213"/>
            <a:ext cx="5210175" cy="2505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III</a:t>
            </a:r>
            <a:endParaRPr/>
          </a:p>
        </p:txBody>
      </p:sp>
      <p:sp>
        <p:nvSpPr>
          <p:cNvPr id="590" name="Google Shape;590;p81"/>
          <p:cNvSpPr txBox="1"/>
          <p:nvPr>
            <p:ph idx="1" type="body"/>
          </p:nvPr>
        </p:nvSpPr>
        <p:spPr>
          <a:xfrm>
            <a:off x="311700" y="1152475"/>
            <a:ext cx="5720100" cy="38133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Suppose that you want to get from vertex s to vertex t in a connected undirected graph G = (V; E) with positive edge costs, but you would like to stop by vertex u (imagine that there are free burgers at u) if it is possible to do so without increasing the length of your path by more than a factor of </a:t>
            </a:r>
            <a:r>
              <a:rPr b="1" lang="en"/>
              <a:t>ɑ</a:t>
            </a:r>
            <a:endParaRPr b="1"/>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Describe an efficient algorithm in O( |E| log |V| ) time that would determine an optimal s-t path given your preference for stopping at u along the way if doing so is not prohibitively costly. (In other words, your algorithm should either return the shortest path from s to t, or the shortest path from s to t containing u, depending on the situation.) </a:t>
            </a:r>
            <a:endParaRPr/>
          </a:p>
        </p:txBody>
      </p:sp>
      <p:pic>
        <p:nvPicPr>
          <p:cNvPr id="591" name="Google Shape;591;p81"/>
          <p:cNvPicPr preferRelativeResize="0"/>
          <p:nvPr/>
        </p:nvPicPr>
        <p:blipFill>
          <a:blip r:embed="rId3">
            <a:alphaModFix/>
          </a:blip>
          <a:stretch>
            <a:fillRect/>
          </a:stretch>
        </p:blipFill>
        <p:spPr>
          <a:xfrm>
            <a:off x="5881688" y="1076325"/>
            <a:ext cx="3171825" cy="2990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III</a:t>
            </a:r>
            <a:endParaRPr/>
          </a:p>
        </p:txBody>
      </p:sp>
      <p:sp>
        <p:nvSpPr>
          <p:cNvPr id="597" name="Google Shape;597;p82"/>
          <p:cNvSpPr txBox="1"/>
          <p:nvPr>
            <p:ph idx="1" type="body"/>
          </p:nvPr>
        </p:nvSpPr>
        <p:spPr>
          <a:xfrm>
            <a:off x="311700" y="1152475"/>
            <a:ext cx="8520600" cy="386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Positive edges =&gt; Dijkstra’s algorithm for shortest path from source node s, and from source node u</a:t>
            </a:r>
            <a:endParaRPr/>
          </a:p>
          <a:p>
            <a:pPr indent="-317500" lvl="1" marL="914400" rtl="0" algn="l">
              <a:spcBef>
                <a:spcPts val="0"/>
              </a:spcBef>
              <a:spcAft>
                <a:spcPts val="0"/>
              </a:spcAft>
              <a:buSzPts val="1400"/>
              <a:buChar char="○"/>
            </a:pPr>
            <a:r>
              <a:rPr lang="en"/>
              <a:t>shortest path from s =&gt; we know d</a:t>
            </a:r>
            <a:r>
              <a:rPr baseline="-25000" lang="en"/>
              <a:t>s</a:t>
            </a:r>
            <a:r>
              <a:rPr lang="en"/>
              <a:t>(t) and d</a:t>
            </a:r>
            <a:r>
              <a:rPr baseline="-25000" lang="en"/>
              <a:t>s</a:t>
            </a:r>
            <a:r>
              <a:rPr lang="en"/>
              <a:t>(u)</a:t>
            </a:r>
            <a:endParaRPr/>
          </a:p>
          <a:p>
            <a:pPr indent="-317500" lvl="1" marL="914400" rtl="0" algn="l">
              <a:spcBef>
                <a:spcPts val="0"/>
              </a:spcBef>
              <a:spcAft>
                <a:spcPts val="0"/>
              </a:spcAft>
              <a:buSzPts val="1400"/>
              <a:buChar char="○"/>
            </a:pPr>
            <a:r>
              <a:rPr lang="en"/>
              <a:t>Shortest path from u =&gt; we know d</a:t>
            </a:r>
            <a:r>
              <a:rPr baseline="-25000" lang="en"/>
              <a:t>u</a:t>
            </a:r>
            <a:r>
              <a:rPr lang="en"/>
              <a:t>(t)</a:t>
            </a:r>
            <a:endParaRPr/>
          </a:p>
          <a:p>
            <a:pPr indent="-342900" lvl="0" marL="457200" rtl="0" algn="l">
              <a:spcBef>
                <a:spcPts val="0"/>
              </a:spcBef>
              <a:spcAft>
                <a:spcPts val="0"/>
              </a:spcAft>
              <a:buSzPts val="1800"/>
              <a:buChar char="●"/>
            </a:pPr>
            <a:r>
              <a:rPr lang="en"/>
              <a:t>Compare </a:t>
            </a:r>
            <a:r>
              <a:rPr lang="en" sz="1400"/>
              <a:t>d</a:t>
            </a:r>
            <a:r>
              <a:rPr baseline="-25000" lang="en" sz="1400"/>
              <a:t>s</a:t>
            </a:r>
            <a:r>
              <a:rPr lang="en" sz="1400"/>
              <a:t>(u) + d</a:t>
            </a:r>
            <a:r>
              <a:rPr baseline="-25000" lang="en" sz="1400"/>
              <a:t>u</a:t>
            </a:r>
            <a:r>
              <a:rPr lang="en" sz="1400"/>
              <a:t>(t) and </a:t>
            </a:r>
            <a:r>
              <a:rPr lang="en"/>
              <a:t>ɑ*</a:t>
            </a:r>
            <a:r>
              <a:rPr lang="en" sz="1400"/>
              <a:t>d</a:t>
            </a:r>
            <a:r>
              <a:rPr baseline="-25000" lang="en" sz="1400"/>
              <a:t>s</a:t>
            </a:r>
            <a:r>
              <a:rPr lang="en" sz="1400"/>
              <a:t>(t)</a:t>
            </a:r>
            <a:endParaRPr sz="1400"/>
          </a:p>
          <a:p>
            <a:pPr indent="-317500" lvl="1" marL="914400" rtl="0" algn="l">
              <a:spcBef>
                <a:spcPts val="0"/>
              </a:spcBef>
              <a:spcAft>
                <a:spcPts val="0"/>
              </a:spcAft>
              <a:buSzPts val="1400"/>
              <a:buChar char="○"/>
            </a:pPr>
            <a:r>
              <a:rPr lang="en"/>
              <a:t>If d</a:t>
            </a:r>
            <a:r>
              <a:rPr baseline="-25000" lang="en"/>
              <a:t>s</a:t>
            </a:r>
            <a:r>
              <a:rPr lang="en"/>
              <a:t>(u) + d</a:t>
            </a:r>
            <a:r>
              <a:rPr baseline="-25000" lang="en"/>
              <a:t>u</a:t>
            </a:r>
            <a:r>
              <a:rPr lang="en"/>
              <a:t>(t)  &lt;= </a:t>
            </a:r>
            <a:r>
              <a:rPr lang="en" sz="1800"/>
              <a:t>ɑ*</a:t>
            </a:r>
            <a:r>
              <a:rPr lang="en"/>
              <a:t>d</a:t>
            </a:r>
            <a:r>
              <a:rPr baseline="-25000" lang="en"/>
              <a:t>s</a:t>
            </a:r>
            <a:r>
              <a:rPr lang="en"/>
              <a:t>(t), stop by u for burger!</a:t>
            </a:r>
            <a:endParaRPr/>
          </a:p>
          <a:p>
            <a:pPr indent="-317500" lvl="1" marL="914400" rtl="0" algn="l">
              <a:spcBef>
                <a:spcPts val="0"/>
              </a:spcBef>
              <a:spcAft>
                <a:spcPts val="0"/>
              </a:spcAft>
              <a:buSzPts val="1400"/>
              <a:buChar char="○"/>
            </a:pPr>
            <a:r>
              <a:rPr lang="en"/>
              <a:t>If d</a:t>
            </a:r>
            <a:r>
              <a:rPr baseline="-25000" lang="en"/>
              <a:t>s</a:t>
            </a:r>
            <a:r>
              <a:rPr lang="en"/>
              <a:t>(u) + d</a:t>
            </a:r>
            <a:r>
              <a:rPr baseline="-25000" lang="en"/>
              <a:t>u</a:t>
            </a:r>
            <a:r>
              <a:rPr lang="en"/>
              <a:t>(t)  &gt; </a:t>
            </a:r>
            <a:r>
              <a:rPr lang="en" sz="1800"/>
              <a:t>ɑ*</a:t>
            </a:r>
            <a:r>
              <a:rPr lang="en"/>
              <a:t>d</a:t>
            </a:r>
            <a:r>
              <a:rPr baseline="-25000" lang="en"/>
              <a:t>s</a:t>
            </a:r>
            <a:r>
              <a:rPr lang="en"/>
              <a:t>(t), go directly from s to t</a:t>
            </a:r>
            <a:endParaRPr/>
          </a:p>
          <a:p>
            <a:pPr indent="-342900" lvl="0" marL="457200" rtl="0" algn="l">
              <a:spcBef>
                <a:spcPts val="0"/>
              </a:spcBef>
              <a:spcAft>
                <a:spcPts val="0"/>
              </a:spcAft>
              <a:buSzPts val="1800"/>
              <a:buChar char="●"/>
            </a:pPr>
            <a:r>
              <a:rPr lang="en"/>
              <a:t>Time complexity</a:t>
            </a:r>
            <a:endParaRPr/>
          </a:p>
          <a:p>
            <a:pPr indent="-317500" lvl="1" marL="914400" rtl="0" algn="l">
              <a:spcBef>
                <a:spcPts val="0"/>
              </a:spcBef>
              <a:spcAft>
                <a:spcPts val="0"/>
              </a:spcAft>
              <a:buSzPts val="1400"/>
              <a:buChar char="○"/>
            </a:pPr>
            <a:r>
              <a:rPr lang="en"/>
              <a:t>Connected graph: |V|=O(|E|)</a:t>
            </a:r>
            <a:endParaRPr/>
          </a:p>
          <a:p>
            <a:pPr indent="-317500" lvl="1" marL="914400" rtl="0" algn="l">
              <a:spcBef>
                <a:spcPts val="0"/>
              </a:spcBef>
              <a:spcAft>
                <a:spcPts val="0"/>
              </a:spcAft>
              <a:buSzPts val="1400"/>
              <a:buChar char="○"/>
            </a:pPr>
            <a:r>
              <a:rPr lang="en"/>
              <a:t>Running Dijkstra’s algorithm twice: </a:t>
            </a:r>
            <a:endParaRPr/>
          </a:p>
          <a:p>
            <a:pPr indent="-317500" lvl="2" marL="1371600" rtl="0" algn="l">
              <a:spcBef>
                <a:spcPts val="0"/>
              </a:spcBef>
              <a:spcAft>
                <a:spcPts val="0"/>
              </a:spcAft>
              <a:buSzPts val="1400"/>
              <a:buChar char="■"/>
            </a:pPr>
            <a:r>
              <a:rPr lang="en"/>
              <a:t>Binary heap: O((|V| +|E|) log |V|) =&gt; </a:t>
            </a:r>
            <a:r>
              <a:rPr lang="en"/>
              <a:t>O( |E| log |V| )</a:t>
            </a:r>
            <a:endParaRPr/>
          </a:p>
          <a:p>
            <a:pPr indent="-317500" lvl="2" marL="1371600" rtl="0" algn="l">
              <a:spcBef>
                <a:spcPts val="0"/>
              </a:spcBef>
              <a:spcAft>
                <a:spcPts val="0"/>
              </a:spcAft>
              <a:buSzPts val="1400"/>
              <a:buChar char="■"/>
            </a:pPr>
            <a:r>
              <a:rPr lang="en"/>
              <a:t>Fibonacci heap: O(|E|+|V|log|V|) =&gt; O( |E| log |V|)</a:t>
            </a:r>
            <a:endParaRPr/>
          </a:p>
        </p:txBody>
      </p:sp>
      <p:pic>
        <p:nvPicPr>
          <p:cNvPr id="598" name="Google Shape;598;p82"/>
          <p:cNvPicPr preferRelativeResize="0"/>
          <p:nvPr/>
        </p:nvPicPr>
        <p:blipFill>
          <a:blip r:embed="rId3">
            <a:alphaModFix/>
          </a:blip>
          <a:stretch>
            <a:fillRect/>
          </a:stretch>
        </p:blipFill>
        <p:spPr>
          <a:xfrm>
            <a:off x="5881688" y="1762125"/>
            <a:ext cx="3171825" cy="2990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3"/>
          <p:cNvSpPr txBox="1"/>
          <p:nvPr>
            <p:ph idx="1" type="body"/>
          </p:nvPr>
        </p:nvSpPr>
        <p:spPr>
          <a:xfrm>
            <a:off x="311700" y="69940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chemeClr val="dk1"/>
                </a:solidFill>
              </a:rPr>
              <a:t>DIVIDE AND CONQUER</a:t>
            </a:r>
            <a:endParaRPr sz="3400">
              <a:solidFill>
                <a:schemeClr val="dk1"/>
              </a:solidFill>
            </a:endParaRPr>
          </a:p>
          <a:p>
            <a:pPr indent="0" lvl="0" marL="0" rtl="0" algn="ctr">
              <a:spcBef>
                <a:spcPts val="1200"/>
              </a:spcBef>
              <a:spcAft>
                <a:spcPts val="1200"/>
              </a:spcAft>
              <a:buNone/>
            </a:pPr>
            <a:r>
              <a:rPr lang="en" sz="2000">
                <a:solidFill>
                  <a:schemeClr val="dk1"/>
                </a:solidFill>
              </a:rPr>
              <a:t>TA: Rutu Desai</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129" name="Google Shape;129;p30"/>
          <p:cNvSpPr txBox="1"/>
          <p:nvPr>
            <p:ph idx="1" type="body"/>
          </p:nvPr>
        </p:nvSpPr>
        <p:spPr>
          <a:xfrm>
            <a:off x="311700" y="1152475"/>
            <a:ext cx="4496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zoo wishes to pair up their warthogs and manatees based on their preferences. </a:t>
            </a:r>
            <a:endParaRPr/>
          </a:p>
          <a:p>
            <a:pPr indent="0" lvl="0" marL="0" rtl="0" algn="l">
              <a:spcBef>
                <a:spcPts val="1200"/>
              </a:spcBef>
              <a:spcAft>
                <a:spcPts val="0"/>
              </a:spcAft>
              <a:buNone/>
            </a:pPr>
            <a:r>
              <a:rPr lang="en"/>
              <a:t>Run the GS algorithm with the warthogs proposing in alphabetical order, and then again with the manatees proposing. What are the stable matchings returned by the algorithm? </a:t>
            </a:r>
            <a:endParaRPr/>
          </a:p>
          <a:p>
            <a:pPr indent="0" lvl="0" marL="0" rtl="0" algn="l">
              <a:spcBef>
                <a:spcPts val="1200"/>
              </a:spcBef>
              <a:spcAft>
                <a:spcPts val="1200"/>
              </a:spcAft>
              <a:buNone/>
            </a:pPr>
            <a:r>
              <a:rPr lang="en"/>
              <a:t>Let </a:t>
            </a:r>
            <a:r>
              <a:rPr i="1" lang="en"/>
              <a:t>improvement </a:t>
            </a:r>
            <a:r>
              <a:rPr lang="en"/>
              <a:t>be a measure of how many ranks better a match is. How many ranks of improvement did manatees get due to proposing? </a:t>
            </a:r>
            <a:endParaRPr/>
          </a:p>
        </p:txBody>
      </p:sp>
      <p:graphicFrame>
        <p:nvGraphicFramePr>
          <p:cNvPr id="130" name="Google Shape;130;p30"/>
          <p:cNvGraphicFramePr/>
          <p:nvPr/>
        </p:nvGraphicFramePr>
        <p:xfrm>
          <a:off x="4986175" y="1176600"/>
          <a:ext cx="3000000" cy="3000000"/>
        </p:xfrm>
        <a:graphic>
          <a:graphicData uri="http://schemas.openxmlformats.org/drawingml/2006/table">
            <a:tbl>
              <a:tblPr>
                <a:noFill/>
                <a:tableStyleId>{A62B5BEA-64E8-41A1-8A91-96D23E0359EC}</a:tableStyleId>
              </a:tblPr>
              <a:tblGrid>
                <a:gridCol w="927800"/>
                <a:gridCol w="927800"/>
                <a:gridCol w="927800"/>
                <a:gridCol w="927800"/>
              </a:tblGrid>
              <a:tr h="393250">
                <a:tc>
                  <a:txBody>
                    <a:bodyPr/>
                    <a:lstStyle/>
                    <a:p>
                      <a:pPr indent="0" lvl="0" marL="0" rtl="0" algn="l">
                        <a:spcBef>
                          <a:spcPts val="0"/>
                        </a:spcBef>
                        <a:spcAft>
                          <a:spcPts val="0"/>
                        </a:spcAft>
                        <a:buNone/>
                      </a:pPr>
                      <a:r>
                        <a:rPr b="1" lang="en" sz="1100"/>
                        <a:t>Manatee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1</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2</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3</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250">
                <a:tc>
                  <a:txBody>
                    <a:bodyPr/>
                    <a:lstStyle/>
                    <a:p>
                      <a:pPr indent="0" lvl="0" marL="0" rtl="0" algn="l">
                        <a:spcBef>
                          <a:spcPts val="0"/>
                        </a:spcBef>
                        <a:spcAft>
                          <a:spcPts val="0"/>
                        </a:spcAft>
                        <a:buNone/>
                      </a:pPr>
                      <a:r>
                        <a:rPr b="1" lang="en" sz="1100"/>
                        <a:t>Ally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Bethany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Cho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Alex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250">
                <a:tc>
                  <a:txBody>
                    <a:bodyPr/>
                    <a:lstStyle/>
                    <a:p>
                      <a:pPr indent="0" lvl="0" marL="0" rtl="0" algn="l">
                        <a:spcBef>
                          <a:spcPts val="0"/>
                        </a:spcBef>
                        <a:spcAft>
                          <a:spcPts val="0"/>
                        </a:spcAft>
                        <a:buNone/>
                      </a:pPr>
                      <a:r>
                        <a:rPr b="1" lang="en" sz="1100"/>
                        <a:t>Brad</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Alex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Bethany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Cho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250">
                <a:tc>
                  <a:txBody>
                    <a:bodyPr/>
                    <a:lstStyle/>
                    <a:p>
                      <a:pPr indent="0" lvl="0" marL="0" rtl="0" algn="l">
                        <a:spcBef>
                          <a:spcPts val="0"/>
                        </a:spcBef>
                        <a:spcAft>
                          <a:spcPts val="0"/>
                        </a:spcAft>
                        <a:buNone/>
                      </a:pPr>
                      <a:r>
                        <a:rPr b="1" lang="en" sz="1100"/>
                        <a:t>Charlie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Bethany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Cho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Alex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31" name="Google Shape;131;p30"/>
          <p:cNvGraphicFramePr/>
          <p:nvPr/>
        </p:nvGraphicFramePr>
        <p:xfrm>
          <a:off x="5006800" y="3014475"/>
          <a:ext cx="3000000" cy="3000000"/>
        </p:xfrm>
        <a:graphic>
          <a:graphicData uri="http://schemas.openxmlformats.org/drawingml/2006/table">
            <a:tbl>
              <a:tblPr>
                <a:noFill/>
                <a:tableStyleId>{A62B5BEA-64E8-41A1-8A91-96D23E0359EC}</a:tableStyleId>
              </a:tblPr>
              <a:tblGrid>
                <a:gridCol w="927800"/>
                <a:gridCol w="927800"/>
                <a:gridCol w="927800"/>
                <a:gridCol w="927800"/>
              </a:tblGrid>
              <a:tr h="396200">
                <a:tc>
                  <a:txBody>
                    <a:bodyPr/>
                    <a:lstStyle/>
                    <a:p>
                      <a:pPr indent="0" lvl="0" marL="0" rtl="0" algn="l">
                        <a:spcBef>
                          <a:spcPts val="0"/>
                        </a:spcBef>
                        <a:spcAft>
                          <a:spcPts val="0"/>
                        </a:spcAft>
                        <a:buNone/>
                      </a:pPr>
                      <a:r>
                        <a:rPr b="1" lang="en" sz="1100"/>
                        <a:t>Warthog</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1</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2</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3</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sz="1100"/>
                        <a:t>Alex</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Ally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Brad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Charlie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t>Bethany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Brad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Charlie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Ally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100"/>
                        <a:t>Cho</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Charlie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Ally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Brad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609" name="Google Shape;609;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605"/>
              <a:buFont typeface="Arial"/>
              <a:buNone/>
            </a:pPr>
            <a:r>
              <a:rPr lang="en" sz="1500"/>
              <a:t>A polygon is called convex if all of its internal angles are less than 180°and none of the edges cross each other. We represent a convex polygon as an array V with n elements, where each element represents a vertex of the polygon in the form of a coordinate pair (x, y). We are told that V [1] is the vertex with the least x coordinate and that the vertices V [1], V [2], . . . , V [n] are ordered counter-clockwise. Assuming that the x coordinates (and the y coordinates) of the vertices are all distinct, do the following:</a:t>
            </a:r>
            <a:endParaRPr sz="1500"/>
          </a:p>
          <a:p>
            <a:pPr indent="0" lvl="0" marL="0" rtl="0" algn="just">
              <a:lnSpc>
                <a:spcPct val="95000"/>
              </a:lnSpc>
              <a:spcBef>
                <a:spcPts val="1200"/>
              </a:spcBef>
              <a:spcAft>
                <a:spcPts val="0"/>
              </a:spcAft>
              <a:buClr>
                <a:schemeClr val="dk1"/>
              </a:buClr>
              <a:buSzPts val="605"/>
              <a:buFont typeface="Arial"/>
              <a:buNone/>
            </a:pPr>
            <a:r>
              <a:rPr lang="en" sz="1500"/>
              <a:t>(a) Give a divide and conquer algorithm to find the vertex with the largest x coordinate in O(log n) time.</a:t>
            </a:r>
            <a:endParaRPr sz="1500"/>
          </a:p>
          <a:p>
            <a:pPr indent="0" lvl="0" marL="0" rtl="0" algn="just">
              <a:lnSpc>
                <a:spcPct val="95000"/>
              </a:lnSpc>
              <a:spcBef>
                <a:spcPts val="1200"/>
              </a:spcBef>
              <a:spcAft>
                <a:spcPts val="0"/>
              </a:spcAft>
              <a:buClr>
                <a:schemeClr val="dk1"/>
              </a:buClr>
              <a:buSzPts val="605"/>
              <a:buFont typeface="Arial"/>
              <a:buNone/>
            </a:pPr>
            <a:r>
              <a:rPr lang="en" sz="1500"/>
              <a:t>(b) Give a divide and conquer algorithm to find the vertex with the largest y coordinate in O(log n) time.</a:t>
            </a:r>
            <a:endParaRPr sz="1500"/>
          </a:p>
          <a:p>
            <a:pPr indent="0" lvl="0" marL="0" rtl="0" algn="l">
              <a:lnSpc>
                <a:spcPct val="95000"/>
              </a:lnSpc>
              <a:spcBef>
                <a:spcPts val="1200"/>
              </a:spcBef>
              <a:spcAft>
                <a:spcPts val="1200"/>
              </a:spcAft>
              <a:buSzPts val="605"/>
              <a:buNone/>
            </a:pPr>
            <a:r>
              <a:t/>
            </a:r>
            <a:endParaRPr sz="989"/>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15" name="Google Shape;615;p85"/>
          <p:cNvSpPr txBox="1"/>
          <p:nvPr>
            <p:ph idx="1" type="body"/>
          </p:nvPr>
        </p:nvSpPr>
        <p:spPr>
          <a:xfrm>
            <a:off x="311700" y="1054775"/>
            <a:ext cx="8520600" cy="36267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6000"/>
              <a:t>(a). Since V[1] is known to be the vertex with the minimum x-coordinate (leftmost point), moving counter-clockwise to complete a cycle must first increase the x-coordinates and then after reaching a maximum (rightmost point), should decrease the x-coordinate back to that of V[1]. Thus, V</a:t>
            </a:r>
            <a:r>
              <a:rPr baseline="-25000" lang="en" sz="6000"/>
              <a:t>x</a:t>
            </a:r>
            <a:r>
              <a:rPr lang="en" sz="6000"/>
              <a:t>[1 : n] is a unimodal array, and so it is synonymous with detecting the location of the maximum element in the array.</a:t>
            </a:r>
            <a:endParaRPr sz="6000"/>
          </a:p>
          <a:p>
            <a:pPr indent="0" lvl="0" marL="0" rtl="0" algn="just">
              <a:spcBef>
                <a:spcPts val="1200"/>
              </a:spcBef>
              <a:spcAft>
                <a:spcPts val="0"/>
              </a:spcAft>
              <a:buNone/>
            </a:pPr>
            <a:r>
              <a:rPr lang="en" sz="6000"/>
              <a:t>Algorithm:</a:t>
            </a:r>
            <a:endParaRPr sz="6000"/>
          </a:p>
          <a:p>
            <a:pPr indent="0" lvl="0" marL="0" rtl="0" algn="just">
              <a:spcBef>
                <a:spcPts val="1200"/>
              </a:spcBef>
              <a:spcAft>
                <a:spcPts val="0"/>
              </a:spcAft>
              <a:buNone/>
            </a:pPr>
            <a:r>
              <a:rPr lang="en" sz="6000"/>
              <a:t>(1) If n = 1, return V</a:t>
            </a:r>
            <a:r>
              <a:rPr baseline="-25000" lang="en" sz="6000"/>
              <a:t>x</a:t>
            </a:r>
            <a:r>
              <a:rPr lang="en" sz="6000"/>
              <a:t>[1].</a:t>
            </a:r>
            <a:endParaRPr sz="6000"/>
          </a:p>
          <a:p>
            <a:pPr indent="0" lvl="0" marL="0" rtl="0" algn="just">
              <a:spcBef>
                <a:spcPts val="1200"/>
              </a:spcBef>
              <a:spcAft>
                <a:spcPts val="0"/>
              </a:spcAft>
              <a:buNone/>
            </a:pPr>
            <a:r>
              <a:rPr lang="en" sz="6000"/>
              <a:t>(2) If n = 2, return max{V</a:t>
            </a:r>
            <a:r>
              <a:rPr baseline="-25000" lang="en" sz="6000"/>
              <a:t>x</a:t>
            </a:r>
            <a:r>
              <a:rPr lang="en" sz="6000"/>
              <a:t>[1], V</a:t>
            </a:r>
            <a:r>
              <a:rPr baseline="-25000" lang="en" sz="6000"/>
              <a:t>x</a:t>
            </a:r>
            <a:r>
              <a:rPr lang="en" sz="6000"/>
              <a:t>[2]}.</a:t>
            </a:r>
            <a:endParaRPr sz="6000"/>
          </a:p>
          <a:p>
            <a:pPr indent="0" lvl="0" marL="0" rtl="0" algn="just">
              <a:spcBef>
                <a:spcPts val="1200"/>
              </a:spcBef>
              <a:spcAft>
                <a:spcPts val="0"/>
              </a:spcAft>
              <a:buNone/>
            </a:pPr>
            <a:r>
              <a:rPr lang="en" sz="6000"/>
              <a:t>(3) k ← ᒥn/2ᒣ.</a:t>
            </a:r>
            <a:endParaRPr sz="6000"/>
          </a:p>
          <a:p>
            <a:pPr indent="0" lvl="0" marL="0" rtl="0" algn="just">
              <a:spcBef>
                <a:spcPts val="1200"/>
              </a:spcBef>
              <a:spcAft>
                <a:spcPts val="0"/>
              </a:spcAft>
              <a:buNone/>
            </a:pPr>
            <a:r>
              <a:rPr lang="en" sz="6000"/>
              <a:t>(4) If V</a:t>
            </a:r>
            <a:r>
              <a:rPr baseline="-25000" lang="en" sz="6000"/>
              <a:t>x</a:t>
            </a:r>
            <a:r>
              <a:rPr lang="en" sz="6000"/>
              <a:t>[k] &gt; V</a:t>
            </a:r>
            <a:r>
              <a:rPr baseline="-25000" lang="en" sz="6000"/>
              <a:t>x</a:t>
            </a:r>
            <a:r>
              <a:rPr lang="en" sz="6000"/>
              <a:t>[k − 1] and V</a:t>
            </a:r>
            <a:r>
              <a:rPr baseline="-25000" lang="en" sz="6000"/>
              <a:t>x</a:t>
            </a:r>
            <a:r>
              <a:rPr lang="en" sz="6000"/>
              <a:t>[k] &gt; V</a:t>
            </a:r>
            <a:r>
              <a:rPr baseline="-25000" lang="en" sz="6000"/>
              <a:t>x</a:t>
            </a:r>
            <a:r>
              <a:rPr lang="en" sz="6000"/>
              <a:t>[k + 1], then return V</a:t>
            </a:r>
            <a:r>
              <a:rPr baseline="-25000" lang="en" sz="6000"/>
              <a:t>x</a:t>
            </a:r>
            <a:r>
              <a:rPr lang="en" sz="6000"/>
              <a:t>[k].</a:t>
            </a:r>
            <a:endParaRPr sz="6000"/>
          </a:p>
          <a:p>
            <a:pPr indent="0" lvl="0" marL="0" rtl="0" algn="just">
              <a:spcBef>
                <a:spcPts val="1200"/>
              </a:spcBef>
              <a:spcAft>
                <a:spcPts val="0"/>
              </a:spcAft>
              <a:buNone/>
            </a:pPr>
            <a:r>
              <a:rPr lang="en" sz="6000"/>
              <a:t>(5) If V</a:t>
            </a:r>
            <a:r>
              <a:rPr baseline="-25000" lang="en" sz="6000"/>
              <a:t>x</a:t>
            </a:r>
            <a:r>
              <a:rPr lang="en" sz="6000"/>
              <a:t>[k] &lt; V</a:t>
            </a:r>
            <a:r>
              <a:rPr baseline="-25000" lang="en" sz="6000"/>
              <a:t>x</a:t>
            </a:r>
            <a:r>
              <a:rPr lang="en" sz="6000"/>
              <a:t>[k − 1] then call the algorithm recursively on V</a:t>
            </a:r>
            <a:r>
              <a:rPr baseline="-25000" lang="en" sz="6000"/>
              <a:t>x</a:t>
            </a:r>
            <a:r>
              <a:rPr lang="en" sz="6000"/>
              <a:t>[1 : k − 1], else call the algorithm             recursively on V</a:t>
            </a:r>
            <a:r>
              <a:rPr baseline="-25000" lang="en" sz="6000"/>
              <a:t>x</a:t>
            </a:r>
            <a:r>
              <a:rPr lang="en" sz="6000"/>
              <a:t>[k + 1 : n].</a:t>
            </a:r>
            <a:endParaRPr sz="6000"/>
          </a:p>
          <a:p>
            <a:pPr indent="0" lvl="0" marL="0" rtl="0" algn="l">
              <a:spcBef>
                <a:spcPts val="1200"/>
              </a:spcBef>
              <a:spcAft>
                <a:spcPts val="0"/>
              </a:spcAft>
              <a:buNone/>
            </a:pPr>
            <a:r>
              <a:t/>
            </a:r>
            <a:endParaRPr sz="1500"/>
          </a:p>
          <a:p>
            <a:pPr indent="0" lvl="0" marL="0" rtl="0" algn="l">
              <a:spcBef>
                <a:spcPts val="1200"/>
              </a:spcBef>
              <a:spcAft>
                <a:spcPts val="0"/>
              </a:spcAft>
              <a:buClr>
                <a:schemeClr val="dk1"/>
              </a:buClr>
              <a:buSzPct val="73333"/>
              <a:buFont typeface="Arial"/>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21" name="Google Shape;621;p8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
              <a:t>(</a:t>
            </a:r>
            <a:r>
              <a:rPr lang="en" sz="1500"/>
              <a:t>b). L</a:t>
            </a:r>
            <a:r>
              <a:rPr lang="en" sz="1500"/>
              <a:t>et p denote the index at which the x-coordinate was maximized. Observe that joining V[1] and V[p] by a straight line divides the polygon into an upper half and a lower half and the vertex achieving the maximum y-coordinate must lie above this line. The counter-clockwise traversal V</a:t>
            </a:r>
            <a:r>
              <a:rPr baseline="-25000" lang="en" sz="1500"/>
              <a:t>y</a:t>
            </a:r>
            <a:r>
              <a:rPr lang="en" sz="1500"/>
              <a:t>[p] → V</a:t>
            </a:r>
            <a:r>
              <a:rPr baseline="-25000" lang="en" sz="1500"/>
              <a:t>y</a:t>
            </a:r>
            <a:r>
              <a:rPr lang="en" sz="1500"/>
              <a:t>[p+ 1] → · · · → V</a:t>
            </a:r>
            <a:r>
              <a:rPr baseline="-25000" lang="en" sz="1500"/>
              <a:t>y</a:t>
            </a:r>
            <a:r>
              <a:rPr lang="en" sz="1500"/>
              <a:t>[n] → V</a:t>
            </a:r>
            <a:r>
              <a:rPr baseline="-25000" lang="en" sz="1500"/>
              <a:t>y</a:t>
            </a:r>
            <a:r>
              <a:rPr lang="en" sz="1500"/>
              <a:t>[1] is unimodal and we need to detect the location of the maximum element of this array. So, considering the same algorithm as above with this new array [V</a:t>
            </a:r>
            <a:r>
              <a:rPr baseline="-25000" lang="en" sz="1500"/>
              <a:t>y</a:t>
            </a:r>
            <a:r>
              <a:rPr lang="en" sz="1500"/>
              <a:t>[p], V</a:t>
            </a:r>
            <a:r>
              <a:rPr baseline="-25000" lang="en" sz="1500"/>
              <a:t>y</a:t>
            </a:r>
            <a:r>
              <a:rPr lang="en" sz="1500"/>
              <a:t>[p + 1], . . . , V</a:t>
            </a:r>
            <a:r>
              <a:rPr baseline="-25000" lang="en" sz="1500"/>
              <a:t>y</a:t>
            </a:r>
            <a:r>
              <a:rPr lang="en" sz="1500"/>
              <a:t>[n], V</a:t>
            </a:r>
            <a:r>
              <a:rPr baseline="-25000" lang="en" sz="1500"/>
              <a:t>y</a:t>
            </a:r>
            <a:r>
              <a:rPr lang="en" sz="1500"/>
              <a:t>[1]] will return the vertex with the maximum y-coordinate.</a:t>
            </a:r>
            <a:endParaRPr sz="1500"/>
          </a:p>
          <a:p>
            <a:pPr indent="0" lvl="0" marL="0" rtl="0" algn="just">
              <a:spcBef>
                <a:spcPts val="1200"/>
              </a:spcBef>
              <a:spcAft>
                <a:spcPts val="0"/>
              </a:spcAft>
              <a:buNone/>
            </a:pPr>
            <a:r>
              <a:t/>
            </a:r>
            <a:endParaRPr sz="1500"/>
          </a:p>
          <a:p>
            <a:pPr indent="0" lvl="0" marL="0" rtl="0" algn="just">
              <a:spcBef>
                <a:spcPts val="1200"/>
              </a:spcBef>
              <a:spcAft>
                <a:spcPts val="0"/>
              </a:spcAft>
              <a:buNone/>
            </a:pPr>
            <a:r>
              <a:rPr lang="en" sz="1500"/>
              <a:t>The recurrence equation is T(n) ≤ T(n/2) + Θ(1).</a:t>
            </a:r>
            <a:endParaRPr sz="1500"/>
          </a:p>
          <a:p>
            <a:pPr indent="0" lvl="0" marL="0" rtl="0" algn="just">
              <a:spcBef>
                <a:spcPts val="1200"/>
              </a:spcBef>
              <a:spcAft>
                <a:spcPts val="0"/>
              </a:spcAft>
              <a:buNone/>
            </a:pPr>
            <a:r>
              <a:rPr lang="en" sz="1500"/>
              <a:t>Invoking Master’s Theorem gives T(n) = O(log n).</a:t>
            </a:r>
            <a:endParaRPr sz="1500"/>
          </a:p>
          <a:p>
            <a:pPr indent="0" lvl="0" marL="0" rtl="0" algn="just">
              <a:spcBef>
                <a:spcPts val="1200"/>
              </a:spcBef>
              <a:spcAft>
                <a:spcPts val="1200"/>
              </a:spcAft>
              <a:buNone/>
            </a:pPr>
            <a:r>
              <a:t/>
            </a:r>
            <a:endParaRPr sz="15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7"/>
          <p:cNvSpPr txBox="1"/>
          <p:nvPr>
            <p:ph idx="1" type="body"/>
          </p:nvPr>
        </p:nvSpPr>
        <p:spPr>
          <a:xfrm>
            <a:off x="311700" y="69940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chemeClr val="dk1"/>
                </a:solidFill>
              </a:rPr>
              <a:t>DIVIDE AND CONQUER</a:t>
            </a:r>
            <a:endParaRPr sz="3400">
              <a:solidFill>
                <a:schemeClr val="dk1"/>
              </a:solidFill>
            </a:endParaRPr>
          </a:p>
          <a:p>
            <a:pPr indent="0" lvl="0" marL="0" rtl="0" algn="ctr">
              <a:spcBef>
                <a:spcPts val="1200"/>
              </a:spcBef>
              <a:spcAft>
                <a:spcPts val="1200"/>
              </a:spcAft>
              <a:buNone/>
            </a:pPr>
            <a:r>
              <a:rPr lang="en" sz="2000">
                <a:solidFill>
                  <a:schemeClr val="dk1"/>
                </a:solidFill>
              </a:rPr>
              <a:t>TA: Saumil Dedhia</a:t>
            </a:r>
            <a:endParaRPr sz="20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632" name="Google Shape;63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3333"/>
              <a:buFont typeface="Arial"/>
              <a:buNone/>
            </a:pPr>
            <a:r>
              <a:rPr lang="en" sz="1500">
                <a:solidFill>
                  <a:srgbClr val="263238"/>
                </a:solidFill>
                <a:highlight>
                  <a:srgbClr val="FFFFFF"/>
                </a:highlight>
              </a:rPr>
              <a:t>Each ship is located at an integer point on the sea represented by a cartesian plane, and each integer point may contain at most 1 ship.</a:t>
            </a:r>
            <a:endParaRPr sz="1500">
              <a:solidFill>
                <a:srgbClr val="263238"/>
              </a:solidFill>
              <a:highlight>
                <a:srgbClr val="FFFFFF"/>
              </a:highlight>
            </a:endParaRPr>
          </a:p>
          <a:p>
            <a:pPr indent="0" lvl="0" marL="0" rtl="0" algn="l">
              <a:spcBef>
                <a:spcPts val="1100"/>
              </a:spcBef>
              <a:spcAft>
                <a:spcPts val="0"/>
              </a:spcAft>
              <a:buClr>
                <a:schemeClr val="dk1"/>
              </a:buClr>
              <a:buSzPct val="73333"/>
              <a:buFont typeface="Arial"/>
              <a:buNone/>
            </a:pPr>
            <a:r>
              <a:rPr lang="en" sz="1500">
                <a:solidFill>
                  <a:srgbClr val="263238"/>
                </a:solidFill>
                <a:highlight>
                  <a:srgbClr val="FFFFFF"/>
                </a:highlight>
              </a:rPr>
              <a:t>You have a function </a:t>
            </a:r>
            <a:r>
              <a:rPr lang="en" sz="1500">
                <a:solidFill>
                  <a:srgbClr val="546E7A"/>
                </a:solidFill>
                <a:highlight>
                  <a:srgbClr val="F7F9FA"/>
                </a:highlight>
              </a:rPr>
              <a:t>Sea.hasShips(topRight, bottomLeft)</a:t>
            </a:r>
            <a:r>
              <a:rPr lang="en" sz="1500">
                <a:solidFill>
                  <a:srgbClr val="263238"/>
                </a:solidFill>
                <a:highlight>
                  <a:srgbClr val="FFFFFF"/>
                </a:highlight>
              </a:rPr>
              <a:t> which takes two points as arguments and returns </a:t>
            </a:r>
            <a:r>
              <a:rPr lang="en" sz="1500">
                <a:solidFill>
                  <a:srgbClr val="546E7A"/>
                </a:solidFill>
                <a:highlight>
                  <a:srgbClr val="F7F9FA"/>
                </a:highlight>
              </a:rPr>
              <a:t>true</a:t>
            </a:r>
            <a:r>
              <a:rPr lang="en" sz="1500">
                <a:solidFill>
                  <a:srgbClr val="263238"/>
                </a:solidFill>
                <a:highlight>
                  <a:srgbClr val="FFFFFF"/>
                </a:highlight>
              </a:rPr>
              <a:t> If there is at least one ship in the rectangle represented by the two points, including on the boundary.</a:t>
            </a:r>
            <a:endParaRPr sz="1500">
              <a:solidFill>
                <a:srgbClr val="263238"/>
              </a:solidFill>
              <a:highlight>
                <a:srgbClr val="FFFFFF"/>
              </a:highlight>
            </a:endParaRPr>
          </a:p>
          <a:p>
            <a:pPr indent="0" lvl="0" marL="0" rtl="0" algn="l">
              <a:spcBef>
                <a:spcPts val="1100"/>
              </a:spcBef>
              <a:spcAft>
                <a:spcPts val="0"/>
              </a:spcAft>
              <a:buNone/>
            </a:pPr>
            <a:r>
              <a:rPr lang="en" sz="1500">
                <a:solidFill>
                  <a:srgbClr val="263238"/>
                </a:solidFill>
                <a:highlight>
                  <a:srgbClr val="FFFFFF"/>
                </a:highlight>
              </a:rPr>
              <a:t>Given two points: the top right and bottom left corners of a rectangle, return the number of ships present in that rectangle. It is guaranteed that there are at most 10 ships in that rectangle.</a:t>
            </a:r>
            <a:endParaRPr sz="1500">
              <a:solidFill>
                <a:srgbClr val="263238"/>
              </a:solidFill>
              <a:highlight>
                <a:srgbClr val="FFFFFF"/>
              </a:highlight>
            </a:endParaRPr>
          </a:p>
          <a:p>
            <a:pPr indent="0" lvl="0" marL="0" rtl="0" algn="l">
              <a:spcBef>
                <a:spcPts val="1100"/>
              </a:spcBef>
              <a:spcAft>
                <a:spcPts val="0"/>
              </a:spcAft>
              <a:buNone/>
            </a:pPr>
            <a:r>
              <a:rPr lang="en" sz="1500">
                <a:solidFill>
                  <a:srgbClr val="263238"/>
                </a:solidFill>
                <a:highlight>
                  <a:schemeClr val="lt1"/>
                </a:highlight>
              </a:rPr>
              <a:t>Example : </a:t>
            </a:r>
            <a:endParaRPr sz="1500">
              <a:solidFill>
                <a:srgbClr val="263238"/>
              </a:solidFill>
              <a:highlight>
                <a:schemeClr val="lt1"/>
              </a:highlight>
            </a:endParaRPr>
          </a:p>
          <a:p>
            <a:pPr indent="0" lvl="0" marL="139700" marR="139700" rtl="0" algn="l">
              <a:lnSpc>
                <a:spcPct val="160000"/>
              </a:lnSpc>
              <a:spcBef>
                <a:spcPts val="1100"/>
              </a:spcBef>
              <a:spcAft>
                <a:spcPts val="0"/>
              </a:spcAft>
              <a:buNone/>
            </a:pPr>
            <a:r>
              <a:rPr lang="en" sz="1500">
                <a:solidFill>
                  <a:srgbClr val="263238"/>
                </a:solidFill>
                <a:highlight>
                  <a:schemeClr val="lt1"/>
                </a:highlight>
              </a:rPr>
              <a:t>ships = [[1,1],[2,2],[3,3],[5,5]], topRight = [4,4], bottomLeft = [0,0]</a:t>
            </a:r>
            <a:endParaRPr sz="1500">
              <a:solidFill>
                <a:srgbClr val="263238"/>
              </a:solidFill>
              <a:highlight>
                <a:schemeClr val="lt1"/>
              </a:highlight>
            </a:endParaRPr>
          </a:p>
          <a:p>
            <a:pPr indent="0" lvl="0" marL="0" marR="139700" rtl="0" algn="l">
              <a:lnSpc>
                <a:spcPct val="160000"/>
              </a:lnSpc>
              <a:spcBef>
                <a:spcPts val="1000"/>
              </a:spcBef>
              <a:spcAft>
                <a:spcPts val="0"/>
              </a:spcAft>
              <a:buNone/>
            </a:pPr>
            <a:r>
              <a:rPr lang="en" sz="1500">
                <a:solidFill>
                  <a:srgbClr val="263238"/>
                </a:solidFill>
                <a:highlight>
                  <a:schemeClr val="lt1"/>
                </a:highlight>
              </a:rPr>
              <a:t>Algorithm  should output = 3</a:t>
            </a:r>
            <a:endParaRPr sz="1500">
              <a:solidFill>
                <a:srgbClr val="263238"/>
              </a:solidFill>
              <a:highlight>
                <a:schemeClr val="lt1"/>
              </a:highlight>
            </a:endParaRPr>
          </a:p>
          <a:p>
            <a:pPr indent="0" lvl="0" marL="0" rtl="0" algn="l">
              <a:spcBef>
                <a:spcPts val="1000"/>
              </a:spcBef>
              <a:spcAft>
                <a:spcPts val="1200"/>
              </a:spcAft>
              <a:buNone/>
            </a:pPr>
            <a:r>
              <a:t/>
            </a:r>
            <a:endParaRPr sz="15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38" name="Google Shape;638;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Hint 1 : Divide the query rectangle into 4 rectangles.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Hint 2 : Use recursion to continue with the rectangles that has ships only.</a:t>
            </a:r>
            <a:endParaRPr sz="15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Visualization</a:t>
            </a:r>
            <a:endParaRPr/>
          </a:p>
        </p:txBody>
      </p:sp>
      <p:sp>
        <p:nvSpPr>
          <p:cNvPr id="644" name="Google Shape;644;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5" name="Google Shape;645;p90"/>
          <p:cNvPicPr preferRelativeResize="0"/>
          <p:nvPr/>
        </p:nvPicPr>
        <p:blipFill>
          <a:blip r:embed="rId3">
            <a:alphaModFix/>
          </a:blip>
          <a:stretch>
            <a:fillRect/>
          </a:stretch>
        </p:blipFill>
        <p:spPr>
          <a:xfrm>
            <a:off x="311700" y="1081275"/>
            <a:ext cx="8520600" cy="3487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51" name="Google Shape;65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t>Step 1 : </a:t>
            </a:r>
            <a:r>
              <a:rPr b="1" lang="en" sz="1500"/>
              <a:t>Base Condition:</a:t>
            </a:r>
            <a:endParaRPr b="1" sz="1500"/>
          </a:p>
          <a:p>
            <a:pPr indent="-323850" lvl="0" marL="457200" rtl="0" algn="l">
              <a:spcBef>
                <a:spcPts val="1200"/>
              </a:spcBef>
              <a:spcAft>
                <a:spcPts val="0"/>
              </a:spcAft>
              <a:buSzPts val="1500"/>
              <a:buAutoNum type="arabicPeriod"/>
            </a:pPr>
            <a:r>
              <a:rPr lang="en" sz="1500"/>
              <a:t>if (!sea.hasShips(topRight, bottomLeft)) </a:t>
            </a:r>
            <a:endParaRPr sz="1500"/>
          </a:p>
          <a:p>
            <a:pPr indent="0" lvl="0" marL="914400" rtl="0" algn="l">
              <a:spcBef>
                <a:spcPts val="1200"/>
              </a:spcBef>
              <a:spcAft>
                <a:spcPts val="0"/>
              </a:spcAft>
              <a:buNone/>
            </a:pPr>
            <a:r>
              <a:rPr lang="en" sz="1500"/>
              <a:t>return 0;</a:t>
            </a:r>
            <a:endParaRPr sz="1500"/>
          </a:p>
          <a:p>
            <a:pPr indent="-323850" lvl="0" marL="457200" rtl="0" algn="l">
              <a:spcBef>
                <a:spcPts val="1200"/>
              </a:spcBef>
              <a:spcAft>
                <a:spcPts val="0"/>
              </a:spcAft>
              <a:buSzPts val="1500"/>
              <a:buAutoNum type="arabicPeriod"/>
            </a:pPr>
            <a:r>
              <a:rPr lang="en" sz="1500"/>
              <a:t>if (topRight[0] == bottomLeft[0] &amp;&amp; topRight[1] == bottomLeft[1])</a:t>
            </a:r>
            <a:endParaRPr sz="1500"/>
          </a:p>
          <a:p>
            <a:pPr indent="457200" lvl="0" marL="457200" rtl="0" algn="l">
              <a:spcBef>
                <a:spcPts val="1200"/>
              </a:spcBef>
              <a:spcAft>
                <a:spcPts val="0"/>
              </a:spcAft>
              <a:buNone/>
            </a:pPr>
            <a:r>
              <a:rPr lang="en" sz="1500"/>
              <a:t> return 1;</a:t>
            </a:r>
            <a:endParaRPr sz="1500"/>
          </a:p>
          <a:p>
            <a:pPr indent="0" lvl="0" marL="0" rtl="0" algn="l">
              <a:spcBef>
                <a:spcPts val="1200"/>
              </a:spcBef>
              <a:spcAft>
                <a:spcPts val="0"/>
              </a:spcAft>
              <a:buNone/>
            </a:pPr>
            <a:r>
              <a:rPr b="1" lang="en" sz="1500"/>
              <a:t>Step 2 : Divide</a:t>
            </a:r>
            <a:endParaRPr b="1" sz="1500"/>
          </a:p>
          <a:p>
            <a:pPr indent="0" lvl="0" marL="457200" rtl="0" algn="l">
              <a:spcBef>
                <a:spcPts val="1200"/>
              </a:spcBef>
              <a:spcAft>
                <a:spcPts val="0"/>
              </a:spcAft>
              <a:buNone/>
            </a:pPr>
            <a:r>
              <a:rPr lang="en" sz="1500"/>
              <a:t>int midX = (topRight[0] + bottomLeft[0])/2;</a:t>
            </a:r>
            <a:endParaRPr sz="1500"/>
          </a:p>
          <a:p>
            <a:pPr indent="0" lvl="0" marL="457200" rtl="0" algn="l">
              <a:spcBef>
                <a:spcPts val="1200"/>
              </a:spcBef>
              <a:spcAft>
                <a:spcPts val="0"/>
              </a:spcAft>
              <a:buClr>
                <a:schemeClr val="dk1"/>
              </a:buClr>
              <a:buSzPts val="1100"/>
              <a:buFont typeface="Arial"/>
              <a:buNone/>
            </a:pPr>
            <a:r>
              <a:rPr lang="en" sz="1500"/>
              <a:t>int midY = (topRight[1] + bottomLeft[1])/2;</a:t>
            </a:r>
            <a:endParaRPr sz="1500"/>
          </a:p>
          <a:p>
            <a:pPr indent="0" lvl="0" marL="0" rtl="0" algn="l">
              <a:spcBef>
                <a:spcPts val="1200"/>
              </a:spcBef>
              <a:spcAft>
                <a:spcPts val="1200"/>
              </a:spcAft>
              <a:buNone/>
            </a:pPr>
            <a:r>
              <a:t/>
            </a:r>
            <a:endParaRPr sz="15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57" name="Google Shape;657;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Step 3 : Conquer</a:t>
            </a:r>
            <a:endParaRPr b="1" sz="1500"/>
          </a:p>
          <a:p>
            <a:pPr indent="457200" lvl="0" marL="0" rtl="0" algn="l">
              <a:spcBef>
                <a:spcPts val="1200"/>
              </a:spcBef>
              <a:spcAft>
                <a:spcPts val="0"/>
              </a:spcAft>
              <a:buClr>
                <a:schemeClr val="dk1"/>
              </a:buClr>
              <a:buSzPts val="1100"/>
              <a:buFont typeface="Arial"/>
              <a:buNone/>
            </a:pPr>
            <a:r>
              <a:rPr lang="en" sz="1500"/>
              <a:t>countShips(sea, new int[]{midX, midY}, bottomLeft) +</a:t>
            </a:r>
            <a:endParaRPr sz="1500"/>
          </a:p>
          <a:p>
            <a:pPr indent="0" lvl="0" marL="0" rtl="0" algn="l">
              <a:spcBef>
                <a:spcPts val="1200"/>
              </a:spcBef>
              <a:spcAft>
                <a:spcPts val="0"/>
              </a:spcAft>
              <a:buClr>
                <a:schemeClr val="dk1"/>
              </a:buClr>
              <a:buSzPts val="1100"/>
              <a:buFont typeface="Arial"/>
              <a:buNone/>
            </a:pPr>
            <a:r>
              <a:rPr lang="en" sz="1500"/>
              <a:t>         countShips(sea, topRight, new int[]{midX+1, midY+1}) +</a:t>
            </a:r>
            <a:endParaRPr sz="1500"/>
          </a:p>
          <a:p>
            <a:pPr indent="0" lvl="0" marL="0" rtl="0" algn="l">
              <a:spcBef>
                <a:spcPts val="1200"/>
              </a:spcBef>
              <a:spcAft>
                <a:spcPts val="0"/>
              </a:spcAft>
              <a:buClr>
                <a:schemeClr val="dk1"/>
              </a:buClr>
              <a:buSzPts val="1100"/>
              <a:buFont typeface="Arial"/>
              <a:buNone/>
            </a:pPr>
            <a:r>
              <a:rPr lang="en" sz="1500"/>
              <a:t>         countShips(sea, new int[]{midX, topRight[1]}, new int[]{bottomLeft[0], midY+1}) +</a:t>
            </a:r>
            <a:endParaRPr sz="1500"/>
          </a:p>
          <a:p>
            <a:pPr indent="0" lvl="0" marL="0" rtl="0" algn="l">
              <a:spcBef>
                <a:spcPts val="1200"/>
              </a:spcBef>
              <a:spcAft>
                <a:spcPts val="0"/>
              </a:spcAft>
              <a:buClr>
                <a:schemeClr val="dk1"/>
              </a:buClr>
              <a:buSzPts val="1100"/>
              <a:buFont typeface="Arial"/>
              <a:buNone/>
            </a:pPr>
            <a:r>
              <a:rPr lang="en" sz="1500"/>
              <a:t>         countShips(sea, new int[]{topRight[0], midY}, new int[]{midX+1, bottomLeft[1]});</a:t>
            </a:r>
            <a:endParaRPr sz="1500"/>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 Analysis using Master’s Theorem</a:t>
            </a:r>
            <a:endParaRPr/>
          </a:p>
        </p:txBody>
      </p:sp>
      <p:sp>
        <p:nvSpPr>
          <p:cNvPr id="663" name="Google Shape;663;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Time complexity: O(n)  n is the side of the rectangle</a:t>
            </a:r>
            <a:endParaRPr sz="1500"/>
          </a:p>
          <a:p>
            <a:pPr indent="0" lvl="0" marL="0" rtl="0" algn="l">
              <a:spcBef>
                <a:spcPts val="1200"/>
              </a:spcBef>
              <a:spcAft>
                <a:spcPts val="0"/>
              </a:spcAft>
              <a:buClr>
                <a:schemeClr val="dk1"/>
              </a:buClr>
              <a:buSzPts val="1100"/>
              <a:buFont typeface="Arial"/>
              <a:buNone/>
            </a:pPr>
            <a:r>
              <a:rPr lang="en" sz="1500"/>
              <a:t>T(n) = 4xT(n/2) + O(1)</a:t>
            </a:r>
            <a:endParaRPr sz="1500"/>
          </a:p>
          <a:p>
            <a:pPr indent="0" lvl="0" marL="0" rtl="0" algn="l">
              <a:spcBef>
                <a:spcPts val="1200"/>
              </a:spcBef>
              <a:spcAft>
                <a:spcPts val="0"/>
              </a:spcAft>
              <a:buClr>
                <a:schemeClr val="dk1"/>
              </a:buClr>
              <a:buSzPts val="1100"/>
              <a:buFont typeface="Arial"/>
              <a:buNone/>
            </a:pPr>
            <a:r>
              <a:rPr lang="en" sz="1500"/>
              <a:t>Apply master theorem: n^(log(4)4) = n^2 is O(O(1)). So T(n) = O(n^2)</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rPr lang="en" sz="1500"/>
              <a:t>Complexity is still the same but, we significantly improve the time complexity practically since we would not check any of the </a:t>
            </a:r>
            <a:r>
              <a:rPr lang="en" sz="1500"/>
              <a:t>blocks</a:t>
            </a:r>
            <a:r>
              <a:rPr lang="en" sz="1500"/>
              <a:t> that don’t have any ships.</a:t>
            </a:r>
            <a:endParaRPr sz="1500"/>
          </a:p>
          <a:p>
            <a:pPr indent="0" lvl="0" marL="0" rtl="0" algn="l">
              <a:spcBef>
                <a:spcPts val="1200"/>
              </a:spcBef>
              <a:spcAft>
                <a:spcPts val="1200"/>
              </a:spcAft>
              <a:buNone/>
            </a:pPr>
            <a:r>
              <a:rPr lang="en" sz="1500"/>
              <a:t>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1</a:t>
            </a:r>
            <a:endParaRPr/>
          </a:p>
        </p:txBody>
      </p:sp>
      <p:sp>
        <p:nvSpPr>
          <p:cNvPr id="137" name="Google Shape;13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arenR"/>
            </a:pPr>
            <a:r>
              <a:rPr lang="en"/>
              <a:t>Alex -&gt; Ally (e)</a:t>
            </a:r>
            <a:endParaRPr/>
          </a:p>
          <a:p>
            <a:pPr indent="-325755" lvl="0" marL="457200" rtl="0" algn="l">
              <a:spcBef>
                <a:spcPts val="0"/>
              </a:spcBef>
              <a:spcAft>
                <a:spcPts val="0"/>
              </a:spcAft>
              <a:buSzPct val="100000"/>
              <a:buAutoNum type="arabicParenR"/>
            </a:pPr>
            <a:r>
              <a:rPr lang="en"/>
              <a:t>Bethany -&gt; Brad(e) </a:t>
            </a:r>
            <a:endParaRPr/>
          </a:p>
          <a:p>
            <a:pPr indent="-325755" lvl="0" marL="457200" rtl="0" algn="l">
              <a:spcBef>
                <a:spcPts val="0"/>
              </a:spcBef>
              <a:spcAft>
                <a:spcPts val="0"/>
              </a:spcAft>
              <a:buSzPct val="100000"/>
              <a:buAutoNum type="arabicParenR"/>
            </a:pPr>
            <a:r>
              <a:rPr lang="en"/>
              <a:t>Cho -&gt; Charlie(e) </a:t>
            </a:r>
            <a:endParaRPr/>
          </a:p>
          <a:p>
            <a:pPr indent="0" lvl="0" marL="457200" rtl="0" algn="l">
              <a:spcBef>
                <a:spcPts val="1200"/>
              </a:spcBef>
              <a:spcAft>
                <a:spcPts val="0"/>
              </a:spcAft>
              <a:buNone/>
            </a:pPr>
            <a:r>
              <a:rPr lang="en"/>
              <a:t>Final Matching (Alex, Ally), (Bethany, Brad), (Cho, Charlie) </a:t>
            </a:r>
            <a:endParaRPr/>
          </a:p>
          <a:p>
            <a:pPr indent="0" lvl="0" marL="0" rtl="0" algn="l">
              <a:spcBef>
                <a:spcPts val="1200"/>
              </a:spcBef>
              <a:spcAft>
                <a:spcPts val="0"/>
              </a:spcAft>
              <a:buClr>
                <a:schemeClr val="dk1"/>
              </a:buClr>
              <a:buSzPct val="61111"/>
              <a:buFont typeface="Arial"/>
              <a:buNone/>
            </a:pPr>
            <a:r>
              <a:t/>
            </a:r>
            <a:endParaRPr/>
          </a:p>
          <a:p>
            <a:pPr indent="-325755" lvl="0" marL="457200" rtl="0" algn="l">
              <a:spcBef>
                <a:spcPts val="1200"/>
              </a:spcBef>
              <a:spcAft>
                <a:spcPts val="0"/>
              </a:spcAft>
              <a:buSzPct val="100000"/>
              <a:buAutoNum type="arabicParenR"/>
            </a:pPr>
            <a:r>
              <a:rPr lang="en"/>
              <a:t>Ally -&gt; Bethany (e)</a:t>
            </a:r>
            <a:endParaRPr/>
          </a:p>
          <a:p>
            <a:pPr indent="-325755" lvl="0" marL="457200" rtl="0" algn="l">
              <a:spcBef>
                <a:spcPts val="0"/>
              </a:spcBef>
              <a:spcAft>
                <a:spcPts val="0"/>
              </a:spcAft>
              <a:buSzPct val="100000"/>
              <a:buAutoNum type="arabicParenR"/>
            </a:pPr>
            <a:r>
              <a:rPr lang="en"/>
              <a:t>Brad -&gt; Alex (e) </a:t>
            </a:r>
            <a:endParaRPr/>
          </a:p>
          <a:p>
            <a:pPr indent="-325755" lvl="0" marL="457200" rtl="0" algn="l">
              <a:spcBef>
                <a:spcPts val="0"/>
              </a:spcBef>
              <a:spcAft>
                <a:spcPts val="0"/>
              </a:spcAft>
              <a:buSzPct val="100000"/>
              <a:buAutoNum type="arabicParenR"/>
            </a:pPr>
            <a:r>
              <a:rPr lang="en"/>
              <a:t>Charlie -&gt; Bethany (e) Ally (f) </a:t>
            </a:r>
            <a:endParaRPr/>
          </a:p>
          <a:p>
            <a:pPr indent="-325755" lvl="0" marL="457200" rtl="0" algn="l">
              <a:spcBef>
                <a:spcPts val="0"/>
              </a:spcBef>
              <a:spcAft>
                <a:spcPts val="0"/>
              </a:spcAft>
              <a:buSzPct val="100000"/>
              <a:buAutoNum type="arabicParenR"/>
            </a:pPr>
            <a:r>
              <a:rPr lang="en"/>
              <a:t>Ally -&gt; Cho(e) </a:t>
            </a:r>
            <a:endParaRPr/>
          </a:p>
          <a:p>
            <a:pPr indent="0" lvl="0" marL="457200" rtl="0" algn="l">
              <a:spcBef>
                <a:spcPts val="1200"/>
              </a:spcBef>
              <a:spcAft>
                <a:spcPts val="0"/>
              </a:spcAft>
              <a:buNone/>
            </a:pPr>
            <a:r>
              <a:rPr lang="en"/>
              <a:t>Final Matching (Alex, Brad), (Bethany, Charlie), (Cho, Ally) - Improvement: 3</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4"/>
          <p:cNvSpPr txBox="1"/>
          <p:nvPr>
            <p:ph idx="1" type="body"/>
          </p:nvPr>
        </p:nvSpPr>
        <p:spPr>
          <a:xfrm>
            <a:off x="311700" y="69940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solidFill>
                  <a:schemeClr val="dk1"/>
                </a:solidFill>
              </a:rPr>
              <a:t>BFS and DFS</a:t>
            </a:r>
            <a:endParaRPr sz="2000">
              <a:solidFill>
                <a:schemeClr val="dk1"/>
              </a:solidFill>
            </a:endParaRPr>
          </a:p>
          <a:p>
            <a:pPr indent="0" lvl="0" marL="0" rtl="0" algn="ctr">
              <a:spcBef>
                <a:spcPts val="1200"/>
              </a:spcBef>
              <a:spcAft>
                <a:spcPts val="1200"/>
              </a:spcAft>
              <a:buNone/>
            </a:pPr>
            <a:r>
              <a:rPr lang="en" sz="2000">
                <a:solidFill>
                  <a:schemeClr val="dk1"/>
                </a:solidFill>
              </a:rPr>
              <a:t>TA: Adwaita Jadhav</a:t>
            </a:r>
            <a:endParaRPr sz="20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a:t>
            </a:r>
            <a:endParaRPr/>
          </a:p>
        </p:txBody>
      </p:sp>
      <p:sp>
        <p:nvSpPr>
          <p:cNvPr id="674" name="Google Shape;674;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Time Complexity: O(V+E)</a:t>
            </a:r>
            <a:endParaRPr/>
          </a:p>
        </p:txBody>
      </p:sp>
      <p:pic>
        <p:nvPicPr>
          <p:cNvPr id="675" name="Google Shape;675;p95"/>
          <p:cNvPicPr preferRelativeResize="0"/>
          <p:nvPr/>
        </p:nvPicPr>
        <p:blipFill>
          <a:blip r:embed="rId3">
            <a:alphaModFix/>
          </a:blip>
          <a:stretch>
            <a:fillRect/>
          </a:stretch>
        </p:blipFill>
        <p:spPr>
          <a:xfrm>
            <a:off x="311700" y="966876"/>
            <a:ext cx="6316752" cy="287125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BFS traversal of following graph.</a:t>
            </a:r>
            <a:endParaRPr/>
          </a:p>
        </p:txBody>
      </p:sp>
      <p:sp>
        <p:nvSpPr>
          <p:cNvPr id="681" name="Google Shape;681;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a-&gt;b (since e is already visited we stop)</a:t>
            </a:r>
            <a:endParaRPr/>
          </a:p>
          <a:p>
            <a:pPr indent="-342900" lvl="0" marL="457200" rtl="0" algn="l">
              <a:spcBef>
                <a:spcPts val="0"/>
              </a:spcBef>
              <a:spcAft>
                <a:spcPts val="0"/>
              </a:spcAft>
              <a:buSzPts val="1800"/>
              <a:buChar char="●"/>
            </a:pPr>
            <a:r>
              <a:rPr lang="en"/>
              <a:t>a-&gt;d-&gt;g (since h is already visited we stop)</a:t>
            </a:r>
            <a:endParaRPr/>
          </a:p>
          <a:p>
            <a:pPr indent="-342900" lvl="0" marL="457200" rtl="0" algn="l">
              <a:spcBef>
                <a:spcPts val="0"/>
              </a:spcBef>
              <a:spcAft>
                <a:spcPts val="0"/>
              </a:spcAft>
              <a:buSzPts val="1800"/>
              <a:buChar char="●"/>
            </a:pPr>
            <a:r>
              <a:rPr lang="en"/>
              <a:t>        -&gt;h-&gt;i (since e and i are already visited)</a:t>
            </a:r>
            <a:endParaRPr/>
          </a:p>
          <a:p>
            <a:pPr indent="-342900" lvl="0" marL="457200" rtl="0" algn="l">
              <a:spcBef>
                <a:spcPts val="0"/>
              </a:spcBef>
              <a:spcAft>
                <a:spcPts val="0"/>
              </a:spcAft>
              <a:buSzPts val="1800"/>
              <a:buChar char="●"/>
            </a:pPr>
            <a:r>
              <a:rPr lang="en"/>
              <a:t>a-&gt;e-&gt;f-&gt;c</a:t>
            </a:r>
            <a:endParaRPr/>
          </a:p>
        </p:txBody>
      </p:sp>
      <p:pic>
        <p:nvPicPr>
          <p:cNvPr id="682" name="Google Shape;682;p96"/>
          <p:cNvPicPr preferRelativeResize="0"/>
          <p:nvPr/>
        </p:nvPicPr>
        <p:blipFill>
          <a:blip r:embed="rId3">
            <a:alphaModFix/>
          </a:blip>
          <a:stretch>
            <a:fillRect/>
          </a:stretch>
        </p:blipFill>
        <p:spPr>
          <a:xfrm>
            <a:off x="5565175" y="1374150"/>
            <a:ext cx="2884500" cy="22930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Observations</a:t>
            </a:r>
            <a:endParaRPr/>
          </a:p>
        </p:txBody>
      </p:sp>
      <p:sp>
        <p:nvSpPr>
          <p:cNvPr id="688" name="Google Shape;688;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40000"/>
              </a:lnSpc>
              <a:spcBef>
                <a:spcPts val="0"/>
              </a:spcBef>
              <a:spcAft>
                <a:spcPts val="0"/>
              </a:spcAft>
              <a:buNone/>
            </a:pPr>
            <a:r>
              <a:rPr lang="en"/>
              <a:t>optimality: </a:t>
            </a:r>
            <a:endParaRPr/>
          </a:p>
          <a:p>
            <a:pPr indent="0" lvl="0" marL="0" rtl="0" algn="l">
              <a:lnSpc>
                <a:spcPct val="40000"/>
              </a:lnSpc>
              <a:spcBef>
                <a:spcPts val="1200"/>
              </a:spcBef>
              <a:spcAft>
                <a:spcPts val="0"/>
              </a:spcAft>
              <a:buNone/>
            </a:pPr>
            <a:r>
              <a:rPr lang="en"/>
              <a:t> – always finds the shortest path (fewest edges). </a:t>
            </a:r>
            <a:endParaRPr/>
          </a:p>
          <a:p>
            <a:pPr indent="0" lvl="0" marL="0" rtl="0" algn="l">
              <a:lnSpc>
                <a:spcPct val="40000"/>
              </a:lnSpc>
              <a:spcBef>
                <a:spcPts val="1200"/>
              </a:spcBef>
              <a:spcAft>
                <a:spcPts val="0"/>
              </a:spcAft>
              <a:buNone/>
            </a:pPr>
            <a:r>
              <a:rPr lang="en"/>
              <a:t>– in unweighted graphs, finds optimal cost path. </a:t>
            </a:r>
            <a:endParaRPr/>
          </a:p>
          <a:p>
            <a:pPr indent="0" lvl="0" marL="0" rtl="0" algn="l">
              <a:lnSpc>
                <a:spcPct val="40000"/>
              </a:lnSpc>
              <a:spcBef>
                <a:spcPts val="1200"/>
              </a:spcBef>
              <a:spcAft>
                <a:spcPts val="0"/>
              </a:spcAft>
              <a:buNone/>
            </a:pPr>
            <a:r>
              <a:rPr lang="en"/>
              <a:t>– In weighted graphs, not always optimal cost.</a:t>
            </a:r>
            <a:endParaRPr/>
          </a:p>
          <a:p>
            <a:pPr indent="0" lvl="0" marL="0" rtl="0" algn="l">
              <a:lnSpc>
                <a:spcPct val="60000"/>
              </a:lnSpc>
              <a:spcBef>
                <a:spcPts val="1200"/>
              </a:spcBef>
              <a:spcAft>
                <a:spcPts val="0"/>
              </a:spcAft>
              <a:buNone/>
            </a:pPr>
            <a:r>
              <a:t/>
            </a:r>
            <a:endParaRPr/>
          </a:p>
          <a:p>
            <a:pPr indent="0" lvl="0" marL="0" rtl="0" algn="l">
              <a:lnSpc>
                <a:spcPct val="80000"/>
              </a:lnSpc>
              <a:spcBef>
                <a:spcPts val="1200"/>
              </a:spcBef>
              <a:spcAft>
                <a:spcPts val="0"/>
              </a:spcAft>
              <a:buNone/>
            </a:pPr>
            <a:r>
              <a:rPr lang="en"/>
              <a:t>retrieval: harder to reconstruct the actual sequence of vertices or edges in the path once you find it </a:t>
            </a:r>
            <a:endParaRPr/>
          </a:p>
          <a:p>
            <a:pPr indent="0" lvl="0" marL="0" rtl="0" algn="l">
              <a:lnSpc>
                <a:spcPct val="80000"/>
              </a:lnSpc>
              <a:spcBef>
                <a:spcPts val="1200"/>
              </a:spcBef>
              <a:spcAft>
                <a:spcPts val="0"/>
              </a:spcAft>
              <a:buNone/>
            </a:pPr>
            <a:r>
              <a:rPr lang="en"/>
              <a:t>– </a:t>
            </a:r>
            <a:r>
              <a:rPr lang="en"/>
              <a:t>conceptually, BFS is exploring many possible paths in parallel, so it's not easy to store a path array/list in progress </a:t>
            </a:r>
            <a:endParaRPr/>
          </a:p>
          <a:p>
            <a:pPr indent="0" lvl="0" marL="0" rtl="0" algn="l">
              <a:lnSpc>
                <a:spcPct val="80000"/>
              </a:lnSpc>
              <a:spcBef>
                <a:spcPts val="1200"/>
              </a:spcBef>
              <a:spcAft>
                <a:spcPts val="1200"/>
              </a:spcAft>
              <a:buNone/>
            </a:pPr>
            <a:r>
              <a:rPr lang="en"/>
              <a:t>– solution: We can keep track of the path by storing predecessors for each vertex (each vertex can store a reference to a previous vertex).</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DFS</a:t>
            </a:r>
            <a:endParaRPr/>
          </a:p>
        </p:txBody>
      </p:sp>
      <p:sp>
        <p:nvSpPr>
          <p:cNvPr id="694" name="Google Shape;694;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Depth-first search (DFS): Finds a path between two vertices by exploring each possible path as far as possible before backtracking.</a:t>
            </a:r>
            <a:endParaRPr/>
          </a:p>
          <a:p>
            <a:pPr indent="0" lvl="0" marL="0" rtl="0" algn="l">
              <a:lnSpc>
                <a:spcPct val="100000"/>
              </a:lnSpc>
              <a:spcBef>
                <a:spcPts val="1200"/>
              </a:spcBef>
              <a:spcAft>
                <a:spcPts val="0"/>
              </a:spcAft>
              <a:buNone/>
            </a:pPr>
            <a:r>
              <a:rPr lang="en"/>
              <a:t>– Often implemented recursively. </a:t>
            </a:r>
            <a:endParaRPr/>
          </a:p>
          <a:p>
            <a:pPr indent="0" lvl="0" marL="0" rtl="0" algn="l">
              <a:lnSpc>
                <a:spcPct val="100000"/>
              </a:lnSpc>
              <a:spcBef>
                <a:spcPts val="1200"/>
              </a:spcBef>
              <a:spcAft>
                <a:spcPts val="0"/>
              </a:spcAft>
              <a:buNone/>
            </a:pPr>
            <a:r>
              <a:rPr lang="en"/>
              <a:t>– Many graph algorithms involve visiting or marking vertices.</a:t>
            </a:r>
            <a:endParaRPr/>
          </a:p>
          <a:p>
            <a:pPr indent="0" lvl="0" marL="0" rtl="0" algn="l">
              <a:lnSpc>
                <a:spcPct val="100000"/>
              </a:lnSpc>
              <a:spcBef>
                <a:spcPts val="1200"/>
              </a:spcBef>
              <a:spcAft>
                <a:spcPts val="0"/>
              </a:spcAft>
              <a:buNone/>
            </a:pPr>
            <a:r>
              <a:rPr lang="en"/>
              <a:t>– Time Complexity: O(V+E)</a:t>
            </a:r>
            <a:endParaRPr/>
          </a:p>
          <a:p>
            <a:pPr indent="0" lvl="0" marL="0" rtl="0" algn="l">
              <a:spcBef>
                <a:spcPts val="1200"/>
              </a:spcBef>
              <a:spcAft>
                <a:spcPts val="1200"/>
              </a:spcAft>
              <a:buNone/>
            </a:pPr>
            <a:r>
              <a:t/>
            </a:r>
            <a:endParaRPr/>
          </a:p>
        </p:txBody>
      </p:sp>
      <p:pic>
        <p:nvPicPr>
          <p:cNvPr id="695" name="Google Shape;695;p98"/>
          <p:cNvPicPr preferRelativeResize="0"/>
          <p:nvPr/>
        </p:nvPicPr>
        <p:blipFill rotWithShape="1">
          <a:blip r:embed="rId3">
            <a:alphaModFix/>
          </a:blip>
          <a:srcRect b="8930" l="0" r="0" t="-8930"/>
          <a:stretch/>
        </p:blipFill>
        <p:spPr>
          <a:xfrm>
            <a:off x="3497975" y="2723450"/>
            <a:ext cx="4870825" cy="1895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Find a path from a to h</a:t>
            </a:r>
            <a:endParaRPr/>
          </a:p>
        </p:txBody>
      </p:sp>
      <p:sp>
        <p:nvSpPr>
          <p:cNvPr id="701" name="Google Shape;701;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a-&gt;e-&gt;f-&gt;c-&gt;i</a:t>
            </a:r>
            <a:endParaRPr/>
          </a:p>
          <a:p>
            <a:pPr indent="-342900" lvl="0" marL="457200" rtl="0" algn="l">
              <a:spcBef>
                <a:spcPts val="0"/>
              </a:spcBef>
              <a:spcAft>
                <a:spcPts val="0"/>
              </a:spcAft>
              <a:buSzPts val="1800"/>
              <a:buChar char="●"/>
            </a:pPr>
            <a:r>
              <a:rPr lang="en"/>
              <a:t>Backtrack to c, no more unvisited neighbors</a:t>
            </a:r>
            <a:endParaRPr/>
          </a:p>
          <a:p>
            <a:pPr indent="-342900" lvl="0" marL="457200" rtl="0" algn="l">
              <a:spcBef>
                <a:spcPts val="0"/>
              </a:spcBef>
              <a:spcAft>
                <a:spcPts val="0"/>
              </a:spcAft>
              <a:buSzPts val="1800"/>
              <a:buChar char="●"/>
            </a:pPr>
            <a:r>
              <a:rPr lang="en"/>
              <a:t>Backtrack to f,</a:t>
            </a:r>
            <a:r>
              <a:rPr lang="en"/>
              <a:t> no more unvisited neighbors</a:t>
            </a:r>
            <a:endParaRPr/>
          </a:p>
          <a:p>
            <a:pPr indent="-342900" lvl="0" marL="457200" rtl="0" algn="l">
              <a:spcBef>
                <a:spcPts val="0"/>
              </a:spcBef>
              <a:spcAft>
                <a:spcPts val="0"/>
              </a:spcAft>
              <a:buSzPts val="1800"/>
              <a:buChar char="●"/>
            </a:pPr>
            <a:r>
              <a:rPr lang="en"/>
              <a:t>Backtrack to e, no more unvisited neighbors</a:t>
            </a:r>
            <a:endParaRPr/>
          </a:p>
          <a:p>
            <a:pPr indent="-342900" lvl="0" marL="457200" rtl="0" algn="l">
              <a:spcBef>
                <a:spcPts val="0"/>
              </a:spcBef>
              <a:spcAft>
                <a:spcPts val="0"/>
              </a:spcAft>
              <a:buSzPts val="1800"/>
              <a:buChar char="●"/>
            </a:pPr>
            <a:r>
              <a:rPr lang="en"/>
              <a:t>Backtrack to a, univisited neighbors b and d</a:t>
            </a:r>
            <a:endParaRPr/>
          </a:p>
          <a:p>
            <a:pPr indent="-342900" lvl="0" marL="457200" rtl="0" algn="l">
              <a:spcBef>
                <a:spcPts val="0"/>
              </a:spcBef>
              <a:spcAft>
                <a:spcPts val="0"/>
              </a:spcAft>
              <a:buSzPts val="1800"/>
              <a:buChar char="●"/>
            </a:pPr>
            <a:r>
              <a:rPr lang="en"/>
              <a:t>a-&gt;d-&gt;g-&gt;h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Observation: we could also go from d-&gt;h and that would lead to shortest path. But DFS does not guarantee shortest path, but it guarantees if path exists or not. </a:t>
            </a:r>
            <a:endParaRPr/>
          </a:p>
          <a:p>
            <a:pPr indent="0" lvl="0" marL="457200" rtl="0" algn="l">
              <a:spcBef>
                <a:spcPts val="1200"/>
              </a:spcBef>
              <a:spcAft>
                <a:spcPts val="1200"/>
              </a:spcAft>
              <a:buNone/>
            </a:pPr>
            <a:r>
              <a:t/>
            </a:r>
            <a:endParaRPr/>
          </a:p>
        </p:txBody>
      </p:sp>
      <p:pic>
        <p:nvPicPr>
          <p:cNvPr id="702" name="Google Shape;702;p99"/>
          <p:cNvPicPr preferRelativeResize="0"/>
          <p:nvPr/>
        </p:nvPicPr>
        <p:blipFill>
          <a:blip r:embed="rId3">
            <a:alphaModFix/>
          </a:blip>
          <a:stretch>
            <a:fillRect/>
          </a:stretch>
        </p:blipFill>
        <p:spPr>
          <a:xfrm>
            <a:off x="5952175" y="1269400"/>
            <a:ext cx="2470826" cy="20548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300">
                <a:solidFill>
                  <a:schemeClr val="dk2"/>
                </a:solidFill>
              </a:rPr>
              <a:t>Heaps</a:t>
            </a:r>
            <a:endParaRPr b="1" sz="2300">
              <a:solidFill>
                <a:schemeClr val="dk2"/>
              </a:solidFill>
            </a:endParaRPr>
          </a:p>
          <a:p>
            <a:pPr indent="0" lvl="0" marL="0" rtl="0" algn="ctr">
              <a:lnSpc>
                <a:spcPct val="115000"/>
              </a:lnSpc>
              <a:spcBef>
                <a:spcPts val="1200"/>
              </a:spcBef>
              <a:spcAft>
                <a:spcPts val="1200"/>
              </a:spcAft>
              <a:buClr>
                <a:schemeClr val="dk1"/>
              </a:buClr>
              <a:buSzPct val="61111"/>
              <a:buFont typeface="Arial"/>
              <a:buNone/>
            </a:pPr>
            <a:r>
              <a:rPr lang="en" sz="1800">
                <a:solidFill>
                  <a:schemeClr val="dk2"/>
                </a:solidFill>
              </a:rPr>
              <a:t>Rachitha Kagalvadi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713" name="Google Shape;713;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two binomial heaps</a:t>
            </a:r>
            <a:endParaRPr/>
          </a:p>
          <a:p>
            <a:pPr indent="0" lvl="0" marL="0" rtl="0" algn="l">
              <a:spcBef>
                <a:spcPts val="1200"/>
              </a:spcBef>
              <a:spcAft>
                <a:spcPts val="0"/>
              </a:spcAft>
              <a:buNone/>
            </a:pPr>
            <a:r>
              <a:rPr lang="en"/>
              <a:t>B0B1B2B4 and B1B4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19" name="Google Shape;719;p102"/>
          <p:cNvSpPr txBox="1"/>
          <p:nvPr>
            <p:ph idx="1" type="body"/>
          </p:nvPr>
        </p:nvSpPr>
        <p:spPr>
          <a:xfrm>
            <a:off x="527838" y="3097050"/>
            <a:ext cx="8286600" cy="18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11 + 10 = 101 → B2B0</a:t>
            </a:r>
            <a:endParaRPr/>
          </a:p>
        </p:txBody>
      </p:sp>
      <p:pic>
        <p:nvPicPr>
          <p:cNvPr id="720" name="Google Shape;720;p102"/>
          <p:cNvPicPr preferRelativeResize="0"/>
          <p:nvPr/>
        </p:nvPicPr>
        <p:blipFill>
          <a:blip r:embed="rId3">
            <a:alphaModFix/>
          </a:blip>
          <a:stretch>
            <a:fillRect/>
          </a:stretch>
        </p:blipFill>
        <p:spPr>
          <a:xfrm>
            <a:off x="1237363" y="1195363"/>
            <a:ext cx="6867525" cy="17240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26" name="Google Shape;726;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B0B1B2B4 → </a:t>
            </a:r>
            <a:r>
              <a:rPr lang="en"/>
              <a:t>10111 </a:t>
            </a:r>
            <a:endParaRPr/>
          </a:p>
          <a:p>
            <a:pPr indent="0" lvl="0" marL="0" rtl="0" algn="l">
              <a:spcBef>
                <a:spcPts val="1200"/>
              </a:spcBef>
              <a:spcAft>
                <a:spcPts val="0"/>
              </a:spcAft>
              <a:buNone/>
            </a:pPr>
            <a:r>
              <a:rPr lang="en"/>
              <a:t>B1B4 → 10010</a:t>
            </a:r>
            <a:endParaRPr/>
          </a:p>
          <a:p>
            <a:pPr indent="0" lvl="0" marL="0" rtl="0" algn="l">
              <a:spcBef>
                <a:spcPts val="1200"/>
              </a:spcBef>
              <a:spcAft>
                <a:spcPts val="0"/>
              </a:spcAft>
              <a:buClr>
                <a:schemeClr val="dk1"/>
              </a:buClr>
              <a:buSzPts val="1100"/>
              <a:buFont typeface="Arial"/>
              <a:buNone/>
            </a:pPr>
            <a:r>
              <a:rPr lang="en"/>
              <a:t>Perform Binary addition  </a:t>
            </a:r>
            <a:endParaRPr/>
          </a:p>
          <a:p>
            <a:pPr indent="0" lvl="0" marL="0" rtl="0" algn="l">
              <a:spcBef>
                <a:spcPts val="1200"/>
              </a:spcBef>
              <a:spcAft>
                <a:spcPts val="0"/>
              </a:spcAft>
              <a:buNone/>
            </a:pPr>
            <a:r>
              <a:rPr lang="en"/>
              <a:t>Result → 101001</a:t>
            </a:r>
            <a:endParaRPr/>
          </a:p>
          <a:p>
            <a:pPr indent="0" lvl="0" marL="0" rtl="0" algn="l">
              <a:spcBef>
                <a:spcPts val="1200"/>
              </a:spcBef>
              <a:spcAft>
                <a:spcPts val="1200"/>
              </a:spcAft>
              <a:buClr>
                <a:schemeClr val="dk1"/>
              </a:buClr>
              <a:buSzPts val="1100"/>
              <a:buFont typeface="Arial"/>
              <a:buNone/>
            </a:pPr>
            <a:r>
              <a:rPr lang="en"/>
              <a:t>Heap after merging → B5B3B0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143" name="Google Shape;14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Prove that in the male-propose version of the GS algorithm, at most one man ends up with his worst possible choice. </a:t>
            </a:r>
            <a:endParaRPr b="1"/>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732" name="Google Shape;732;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3" name="Google Shape;733;p104"/>
          <p:cNvPicPr preferRelativeResize="0"/>
          <p:nvPr/>
        </p:nvPicPr>
        <p:blipFill>
          <a:blip r:embed="rId3">
            <a:alphaModFix/>
          </a:blip>
          <a:stretch>
            <a:fillRect/>
          </a:stretch>
        </p:blipFill>
        <p:spPr>
          <a:xfrm>
            <a:off x="535350" y="1530051"/>
            <a:ext cx="7760626" cy="1839450"/>
          </a:xfrm>
          <a:prstGeom prst="rect">
            <a:avLst/>
          </a:prstGeom>
          <a:noFill/>
          <a:ln>
            <a:noFill/>
          </a:ln>
        </p:spPr>
      </p:pic>
      <p:sp>
        <p:nvSpPr>
          <p:cNvPr id="734" name="Google Shape;734;p104"/>
          <p:cNvSpPr txBox="1"/>
          <p:nvPr/>
        </p:nvSpPr>
        <p:spPr>
          <a:xfrm>
            <a:off x="2445800" y="3002100"/>
            <a:ext cx="325500" cy="32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14</a:t>
            </a:r>
            <a:endParaRPr sz="9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0" name="Google Shape;740;p105"/>
          <p:cNvPicPr preferRelativeResize="0"/>
          <p:nvPr/>
        </p:nvPicPr>
        <p:blipFill>
          <a:blip r:embed="rId3">
            <a:alphaModFix/>
          </a:blip>
          <a:stretch>
            <a:fillRect/>
          </a:stretch>
        </p:blipFill>
        <p:spPr>
          <a:xfrm>
            <a:off x="1193175" y="285550"/>
            <a:ext cx="6229398" cy="2243325"/>
          </a:xfrm>
          <a:prstGeom prst="rect">
            <a:avLst/>
          </a:prstGeom>
          <a:noFill/>
          <a:ln>
            <a:noFill/>
          </a:ln>
        </p:spPr>
      </p:pic>
      <p:pic>
        <p:nvPicPr>
          <p:cNvPr id="741" name="Google Shape;741;p105"/>
          <p:cNvPicPr preferRelativeResize="0"/>
          <p:nvPr/>
        </p:nvPicPr>
        <p:blipFill>
          <a:blip r:embed="rId4">
            <a:alphaModFix/>
          </a:blip>
          <a:stretch>
            <a:fillRect/>
          </a:stretch>
        </p:blipFill>
        <p:spPr>
          <a:xfrm>
            <a:off x="1904200" y="2675825"/>
            <a:ext cx="5673202" cy="22433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7" name="Google Shape;747;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8" name="Google Shape;748;p106"/>
          <p:cNvPicPr preferRelativeResize="0"/>
          <p:nvPr/>
        </p:nvPicPr>
        <p:blipFill>
          <a:blip r:embed="rId3">
            <a:alphaModFix/>
          </a:blip>
          <a:stretch>
            <a:fillRect/>
          </a:stretch>
        </p:blipFill>
        <p:spPr>
          <a:xfrm>
            <a:off x="1895475" y="895350"/>
            <a:ext cx="5454594" cy="3416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deleteMin()</a:t>
            </a:r>
            <a:endParaRPr/>
          </a:p>
        </p:txBody>
      </p:sp>
      <p:sp>
        <p:nvSpPr>
          <p:cNvPr id="754" name="Google Shape;754;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5" name="Google Shape;755;p107"/>
          <p:cNvPicPr preferRelativeResize="0"/>
          <p:nvPr/>
        </p:nvPicPr>
        <p:blipFill>
          <a:blip r:embed="rId3">
            <a:alphaModFix/>
          </a:blip>
          <a:stretch>
            <a:fillRect/>
          </a:stretch>
        </p:blipFill>
        <p:spPr>
          <a:xfrm>
            <a:off x="2157900" y="1017725"/>
            <a:ext cx="5353050" cy="39243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1" name="Google Shape;761;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2" name="Google Shape;762;p108"/>
          <p:cNvPicPr preferRelativeResize="0"/>
          <p:nvPr/>
        </p:nvPicPr>
        <p:blipFill>
          <a:blip r:embed="rId3">
            <a:alphaModFix/>
          </a:blip>
          <a:stretch>
            <a:fillRect/>
          </a:stretch>
        </p:blipFill>
        <p:spPr>
          <a:xfrm>
            <a:off x="1422325" y="1424002"/>
            <a:ext cx="6396726" cy="26488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8" name="Google Shape;768;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9" name="Google Shape;769;p109"/>
          <p:cNvPicPr preferRelativeResize="0"/>
          <p:nvPr/>
        </p:nvPicPr>
        <p:blipFill>
          <a:blip r:embed="rId3">
            <a:alphaModFix/>
          </a:blip>
          <a:stretch>
            <a:fillRect/>
          </a:stretch>
        </p:blipFill>
        <p:spPr>
          <a:xfrm>
            <a:off x="1947863" y="657225"/>
            <a:ext cx="5248275" cy="38290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(T/F)</a:t>
            </a:r>
            <a:endParaRPr/>
          </a:p>
        </p:txBody>
      </p:sp>
      <p:sp>
        <p:nvSpPr>
          <p:cNvPr id="775" name="Google Shape;775;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smallest element in a binary max-heap of size n can be found with at most n/2 comparisons.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81" name="Google Shape;781;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True. In a max heap, the smallest element is always present at a leaf node. So we need to check for all leaf nodes for the minimum value →  how many leaf nodes are there? </a:t>
            </a:r>
            <a:endParaRPr/>
          </a:p>
          <a:p>
            <a:pPr indent="0" lvl="0" marL="0" rtl="0" algn="l">
              <a:spcBef>
                <a:spcPts val="1200"/>
              </a:spcBef>
              <a:spcAft>
                <a:spcPts val="1200"/>
              </a:spcAft>
              <a:buNone/>
            </a:pPr>
            <a:r>
              <a:rPr lang="en"/>
              <a:t>ceil(n/2) leaf nodes. →  Therefore, we will only have to do at most n/2 comparisons.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a:t>
            </a:r>
            <a:endParaRPr/>
          </a:p>
        </p:txBody>
      </p:sp>
      <p:sp>
        <p:nvSpPr>
          <p:cNvPr id="149" name="Google Shape;14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that two men </a:t>
            </a:r>
            <a:r>
              <a:rPr i="1" lang="en"/>
              <a:t>m</a:t>
            </a:r>
            <a:r>
              <a:rPr baseline="-25000" i="1" lang="en"/>
              <a:t>1</a:t>
            </a:r>
            <a:r>
              <a:rPr lang="en"/>
              <a:t> and </a:t>
            </a:r>
            <a:r>
              <a:rPr i="1" lang="en"/>
              <a:t>m</a:t>
            </a:r>
            <a:r>
              <a:rPr baseline="-25000" i="1" lang="en"/>
              <a:t>2</a:t>
            </a:r>
            <a:r>
              <a:rPr lang="en"/>
              <a:t> end up with their worst possible choices, </a:t>
            </a:r>
            <a:r>
              <a:rPr i="1" lang="en"/>
              <a:t>w</a:t>
            </a:r>
            <a:r>
              <a:rPr baseline="-25000" i="1" lang="en"/>
              <a:t>1</a:t>
            </a:r>
            <a:r>
              <a:rPr lang="en"/>
              <a:t> and </a:t>
            </a:r>
            <a:r>
              <a:rPr i="1" lang="en"/>
              <a:t>w</a:t>
            </a:r>
            <a:r>
              <a:rPr baseline="-25000" i="1" lang="en"/>
              <a:t>2</a:t>
            </a:r>
            <a:r>
              <a:rPr lang="en"/>
              <a:t> </a:t>
            </a:r>
            <a:r>
              <a:rPr lang="en"/>
              <a:t>respectively.</a:t>
            </a:r>
            <a:r>
              <a:rPr lang="en"/>
              <a:t> </a:t>
            </a:r>
            <a:r>
              <a:rPr lang="en"/>
              <a:t>WLOG, let </a:t>
            </a:r>
            <a:r>
              <a:rPr i="1" lang="en"/>
              <a:t>m</a:t>
            </a:r>
            <a:r>
              <a:rPr baseline="-25000" i="1" lang="en"/>
              <a:t>2</a:t>
            </a:r>
            <a:r>
              <a:rPr lang="en"/>
              <a:t> be the second man to propose to his worst woman. This means that he must have proposed to every woman excluding </a:t>
            </a:r>
            <a:r>
              <a:rPr i="1" lang="en"/>
              <a:t>w</a:t>
            </a:r>
            <a:r>
              <a:rPr baseline="-25000" i="1" lang="en"/>
              <a:t>2</a:t>
            </a:r>
            <a:r>
              <a:rPr lang="en"/>
              <a:t>. </a:t>
            </a:r>
            <a:endParaRPr/>
          </a:p>
          <a:p>
            <a:pPr indent="0" lvl="0" marL="0" rtl="0" algn="l">
              <a:spcBef>
                <a:spcPts val="1200"/>
              </a:spcBef>
              <a:spcAft>
                <a:spcPts val="1200"/>
              </a:spcAft>
              <a:buNone/>
            </a:pPr>
            <a:r>
              <a:rPr lang="en"/>
              <a:t>And given that </a:t>
            </a:r>
            <a:r>
              <a:rPr i="1" lang="en"/>
              <a:t>w</a:t>
            </a:r>
            <a:r>
              <a:rPr baseline="-25000" i="1" lang="en"/>
              <a:t>1</a:t>
            </a:r>
            <a:r>
              <a:rPr lang="en"/>
              <a:t>!= </a:t>
            </a:r>
            <a:r>
              <a:rPr i="1" lang="en"/>
              <a:t>w</a:t>
            </a:r>
            <a:r>
              <a:rPr baseline="-25000" i="1" lang="en"/>
              <a:t>2</a:t>
            </a:r>
            <a:r>
              <a:rPr lang="en"/>
              <a:t>, and that </a:t>
            </a:r>
            <a:r>
              <a:rPr i="1" lang="en"/>
              <a:t>m</a:t>
            </a:r>
            <a:r>
              <a:rPr baseline="-25000" i="1" lang="en"/>
              <a:t>1</a:t>
            </a:r>
            <a:r>
              <a:rPr lang="en"/>
              <a:t> must have proposed to his entire preference list, we know that </a:t>
            </a:r>
            <a:r>
              <a:rPr i="1" lang="en"/>
              <a:t>w</a:t>
            </a:r>
            <a:r>
              <a:rPr baseline="-25000" i="1" lang="en"/>
              <a:t>2</a:t>
            </a:r>
            <a:r>
              <a:rPr lang="en"/>
              <a:t> must have been proposed to by </a:t>
            </a:r>
            <a:r>
              <a:rPr i="1" lang="en"/>
              <a:t>m</a:t>
            </a:r>
            <a:r>
              <a:rPr baseline="-25000" i="1" lang="en"/>
              <a:t>1</a:t>
            </a:r>
            <a:r>
              <a:rPr i="1" lang="en"/>
              <a:t> </a:t>
            </a:r>
            <a:r>
              <a:rPr lang="en"/>
              <a:t>at some point previously as well. This means that by the last round, every woman has been proposed to.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