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CC87CE-49F7-4B5B-9313-089A3EBFF5CA}">
  <a:tblStyle styleId="{A4CC87CE-49F7-4B5B-9313-089A3EBFF5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472e20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472e20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4637b55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4637b55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637b55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637b55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637b55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637b55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637b55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637b55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637b55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4637b55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637b553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637b553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637b553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637b553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637b55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637b55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4637b55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4637b55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0944ed4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0944ed4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e01771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e01771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a31ce8c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a31ce8c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a31ce8c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31ce8c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472e20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472e20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31ce8c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31ce8c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637b55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637b55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5472e20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5472e20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472e20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472e20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aYupExDuAbUheDX4aycrxZDrc6stTcig/view"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0x0fff.com/twitter-architecture-analysis-part-1/" TargetMode="External"/><Relationship Id="rId4" Type="http://schemas.openxmlformats.org/officeDocument/2006/relationships/hyperlink" Target="https://blog.twitter.com/engineering/en_us/topics/infrastructure/2017/the-infrastructure-behind-twitter-scale.html" TargetMode="External"/><Relationship Id="rId5" Type="http://schemas.openxmlformats.org/officeDocument/2006/relationships/hyperlink" Target="https://blog.twitter.com/engineering/en_us/a/2016/strong-consistency-in-manhattan.html" TargetMode="External"/><Relationship Id="rId6" Type="http://schemas.openxmlformats.org/officeDocument/2006/relationships/hyperlink" Target="https://blog.twitter.com/engineering/en_us/a/2013/forward-secrecy-at-twitter.html" TargetMode="External"/><Relationship Id="rId7" Type="http://schemas.openxmlformats.org/officeDocument/2006/relationships/hyperlink" Target="https://www.youtube.com/watch?v=wYk0xPP_P_8" TargetMode="External"/><Relationship Id="rId8" Type="http://schemas.openxmlformats.org/officeDocument/2006/relationships/hyperlink" Target="https://redis.io/comman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90000" y="99050"/>
            <a:ext cx="77730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000"/>
              <a:t>Vivekanand Education Society’s Institute Of Technology</a:t>
            </a:r>
            <a:endParaRPr b="1" sz="2000"/>
          </a:p>
          <a:p>
            <a:pPr indent="0" lvl="0" marL="0" rtl="0" algn="ctr">
              <a:spcBef>
                <a:spcPts val="0"/>
              </a:spcBef>
              <a:spcAft>
                <a:spcPts val="0"/>
              </a:spcAft>
              <a:buClr>
                <a:schemeClr val="dk1"/>
              </a:buClr>
              <a:buSzPts val="1100"/>
              <a:buFont typeface="Arial"/>
              <a:buNone/>
            </a:pPr>
            <a:r>
              <a:rPr b="1" lang="en" sz="2000"/>
              <a:t>Department Of Computer Engineering</a:t>
            </a:r>
            <a:endParaRPr b="1" sz="2000"/>
          </a:p>
        </p:txBody>
      </p:sp>
      <p:sp>
        <p:nvSpPr>
          <p:cNvPr id="55" name="Google Shape;55;p13"/>
          <p:cNvSpPr txBox="1"/>
          <p:nvPr>
            <p:ph idx="1" type="subTitle"/>
          </p:nvPr>
        </p:nvSpPr>
        <p:spPr>
          <a:xfrm>
            <a:off x="311700" y="1907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solidFill>
                  <a:srgbClr val="EFEFEF"/>
                </a:solidFill>
              </a:rPr>
              <a:t>Twitter as a Distributed system</a:t>
            </a:r>
            <a:endParaRPr b="1" sz="3000">
              <a:solidFill>
                <a:srgbClr val="EFEFEF"/>
              </a:solidFill>
            </a:endParaRPr>
          </a:p>
        </p:txBody>
      </p:sp>
      <p:pic>
        <p:nvPicPr>
          <p:cNvPr id="56" name="Google Shape;56;p13"/>
          <p:cNvPicPr preferRelativeResize="0"/>
          <p:nvPr/>
        </p:nvPicPr>
        <p:blipFill>
          <a:blip r:embed="rId3">
            <a:alphaModFix/>
          </a:blip>
          <a:stretch>
            <a:fillRect/>
          </a:stretch>
        </p:blipFill>
        <p:spPr>
          <a:xfrm>
            <a:off x="-132300" y="0"/>
            <a:ext cx="1621125" cy="1621125"/>
          </a:xfrm>
          <a:prstGeom prst="rect">
            <a:avLst/>
          </a:prstGeom>
          <a:noFill/>
          <a:ln>
            <a:noFill/>
          </a:ln>
        </p:spPr>
      </p:pic>
      <p:sp>
        <p:nvSpPr>
          <p:cNvPr id="57" name="Google Shape;57;p13"/>
          <p:cNvSpPr txBox="1"/>
          <p:nvPr/>
        </p:nvSpPr>
        <p:spPr>
          <a:xfrm>
            <a:off x="380100" y="3258100"/>
            <a:ext cx="86829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FFFFF"/>
                </a:solidFill>
              </a:rPr>
              <a:t>Group Members:                                      Mentor Name:</a:t>
            </a:r>
            <a:endParaRPr b="1" sz="2300">
              <a:solidFill>
                <a:srgbClr val="FFFFFF"/>
              </a:solidFill>
            </a:endParaRPr>
          </a:p>
          <a:p>
            <a:pPr indent="0" lvl="0" marL="0" rtl="0" algn="l">
              <a:spcBef>
                <a:spcPts val="0"/>
              </a:spcBef>
              <a:spcAft>
                <a:spcPts val="0"/>
              </a:spcAft>
              <a:buNone/>
            </a:pPr>
            <a:r>
              <a:rPr b="1" lang="en" sz="2300">
                <a:solidFill>
                  <a:srgbClr val="FFFFFF"/>
                </a:solidFill>
              </a:rPr>
              <a:t>Anish Adnani (01)                                    Dr. Mrs. Anjali Yeole</a:t>
            </a:r>
            <a:endParaRPr b="1" sz="2300">
              <a:solidFill>
                <a:srgbClr val="FFFFFF"/>
              </a:solidFill>
            </a:endParaRPr>
          </a:p>
          <a:p>
            <a:pPr indent="0" lvl="0" marL="0" rtl="0" algn="l">
              <a:spcBef>
                <a:spcPts val="0"/>
              </a:spcBef>
              <a:spcAft>
                <a:spcPts val="0"/>
              </a:spcAft>
              <a:buNone/>
            </a:pPr>
            <a:r>
              <a:rPr b="1" lang="en" sz="2300">
                <a:solidFill>
                  <a:srgbClr val="FFFFFF"/>
                </a:solidFill>
              </a:rPr>
              <a:t>Nihal Bhandary (10)                                 Mrs. Sunita Sahu</a:t>
            </a:r>
            <a:endParaRPr b="1" sz="2300">
              <a:solidFill>
                <a:srgbClr val="FFFFFF"/>
              </a:solidFill>
            </a:endParaRPr>
          </a:p>
          <a:p>
            <a:pPr indent="0" lvl="0" marL="0" rtl="0" algn="l">
              <a:spcBef>
                <a:spcPts val="0"/>
              </a:spcBef>
              <a:spcAft>
                <a:spcPts val="0"/>
              </a:spcAft>
              <a:buNone/>
            </a:pPr>
            <a:r>
              <a:rPr b="1" lang="en" sz="2300">
                <a:solidFill>
                  <a:srgbClr val="FFFFFF"/>
                </a:solidFill>
              </a:rPr>
              <a:t>Supriya Patil (50)</a:t>
            </a:r>
            <a:endParaRPr b="1" sz="2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996400" y="1017725"/>
            <a:ext cx="4533019" cy="3551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TRANSPARENCY</a:t>
            </a:r>
            <a:endParaRPr/>
          </a:p>
        </p:txBody>
      </p:sp>
      <p:sp>
        <p:nvSpPr>
          <p:cNvPr id="119" name="Google Shape;119;p23"/>
          <p:cNvSpPr txBox="1"/>
          <p:nvPr>
            <p:ph idx="1" type="body"/>
          </p:nvPr>
        </p:nvSpPr>
        <p:spPr>
          <a:xfrm>
            <a:off x="311700" y="1152475"/>
            <a:ext cx="4328700" cy="38094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Clr>
                <a:srgbClr val="FFFFFF"/>
              </a:buClr>
              <a:buSzPts val="1900"/>
              <a:buChar char="●"/>
            </a:pPr>
            <a:r>
              <a:rPr lang="en" sz="1400">
                <a:solidFill>
                  <a:srgbClr val="FFFFFF"/>
                </a:solidFill>
              </a:rPr>
              <a:t>They had deep buffer ToRs to support bursty service traffic and carrier grade core switches with no oversubscription at that layer</a:t>
            </a:r>
            <a:endParaRPr sz="1400">
              <a:solidFill>
                <a:srgbClr val="FFFFFF"/>
              </a:solidFill>
            </a:endParaRPr>
          </a:p>
          <a:p>
            <a:pPr indent="0" lvl="0" marL="0" rtl="0" algn="l">
              <a:lnSpc>
                <a:spcPct val="105000"/>
              </a:lnSpc>
              <a:spcBef>
                <a:spcPts val="1200"/>
              </a:spcBef>
              <a:spcAft>
                <a:spcPts val="0"/>
              </a:spcAft>
              <a:buNone/>
            </a:pPr>
            <a:r>
              <a:t/>
            </a:r>
            <a:endParaRPr sz="1400">
              <a:solidFill>
                <a:srgbClr val="FFFFFF"/>
              </a:solidFill>
            </a:endParaRPr>
          </a:p>
          <a:p>
            <a:pPr indent="-317500" lvl="0" marL="457200" rtl="0" algn="l">
              <a:lnSpc>
                <a:spcPct val="105000"/>
              </a:lnSpc>
              <a:spcBef>
                <a:spcPts val="1200"/>
              </a:spcBef>
              <a:spcAft>
                <a:spcPts val="0"/>
              </a:spcAft>
              <a:buClr>
                <a:srgbClr val="FFFFFF"/>
              </a:buClr>
              <a:buSzPts val="1400"/>
              <a:buChar char="●"/>
            </a:pPr>
            <a:r>
              <a:rPr lang="en" sz="1400">
                <a:solidFill>
                  <a:srgbClr val="FFFFFF"/>
                </a:solidFill>
              </a:rPr>
              <a:t>These packet buffers allow to redirect user traffic to different servers located all over the globe.</a:t>
            </a:r>
            <a:endParaRPr sz="1400">
              <a:solidFill>
                <a:srgbClr val="FFFFFF"/>
              </a:solidFill>
            </a:endParaRPr>
          </a:p>
          <a:p>
            <a:pPr indent="0" lvl="0" marL="457200" rtl="0" algn="l">
              <a:lnSpc>
                <a:spcPct val="105000"/>
              </a:lnSpc>
              <a:spcBef>
                <a:spcPts val="1200"/>
              </a:spcBef>
              <a:spcAft>
                <a:spcPts val="0"/>
              </a:spcAft>
              <a:buNone/>
            </a:pPr>
            <a:r>
              <a:t/>
            </a:r>
            <a:endParaRPr sz="1400">
              <a:solidFill>
                <a:srgbClr val="FFFFFF"/>
              </a:solidFill>
            </a:endParaRPr>
          </a:p>
          <a:p>
            <a:pPr indent="-317500" lvl="0" marL="457200" rtl="0" algn="l">
              <a:lnSpc>
                <a:spcPct val="105000"/>
              </a:lnSpc>
              <a:spcBef>
                <a:spcPts val="1200"/>
              </a:spcBef>
              <a:spcAft>
                <a:spcPts val="0"/>
              </a:spcAft>
              <a:buClr>
                <a:srgbClr val="FFFFFF"/>
              </a:buClr>
              <a:buSzPts val="1400"/>
              <a:buChar char="●"/>
            </a:pPr>
            <a:r>
              <a:rPr lang="en" sz="1400">
                <a:solidFill>
                  <a:srgbClr val="FFFFFF"/>
                </a:solidFill>
              </a:rPr>
              <a:t>The user queries are serviced without them knowing which server has performed the query. This is </a:t>
            </a:r>
            <a:r>
              <a:rPr lang="en" sz="1400">
                <a:solidFill>
                  <a:srgbClr val="FFFFFF"/>
                </a:solidFill>
              </a:rPr>
              <a:t>Fragmentation </a:t>
            </a:r>
            <a:r>
              <a:rPr lang="en" sz="1400">
                <a:solidFill>
                  <a:srgbClr val="FFFFFF"/>
                </a:solidFill>
              </a:rPr>
              <a:t>transparency in action.</a:t>
            </a:r>
            <a:endParaRPr sz="1400">
              <a:solidFill>
                <a:srgbClr val="FFFFFF"/>
              </a:solidFill>
            </a:endParaRPr>
          </a:p>
        </p:txBody>
      </p:sp>
      <p:pic>
        <p:nvPicPr>
          <p:cNvPr id="120" name="Google Shape;120;p23"/>
          <p:cNvPicPr preferRelativeResize="0"/>
          <p:nvPr/>
        </p:nvPicPr>
        <p:blipFill>
          <a:blip r:embed="rId3">
            <a:alphaModFix/>
          </a:blip>
          <a:stretch>
            <a:fillRect/>
          </a:stretch>
        </p:blipFill>
        <p:spPr>
          <a:xfrm>
            <a:off x="4995275" y="1155700"/>
            <a:ext cx="3733800" cy="340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a:t>
            </a:r>
            <a:endParaRPr/>
          </a:p>
        </p:txBody>
      </p:sp>
      <p:sp>
        <p:nvSpPr>
          <p:cNvPr id="126" name="Google Shape;126;p24"/>
          <p:cNvSpPr txBox="1"/>
          <p:nvPr>
            <p:ph idx="1" type="body"/>
          </p:nvPr>
        </p:nvSpPr>
        <p:spPr>
          <a:xfrm>
            <a:off x="311700" y="1152475"/>
            <a:ext cx="8520600" cy="3879300"/>
          </a:xfrm>
          <a:prstGeom prst="rect">
            <a:avLst/>
          </a:prstGeom>
        </p:spPr>
        <p:txBody>
          <a:bodyPr anchorCtr="0" anchor="t" bIns="91425" lIns="91425" spcFirstLastPara="1" rIns="91425" wrap="square" tIns="91425">
            <a:normAutofit/>
          </a:bodyPr>
          <a:lstStyle/>
          <a:p>
            <a:pPr indent="-336550" lvl="0" marL="457200" rtl="0" algn="l">
              <a:lnSpc>
                <a:spcPct val="95000"/>
              </a:lnSpc>
              <a:spcBef>
                <a:spcPts val="12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When a user tweets a photo, They send the photo off to one of a set of Blobstore front-end servers. The front-end understands where a given photo needs to be written, and forwards it on to the servers responsible for actually storing the data. These storage servers, write the photo to a disk and then inform a Metadata store that the image has been written and instruct it to record the information required to retrieve the photo.</a:t>
            </a:r>
            <a:endParaRPr sz="1700">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lnSpc>
                <a:spcPct val="95000"/>
              </a:lnSpc>
              <a:spcBef>
                <a:spcPts val="12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 This Metadata store, which is a non-relational key-value store cluster with automatic multi-DC synchronization capabilities, spans across all of Twitter’s data centers providing a consistent view of the data that is in Blob store</a:t>
            </a:r>
            <a:endParaRPr sz="1700">
              <a:solidFill>
                <a:srgbClr val="FFFFFF"/>
              </a:solidFill>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lnSpc>
                <a:spcPct val="95000"/>
              </a:lnSpc>
              <a:spcBef>
                <a:spcPts val="1200"/>
              </a:spcBef>
              <a:spcAft>
                <a:spcPts val="0"/>
              </a:spcAft>
              <a:buClr>
                <a:srgbClr val="FFFFFF"/>
              </a:buClr>
              <a:buSzPts val="1700"/>
              <a:buFont typeface="Times New Roman"/>
              <a:buChar char="●"/>
            </a:pPr>
            <a:r>
              <a:rPr lang="en" sz="1700">
                <a:solidFill>
                  <a:srgbClr val="FFFFFF"/>
                </a:solidFill>
                <a:latin typeface="Times New Roman"/>
                <a:ea typeface="Times New Roman"/>
                <a:cs typeface="Times New Roman"/>
                <a:sym typeface="Times New Roman"/>
              </a:rPr>
              <a:t>Apart from that twitter uses Redis which has the option to synchronize cluster node's clocks using Chrony and/or NTP.</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CONSISTENCY AND REPLICATION</a:t>
            </a:r>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D9D9D9"/>
              </a:buClr>
              <a:buSzPts val="1800"/>
              <a:buChar char="●"/>
            </a:pPr>
            <a:r>
              <a:rPr lang="en">
                <a:solidFill>
                  <a:srgbClr val="D9D9D9"/>
                </a:solidFill>
              </a:rPr>
              <a:t>Apache Kafka is used for the “replay system” in Twitter architecture.</a:t>
            </a:r>
            <a:endParaRPr>
              <a:solidFill>
                <a:srgbClr val="D9D9D9"/>
              </a:solidFill>
            </a:endParaRPr>
          </a:p>
          <a:p>
            <a:pPr indent="0" lvl="0" marL="0" rtl="0" algn="l">
              <a:spcBef>
                <a:spcPts val="1200"/>
              </a:spcBef>
              <a:spcAft>
                <a:spcPts val="0"/>
              </a:spcAft>
              <a:buNone/>
            </a:pPr>
            <a:r>
              <a:t/>
            </a:r>
            <a:endParaRPr>
              <a:solidFill>
                <a:srgbClr val="D9D9D9"/>
              </a:solidFill>
            </a:endParaRPr>
          </a:p>
          <a:p>
            <a:pPr indent="-342900" lvl="0" marL="457200" rtl="0" algn="l">
              <a:spcBef>
                <a:spcPts val="1200"/>
              </a:spcBef>
              <a:spcAft>
                <a:spcPts val="0"/>
              </a:spcAft>
              <a:buClr>
                <a:srgbClr val="D9D9D9"/>
              </a:buClr>
              <a:buSzPts val="1800"/>
              <a:buChar char="●"/>
            </a:pPr>
            <a:r>
              <a:rPr lang="en">
                <a:solidFill>
                  <a:srgbClr val="D9D9D9"/>
                </a:solidFill>
              </a:rPr>
              <a:t>On this Kafka topics, they created multiple partitions using the default semantic partitioning mechanism. Therefore, partitions correspond to the hash of a developer’s webhookId, which is the key for each record.</a:t>
            </a:r>
            <a:endParaRPr>
              <a:solidFill>
                <a:srgbClr val="D9D9D9"/>
              </a:solidFill>
            </a:endParaRPr>
          </a:p>
          <a:p>
            <a:pPr indent="0" lvl="0" marL="0" rtl="0" algn="l">
              <a:spcBef>
                <a:spcPts val="1200"/>
              </a:spcBef>
              <a:spcAft>
                <a:spcPts val="0"/>
              </a:spcAft>
              <a:buNone/>
            </a:pPr>
            <a:r>
              <a:t/>
            </a:r>
            <a:endParaRPr>
              <a:solidFill>
                <a:srgbClr val="D9D9D9"/>
              </a:solidFill>
            </a:endParaRPr>
          </a:p>
          <a:p>
            <a:pPr indent="-342900" lvl="0" marL="457200" rtl="0" algn="l">
              <a:spcBef>
                <a:spcPts val="1200"/>
              </a:spcBef>
              <a:spcAft>
                <a:spcPts val="0"/>
              </a:spcAft>
              <a:buClr>
                <a:srgbClr val="D9D9D9"/>
              </a:buClr>
              <a:buSzPts val="1800"/>
              <a:buChar char="●"/>
            </a:pPr>
            <a:r>
              <a:rPr lang="en">
                <a:solidFill>
                  <a:srgbClr val="D9D9D9"/>
                </a:solidFill>
              </a:rPr>
              <a:t>These topics are then cross-replicated to ensure redundancy which allows for serving a replay request out of one DC. These stored events are deduplicated before they are delivered.</a:t>
            </a:r>
            <a:endParaRPr>
              <a:solidFill>
                <a:srgbClr val="D9D9D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CONSISTENCY AND REPLICATION</a:t>
            </a:r>
            <a:endParaRPr/>
          </a:p>
        </p:txBody>
      </p:sp>
      <p:sp>
        <p:nvSpPr>
          <p:cNvPr id="138" name="Google Shape;138;p26"/>
          <p:cNvSpPr txBox="1"/>
          <p:nvPr>
            <p:ph idx="1" type="body"/>
          </p:nvPr>
        </p:nvSpPr>
        <p:spPr>
          <a:xfrm>
            <a:off x="311700" y="1152475"/>
            <a:ext cx="406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9D9D9"/>
              </a:buClr>
              <a:buSzPts val="1800"/>
              <a:buChar char="●"/>
            </a:pPr>
            <a:r>
              <a:rPr lang="en">
                <a:solidFill>
                  <a:srgbClr val="D9D9D9"/>
                </a:solidFill>
              </a:rPr>
              <a:t>Real-time events are produced in two datacenters (DCs). When these events are produced, they are written into pub-sub topics that are cross-replicated across the two DCs for redundancy purpose</a:t>
            </a:r>
            <a:endParaRPr>
              <a:solidFill>
                <a:srgbClr val="D9D9D9"/>
              </a:solidFill>
            </a:endParaRPr>
          </a:p>
        </p:txBody>
      </p:sp>
      <p:pic>
        <p:nvPicPr>
          <p:cNvPr id="139" name="Google Shape;139;p26"/>
          <p:cNvPicPr preferRelativeResize="0"/>
          <p:nvPr/>
        </p:nvPicPr>
        <p:blipFill>
          <a:blip r:embed="rId3">
            <a:alphaModFix/>
          </a:blip>
          <a:stretch>
            <a:fillRect/>
          </a:stretch>
        </p:blipFill>
        <p:spPr>
          <a:xfrm>
            <a:off x="4882050" y="950188"/>
            <a:ext cx="3950257"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AULT</a:t>
            </a:r>
            <a:r>
              <a:rPr lang="en"/>
              <a:t> T</a:t>
            </a:r>
            <a:r>
              <a:rPr lang="en"/>
              <a:t>OLERANCE</a:t>
            </a:r>
            <a:endParaRPr/>
          </a:p>
        </p:txBody>
      </p:sp>
      <p:sp>
        <p:nvSpPr>
          <p:cNvPr id="145" name="Google Shape;145;p27"/>
          <p:cNvSpPr txBox="1"/>
          <p:nvPr>
            <p:ph idx="1" type="body"/>
          </p:nvPr>
        </p:nvSpPr>
        <p:spPr>
          <a:xfrm>
            <a:off x="311700" y="908500"/>
            <a:ext cx="8520600" cy="41511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1200"/>
              </a:spcBef>
              <a:spcAft>
                <a:spcPts val="0"/>
              </a:spcAft>
              <a:buClr>
                <a:srgbClr val="FFFFFF"/>
              </a:buClr>
              <a:buSzPts val="1500"/>
              <a:buChar char="●"/>
            </a:pPr>
            <a:r>
              <a:rPr b="1" lang="en" sz="1500">
                <a:solidFill>
                  <a:srgbClr val="FFFFFF"/>
                </a:solidFill>
              </a:rPr>
              <a:t>Cross-Data Center Writes</a:t>
            </a:r>
            <a:r>
              <a:rPr lang="en" sz="1500">
                <a:solidFill>
                  <a:srgbClr val="FFFFFF"/>
                </a:solidFill>
              </a:rPr>
              <a:t>: the Live Spend Counter always writes to both the Spend Cache in the “alternate” data center as well as its own. It also writes some metadata about the health of that data. Each Live Spend Counter instance maintains two separate datasets, one computed with only local information, and one computed with the writes from the remote instance. </a:t>
            </a:r>
            <a:endParaRPr sz="1500">
              <a:solidFill>
                <a:srgbClr val="FFFFFF"/>
              </a:solidFill>
            </a:endParaRPr>
          </a:p>
          <a:p>
            <a:pPr indent="0" lvl="0" marL="457200" rtl="0" algn="l">
              <a:lnSpc>
                <a:spcPct val="105000"/>
              </a:lnSpc>
              <a:spcBef>
                <a:spcPts val="1200"/>
              </a:spcBef>
              <a:spcAft>
                <a:spcPts val="0"/>
              </a:spcAft>
              <a:buNone/>
            </a:pPr>
            <a:r>
              <a:t/>
            </a:r>
            <a:endParaRPr sz="1500">
              <a:solidFill>
                <a:srgbClr val="FFFFFF"/>
              </a:solidFill>
            </a:endParaRPr>
          </a:p>
          <a:p>
            <a:pPr indent="-323850" lvl="0" marL="457200" rtl="0" algn="l">
              <a:lnSpc>
                <a:spcPct val="105000"/>
              </a:lnSpc>
              <a:spcBef>
                <a:spcPts val="1200"/>
              </a:spcBef>
              <a:spcAft>
                <a:spcPts val="0"/>
              </a:spcAft>
              <a:buClr>
                <a:srgbClr val="FFFFFF"/>
              </a:buClr>
              <a:buSzPts val="1500"/>
              <a:buChar char="●"/>
            </a:pPr>
            <a:r>
              <a:rPr b="1" lang="en" sz="1500">
                <a:solidFill>
                  <a:srgbClr val="FFFFFF"/>
                </a:solidFill>
              </a:rPr>
              <a:t>Dataset Health Check</a:t>
            </a:r>
            <a:r>
              <a:rPr lang="en" sz="1500">
                <a:solidFill>
                  <a:srgbClr val="FFFFFF"/>
                </a:solidFill>
              </a:rPr>
              <a:t>: When serving an ad request, the Adserver pipeline reads both versions of the data, and automatically selects which one to use based on which dataset is healthier.</a:t>
            </a:r>
            <a:endParaRPr sz="1500">
              <a:solidFill>
                <a:srgbClr val="FFFFFF"/>
              </a:solidFill>
            </a:endParaRPr>
          </a:p>
          <a:p>
            <a:pPr indent="0" lvl="0" marL="457200" rtl="0" algn="l">
              <a:lnSpc>
                <a:spcPct val="105000"/>
              </a:lnSpc>
              <a:spcBef>
                <a:spcPts val="1200"/>
              </a:spcBef>
              <a:spcAft>
                <a:spcPts val="0"/>
              </a:spcAft>
              <a:buNone/>
            </a:pPr>
            <a:r>
              <a:t/>
            </a:r>
            <a:endParaRPr sz="1500">
              <a:solidFill>
                <a:srgbClr val="FFFFFF"/>
              </a:solidFill>
            </a:endParaRPr>
          </a:p>
          <a:p>
            <a:pPr indent="-323850" lvl="0" marL="457200" rtl="0" algn="l">
              <a:lnSpc>
                <a:spcPct val="105000"/>
              </a:lnSpc>
              <a:spcBef>
                <a:spcPts val="1200"/>
              </a:spcBef>
              <a:spcAft>
                <a:spcPts val="0"/>
              </a:spcAft>
              <a:buClr>
                <a:srgbClr val="FFFFFF"/>
              </a:buClr>
              <a:buSzPts val="1500"/>
              <a:buChar char="●"/>
            </a:pPr>
            <a:r>
              <a:rPr lang="en" sz="1500">
                <a:solidFill>
                  <a:srgbClr val="FFFFFF"/>
                </a:solidFill>
              </a:rPr>
              <a:t>If the local Spend Cache falls behind, the Ad Server is able to detect this and switch automatically to using the data set containing the writes from the remote data center. When the issue is resolved locally, the Ad Server will automatically switch back to using the local dataset since it is as healthy as the other one.</a:t>
            </a:r>
            <a:endParaRPr sz="1500">
              <a:solidFill>
                <a:srgbClr val="FFFFFF"/>
              </a:solidFill>
            </a:endParaRPr>
          </a:p>
          <a:p>
            <a:pPr indent="0" lvl="0" marL="457200" rtl="0" algn="l">
              <a:lnSpc>
                <a:spcPct val="105000"/>
              </a:lnSpc>
              <a:spcBef>
                <a:spcPts val="1200"/>
              </a:spcBef>
              <a:spcAft>
                <a:spcPts val="1200"/>
              </a:spcAft>
              <a:buNone/>
            </a:pPr>
            <a:r>
              <a:t/>
            </a:r>
            <a:endParaRPr sz="13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151" name="Google Shape;151;p28"/>
          <p:cNvSpPr txBox="1"/>
          <p:nvPr>
            <p:ph idx="1" type="body"/>
          </p:nvPr>
        </p:nvSpPr>
        <p:spPr>
          <a:xfrm>
            <a:off x="311700" y="1152475"/>
            <a:ext cx="8520600" cy="392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Char char="●"/>
            </a:pPr>
            <a:r>
              <a:rPr lang="en" sz="1700">
                <a:solidFill>
                  <a:srgbClr val="FFFFFF"/>
                </a:solidFill>
              </a:rPr>
              <a:t>On top of the usual confidentiality and integrity properties of HTTPS, forward secrecy adds a new property. If an adversary is currently recording all Twitter users’ encrypted traffic, and they later crack or steal Twitter’s private keys, they will not be able to use those keys to decrypt the recorded traffic.</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One aspect of the platform that has been top of mind since the beginning is the importance of serving the health of the public conversation and protecting the personal data of people using Twitter. The new platform takes a strong stance on where related business logic should live by pushing all security and privacy related logic to backend services. The result is that the API layer is agnostic to this logic and privacy decisions are applied uniformly across all of the Twitter clients and the API</a:t>
            </a:r>
            <a:endParaRPr sz="1700">
              <a:solidFill>
                <a:srgbClr val="FFFFFF"/>
              </a:solidFill>
            </a:endParaRPr>
          </a:p>
          <a:p>
            <a:pPr indent="0" lvl="0" marL="0" rtl="0" algn="l">
              <a:spcBef>
                <a:spcPts val="0"/>
              </a:spcBef>
              <a:spcAft>
                <a:spcPts val="0"/>
              </a:spcAft>
              <a:buNone/>
            </a:pPr>
            <a:r>
              <a:t/>
            </a:r>
            <a:endParaRPr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157" name="Google Shape;157;p29"/>
          <p:cNvSpPr txBox="1"/>
          <p:nvPr>
            <p:ph idx="1" type="body"/>
          </p:nvPr>
        </p:nvSpPr>
        <p:spPr>
          <a:xfrm>
            <a:off x="311700" y="1152475"/>
            <a:ext cx="4260300" cy="37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Representatives from teams building Twitter for web, iOS, and Android began migrating from individual internal REST endpoints to a unified GraphQL service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When an endpoint’s business logic can be represented in</a:t>
            </a:r>
            <a:r>
              <a:rPr lang="en" sz="1400">
                <a:solidFill>
                  <a:srgbClr val="FFFFFF"/>
                </a:solidFill>
                <a:uFill>
                  <a:noFill/>
                </a:uFill>
                <a:hlinkClick r:id="rId3">
                  <a:extLst>
                    <a:ext uri="{A12FA001-AC4F-418D-AE19-62706E023703}">
                      <ahyp:hlinkClr val="tx"/>
                    </a:ext>
                  </a:extLst>
                </a:hlinkClick>
              </a:rPr>
              <a:t> </a:t>
            </a:r>
            <a:r>
              <a:rPr lang="en" sz="1400">
                <a:solidFill>
                  <a:srgbClr val="FFFFFF"/>
                </a:solidFill>
              </a:rPr>
              <a:t>StratoQL</a:t>
            </a:r>
            <a:r>
              <a:rPr lang="en" sz="1400"/>
              <a:t> </a:t>
            </a:r>
            <a:r>
              <a:rPr lang="en" sz="1400">
                <a:solidFill>
                  <a:srgbClr val="FFFFFF"/>
                </a:solidFill>
              </a:rPr>
              <a:t>(the language used by Twitter’s data catalog system known as Strato which powers the GraphQL schema), then we only need to write a function in StratoQL without requiring a separate service.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With the platform providing the common needs for all HTTP endpoints, new routes and resources can be released without spinning up any new HTTP services</a:t>
            </a:r>
            <a:endParaRPr sz="1400">
              <a:solidFill>
                <a:srgbClr val="FFFFFF"/>
              </a:solidFill>
            </a:endParaRPr>
          </a:p>
        </p:txBody>
      </p:sp>
      <p:pic>
        <p:nvPicPr>
          <p:cNvPr id="158" name="Google Shape;158;p29"/>
          <p:cNvPicPr preferRelativeResize="0"/>
          <p:nvPr/>
        </p:nvPicPr>
        <p:blipFill>
          <a:blip r:embed="rId4">
            <a:alphaModFix/>
          </a:blip>
          <a:stretch>
            <a:fillRect/>
          </a:stretch>
        </p:blipFill>
        <p:spPr>
          <a:xfrm>
            <a:off x="4780050" y="1337125"/>
            <a:ext cx="4267200" cy="28803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FFFFF"/>
                </a:solidFill>
              </a:rPr>
              <a:t>Twitter is one of the most Ready heavy systems with about 600,000 Tweets reads per second. To overcome this and serve it users it uses Redis which allows much faster access, but relying completely on redis may cause problems hence copy of data is also stored in the database.</a:t>
            </a:r>
            <a:endParaRPr>
              <a:solidFill>
                <a:srgbClr val="FFFFFF"/>
              </a:solidFill>
            </a:endParaRPr>
          </a:p>
          <a:p>
            <a:pPr indent="0" lvl="0" marL="0" rtl="0" algn="l">
              <a:spcBef>
                <a:spcPts val="1200"/>
              </a:spcBef>
              <a:spcAft>
                <a:spcPts val="0"/>
              </a:spcAft>
              <a:buNone/>
            </a:pPr>
            <a:r>
              <a:rPr lang="en">
                <a:solidFill>
                  <a:srgbClr val="FFFFFF"/>
                </a:solidFill>
              </a:rPr>
              <a:t>Load balancers are used to reduce the load on a particular node and twitter protects the data by using forward secrecy which is above the integrity properties of HTTPS.</a:t>
            </a:r>
            <a:endParaRPr>
              <a:solidFill>
                <a:srgbClr val="FFFFFF"/>
              </a:solidFill>
            </a:endParaRPr>
          </a:p>
          <a:p>
            <a:pPr indent="0" lvl="0" marL="0" rtl="0" algn="l">
              <a:spcBef>
                <a:spcPts val="1200"/>
              </a:spcBef>
              <a:spcAft>
                <a:spcPts val="0"/>
              </a:spcAft>
              <a:buNone/>
            </a:pPr>
            <a:r>
              <a:rPr lang="en">
                <a:solidFill>
                  <a:srgbClr val="FFFFFF"/>
                </a:solidFill>
              </a:rPr>
              <a:t>Hence making Twitter fast, safe and secure distributed system .</a:t>
            </a:r>
            <a:endParaRPr>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highlight>
                  <a:schemeClr val="lt1"/>
                </a:highlight>
              </a:rPr>
              <a:t>[1] </a:t>
            </a:r>
            <a:r>
              <a:rPr lang="en" sz="1400" u="sng">
                <a:solidFill>
                  <a:srgbClr val="FFFFFF"/>
                </a:solidFill>
                <a:highlight>
                  <a:schemeClr val="lt1"/>
                </a:highlight>
                <a:hlinkClick r:id="rId3">
                  <a:extLst>
                    <a:ext uri="{A12FA001-AC4F-418D-AE19-62706E023703}">
                      <ahyp:hlinkClr val="tx"/>
                    </a:ext>
                  </a:extLst>
                </a:hlinkClick>
              </a:rPr>
              <a:t>https://0x0fff.com/twitter-architecture-analysis-part-1/</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rPr lang="en" sz="1400">
                <a:solidFill>
                  <a:srgbClr val="FFFFFF"/>
                </a:solidFill>
                <a:highlight>
                  <a:schemeClr val="lt1"/>
                </a:highlight>
              </a:rPr>
              <a:t>[2]</a:t>
            </a:r>
            <a:r>
              <a:rPr lang="en" sz="1400" u="sng">
                <a:solidFill>
                  <a:srgbClr val="FFFFFF"/>
                </a:solidFill>
                <a:highlight>
                  <a:schemeClr val="lt1"/>
                </a:highlight>
                <a:hlinkClick r:id="rId4">
                  <a:extLst>
                    <a:ext uri="{A12FA001-AC4F-418D-AE19-62706E023703}">
                      <ahyp:hlinkClr val="tx"/>
                    </a:ext>
                  </a:extLst>
                </a:hlinkClick>
              </a:rPr>
              <a:t>https://blog.twitter.com/engineering/en_us/topics/infrastructure/2017/the-infrastructure-behind-twitter-scale.html </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rPr lang="en" sz="1400">
                <a:solidFill>
                  <a:srgbClr val="FFFFFF"/>
                </a:solidFill>
                <a:highlight>
                  <a:schemeClr val="lt1"/>
                </a:highlight>
              </a:rPr>
              <a:t>[3] </a:t>
            </a:r>
            <a:r>
              <a:rPr lang="en" sz="1400" u="sng">
                <a:solidFill>
                  <a:srgbClr val="FFFFFF"/>
                </a:solidFill>
                <a:highlight>
                  <a:schemeClr val="lt1"/>
                </a:highlight>
                <a:hlinkClick r:id="rId5">
                  <a:extLst>
                    <a:ext uri="{A12FA001-AC4F-418D-AE19-62706E023703}">
                      <ahyp:hlinkClr val="tx"/>
                    </a:ext>
                  </a:extLst>
                </a:hlinkClick>
              </a:rPr>
              <a:t>https://blog.twitter.com/engineering/en_us/a/2016/strong-consistency-in-manhattan.html</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rPr lang="en" sz="1400">
                <a:solidFill>
                  <a:srgbClr val="FFFFFF"/>
                </a:solidFill>
                <a:highlight>
                  <a:schemeClr val="lt1"/>
                </a:highlight>
              </a:rPr>
              <a:t>[4] </a:t>
            </a:r>
            <a:r>
              <a:rPr lang="en" sz="1400" u="sng">
                <a:solidFill>
                  <a:srgbClr val="FFFFFF"/>
                </a:solidFill>
                <a:highlight>
                  <a:schemeClr val="lt1"/>
                </a:highlight>
                <a:hlinkClick r:id="rId6">
                  <a:extLst>
                    <a:ext uri="{A12FA001-AC4F-418D-AE19-62706E023703}">
                      <ahyp:hlinkClr val="tx"/>
                    </a:ext>
                  </a:extLst>
                </a:hlinkClick>
              </a:rPr>
              <a:t>https://blog.twitter.com/engineering/en_us/a/2013/forward-secrecy-at-twitter.html</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rPr lang="en" sz="1400">
                <a:solidFill>
                  <a:srgbClr val="FFFFFF"/>
                </a:solidFill>
                <a:highlight>
                  <a:schemeClr val="lt1"/>
                </a:highlight>
              </a:rPr>
              <a:t>[5] </a:t>
            </a:r>
            <a:r>
              <a:rPr lang="en" sz="1400" u="sng">
                <a:solidFill>
                  <a:srgbClr val="FFFFFF"/>
                </a:solidFill>
                <a:highlight>
                  <a:schemeClr val="lt1"/>
                </a:highlight>
                <a:hlinkClick r:id="rId7">
                  <a:extLst>
                    <a:ext uri="{A12FA001-AC4F-418D-AE19-62706E023703}">
                      <ahyp:hlinkClr val="tx"/>
                    </a:ext>
                  </a:extLst>
                </a:hlinkClick>
              </a:rPr>
              <a:t>https://www.youtube.com/watch?v=wYk0xPP_P_8</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rPr lang="en" sz="1400">
                <a:solidFill>
                  <a:srgbClr val="FFFFFF"/>
                </a:solidFill>
                <a:highlight>
                  <a:schemeClr val="lt1"/>
                </a:highlight>
              </a:rPr>
              <a:t>[6] </a:t>
            </a:r>
            <a:r>
              <a:rPr lang="en" sz="1400" u="sng">
                <a:solidFill>
                  <a:srgbClr val="FFFFFF"/>
                </a:solidFill>
                <a:highlight>
                  <a:schemeClr val="lt1"/>
                </a:highlight>
                <a:hlinkClick r:id="rId8">
                  <a:extLst>
                    <a:ext uri="{A12FA001-AC4F-418D-AE19-62706E023703}">
                      <ahyp:hlinkClr val="tx"/>
                    </a:ext>
                  </a:extLst>
                </a:hlinkClick>
              </a:rPr>
              <a:t>https://redis.io/commands</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0"/>
              </a:spcAft>
              <a:buNone/>
            </a:pPr>
            <a:r>
              <a:t/>
            </a:r>
            <a:endParaRPr sz="1400">
              <a:solidFill>
                <a:srgbClr val="FFFFFF"/>
              </a:solidFill>
              <a:highlight>
                <a:schemeClr val="lt1"/>
              </a:highlight>
            </a:endParaRPr>
          </a:p>
          <a:p>
            <a:pPr indent="0" lvl="0" marL="0" rtl="0" algn="l">
              <a:spcBef>
                <a:spcPts val="0"/>
              </a:spcBef>
              <a:spcAft>
                <a:spcPts val="1200"/>
              </a:spcAft>
              <a:buNone/>
            </a:pPr>
            <a:r>
              <a:t/>
            </a:r>
            <a:endParaRPr sz="1400">
              <a:solidFill>
                <a:srgbClr val="FFFFFF"/>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4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a:t>
            </a:r>
            <a:endParaRPr/>
          </a:p>
        </p:txBody>
      </p:sp>
      <p:graphicFrame>
        <p:nvGraphicFramePr>
          <p:cNvPr id="63" name="Google Shape;63;p14"/>
          <p:cNvGraphicFramePr/>
          <p:nvPr/>
        </p:nvGraphicFramePr>
        <p:xfrm>
          <a:off x="311700" y="817325"/>
          <a:ext cx="3000000" cy="3000000"/>
        </p:xfrm>
        <a:graphic>
          <a:graphicData uri="http://schemas.openxmlformats.org/drawingml/2006/table">
            <a:tbl>
              <a:tblPr>
                <a:noFill/>
                <a:tableStyleId>{A4CC87CE-49F7-4B5B-9313-089A3EBFF5CA}</a:tableStyleId>
              </a:tblPr>
              <a:tblGrid>
                <a:gridCol w="2495200"/>
                <a:gridCol w="3405350"/>
                <a:gridCol w="2399025"/>
              </a:tblGrid>
              <a:tr h="381000">
                <a:tc>
                  <a:txBody>
                    <a:bodyPr/>
                    <a:lstStyle/>
                    <a:p>
                      <a:pPr indent="0" lvl="0" marL="0" rtl="0" algn="l">
                        <a:spcBef>
                          <a:spcPts val="0"/>
                        </a:spcBef>
                        <a:spcAft>
                          <a:spcPts val="0"/>
                        </a:spcAft>
                        <a:buNone/>
                      </a:pPr>
                      <a:r>
                        <a:rPr b="1" lang="en">
                          <a:solidFill>
                            <a:srgbClr val="FFFFFF"/>
                          </a:solidFill>
                        </a:rPr>
                        <a:t>SR. NO.</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Topic </a:t>
                      </a:r>
                      <a:endParaRPr b="1">
                        <a:solidFill>
                          <a:srgbClr val="FFFFFF"/>
                        </a:solidFill>
                      </a:endParaRPr>
                    </a:p>
                  </a:txBody>
                  <a:tcPr marT="91425" marB="91425" marR="91425" marL="91425"/>
                </a:tc>
                <a:tc>
                  <a:txBody>
                    <a:bodyPr/>
                    <a:lstStyle/>
                    <a:p>
                      <a:pPr indent="0" lvl="0" marL="0" rtl="0" algn="ctr">
                        <a:spcBef>
                          <a:spcPts val="0"/>
                        </a:spcBef>
                        <a:spcAft>
                          <a:spcPts val="0"/>
                        </a:spcAft>
                        <a:buNone/>
                      </a:pPr>
                      <a:r>
                        <a:rPr b="1" lang="en">
                          <a:solidFill>
                            <a:srgbClr val="FFFFFF"/>
                          </a:solidFill>
                        </a:rPr>
                        <a:t>Page No.</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1.</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Introduction</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3</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2.</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Communication</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6</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3.</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Transparency</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11</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4.</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Synchronization</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12</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5.</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Consistency and Replication</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13</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6.</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Fault Tolerance</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15</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7.</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Security</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16</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8.</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Conclusion</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18</a:t>
                      </a:r>
                      <a:endParaRPr sz="15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500">
                          <a:solidFill>
                            <a:srgbClr val="FFFFFF"/>
                          </a:solidFill>
                        </a:rPr>
                        <a:t>9.</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Reference</a:t>
                      </a:r>
                      <a:endParaRPr sz="1500">
                        <a:solidFill>
                          <a:srgbClr val="FFFFFF"/>
                        </a:solidFill>
                      </a:endParaRPr>
                    </a:p>
                  </a:txBody>
                  <a:tcPr marT="91425" marB="91425" marR="91425" marL="91425"/>
                </a:tc>
                <a:tc>
                  <a:txBody>
                    <a:bodyPr/>
                    <a:lstStyle/>
                    <a:p>
                      <a:pPr indent="0" lvl="0" marL="0" rtl="0" algn="l">
                        <a:spcBef>
                          <a:spcPts val="0"/>
                        </a:spcBef>
                        <a:spcAft>
                          <a:spcPts val="0"/>
                        </a:spcAft>
                        <a:buNone/>
                      </a:pPr>
                      <a:r>
                        <a:rPr lang="en" sz="1500">
                          <a:solidFill>
                            <a:srgbClr val="FFFFFF"/>
                          </a:solidFill>
                        </a:rPr>
                        <a:t>19</a:t>
                      </a:r>
                      <a:endParaRPr sz="1500">
                        <a:solidFill>
                          <a:srgbClr val="FFFFFF"/>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2914675" y="2202300"/>
            <a:ext cx="321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FFFFFF"/>
                </a:solidFill>
              </a:rPr>
              <a:t>THANK YOU</a:t>
            </a:r>
            <a:endParaRPr sz="3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2083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FFFFFF"/>
              </a:buClr>
              <a:buSzPts val="1800"/>
              <a:buChar char="●"/>
            </a:pPr>
            <a:r>
              <a:rPr lang="en">
                <a:solidFill>
                  <a:srgbClr val="FFFFFF"/>
                </a:solidFill>
              </a:rPr>
              <a:t>Twitter is one of the most complicated system with some whooping stats mentioned further; 400 Million Tweets a day, 5000 Tweets per second, 336 Million active users, 100 Million daily active users, and so on</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23% of the internet population is said to be on Twitter</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2 Billion queries are </a:t>
            </a:r>
            <a:r>
              <a:rPr lang="en">
                <a:solidFill>
                  <a:srgbClr val="FFFFFF"/>
                </a:solidFill>
              </a:rPr>
              <a:t>served</a:t>
            </a:r>
            <a:r>
              <a:rPr lang="en">
                <a:solidFill>
                  <a:srgbClr val="FFFFFF"/>
                </a:solidFill>
              </a:rPr>
              <a:t> by Twitter on daily basis</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Twitter is politically persuasive, the very reason being, 83% of the world’s leaders have a Twitter account</a:t>
            </a:r>
            <a:endParaRPr>
              <a:solidFill>
                <a:srgbClr val="FFFFFF"/>
              </a:solidFill>
            </a:endParaRPr>
          </a:p>
          <a:p>
            <a:pPr indent="-342900" lvl="0" marL="457200" rtl="0" algn="l">
              <a:lnSpc>
                <a:spcPct val="115000"/>
              </a:lnSpc>
              <a:spcBef>
                <a:spcPts val="0"/>
              </a:spcBef>
              <a:spcAft>
                <a:spcPts val="0"/>
              </a:spcAft>
              <a:buClr>
                <a:srgbClr val="FFFFFF"/>
              </a:buClr>
              <a:buSzPts val="1800"/>
              <a:buChar char="●"/>
            </a:pPr>
            <a:r>
              <a:rPr lang="en">
                <a:solidFill>
                  <a:srgbClr val="FFFFFF"/>
                </a:solidFill>
              </a:rPr>
              <a:t>Estimated revenue earned by Twitter is $545 Million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75" name="Google Shape;75;p16"/>
          <p:cNvPicPr preferRelativeResize="0"/>
          <p:nvPr/>
        </p:nvPicPr>
        <p:blipFill>
          <a:blip r:embed="rId3">
            <a:alphaModFix/>
          </a:blip>
          <a:stretch>
            <a:fillRect/>
          </a:stretch>
        </p:blipFill>
        <p:spPr>
          <a:xfrm>
            <a:off x="2820600" y="1152475"/>
            <a:ext cx="2751525" cy="349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pic>
        <p:nvPicPr>
          <p:cNvPr id="81" name="Google Shape;81;p17"/>
          <p:cNvPicPr preferRelativeResize="0"/>
          <p:nvPr/>
        </p:nvPicPr>
        <p:blipFill>
          <a:blip r:embed="rId3">
            <a:alphaModFix/>
          </a:blip>
          <a:stretch>
            <a:fillRect/>
          </a:stretch>
        </p:blipFill>
        <p:spPr>
          <a:xfrm>
            <a:off x="1578000" y="1017725"/>
            <a:ext cx="5387151" cy="3754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pic>
        <p:nvPicPr>
          <p:cNvPr id="87" name="Google Shape;87;p18"/>
          <p:cNvPicPr preferRelativeResize="0"/>
          <p:nvPr/>
        </p:nvPicPr>
        <p:blipFill>
          <a:blip r:embed="rId3">
            <a:alphaModFix/>
          </a:blip>
          <a:stretch>
            <a:fillRect/>
          </a:stretch>
        </p:blipFill>
        <p:spPr>
          <a:xfrm>
            <a:off x="1410450" y="1017725"/>
            <a:ext cx="5182356"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FFFFFF"/>
              </a:buClr>
              <a:buSzPts val="2100"/>
              <a:buChar char="●"/>
            </a:pPr>
            <a:r>
              <a:rPr lang="en" sz="1600">
                <a:solidFill>
                  <a:srgbClr val="FFFFFF"/>
                </a:solidFill>
              </a:rPr>
              <a:t>The microservice architecture comprises many different services with varying capacity requirements.</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There are Caches available for each user, which updates their followers tweets, retweets, etc for faster access rather than searching the whole database</a:t>
            </a:r>
            <a:endParaRPr sz="1600">
              <a:solidFill>
                <a:srgbClr val="FFFFFF"/>
              </a:solidFill>
            </a:endParaRPr>
          </a:p>
          <a:p>
            <a:pPr indent="-361950" lvl="0" marL="457200" rtl="0" algn="l">
              <a:lnSpc>
                <a:spcPct val="115000"/>
              </a:lnSpc>
              <a:spcBef>
                <a:spcPts val="0"/>
              </a:spcBef>
              <a:spcAft>
                <a:spcPts val="0"/>
              </a:spcAft>
              <a:buClr>
                <a:srgbClr val="FFFFFF"/>
              </a:buClr>
              <a:buSzPts val="2100"/>
              <a:buChar char="●"/>
            </a:pPr>
            <a:r>
              <a:rPr lang="en" sz="1600">
                <a:solidFill>
                  <a:srgbClr val="FFFFFF"/>
                </a:solidFill>
              </a:rPr>
              <a:t> Twitter uses Redis , Redis basically gives mapping between unique identifier (user_id) and other notables like their tweets, it contains its own </a:t>
            </a:r>
            <a:r>
              <a:rPr lang="en" sz="1600">
                <a:solidFill>
                  <a:srgbClr val="FFFFFF"/>
                </a:solidFill>
              </a:rPr>
              <a:t>data structure</a:t>
            </a:r>
            <a:r>
              <a:rPr lang="en" sz="1600">
                <a:solidFill>
                  <a:srgbClr val="FFFFFF"/>
                </a:solidFill>
              </a:rPr>
              <a:t> to map list of Tweets to the user_id</a:t>
            </a:r>
            <a:endParaRPr sz="1600">
              <a:solidFill>
                <a:srgbClr val="FFFFFF"/>
              </a:solidFill>
            </a:endParaRPr>
          </a:p>
          <a:p>
            <a:pPr indent="0" lvl="0" marL="0" rtl="0" algn="l">
              <a:lnSpc>
                <a:spcPct val="115000"/>
              </a:lnSpc>
              <a:spcBef>
                <a:spcPts val="1200"/>
              </a:spcBef>
              <a:spcAft>
                <a:spcPts val="0"/>
              </a:spcAft>
              <a:buNone/>
            </a:pPr>
            <a:r>
              <a:t/>
            </a:r>
            <a:endParaRPr sz="1600">
              <a:solidFill>
                <a:srgbClr val="FFFFFF"/>
              </a:solidFill>
            </a:endParaRPr>
          </a:p>
          <a:p>
            <a:pPr indent="-361950" lvl="0" marL="457200" rtl="0" algn="l">
              <a:lnSpc>
                <a:spcPct val="115000"/>
              </a:lnSpc>
              <a:spcBef>
                <a:spcPts val="1200"/>
              </a:spcBef>
              <a:spcAft>
                <a:spcPts val="0"/>
              </a:spcAft>
              <a:buClr>
                <a:srgbClr val="FFFFFF"/>
              </a:buClr>
              <a:buSzPts val="2100"/>
              <a:buChar char="●"/>
            </a:pPr>
            <a:r>
              <a:rPr lang="en" sz="1600">
                <a:solidFill>
                  <a:srgbClr val="FFFFFF"/>
                </a:solidFill>
              </a:rPr>
              <a:t>In order to properly utilize all the replicas of a service cluster, a client-side load balancer can be enabled in every client. This allows it to operate with fewer layers of physical infrastructure</a:t>
            </a:r>
            <a:endParaRPr sz="2100">
              <a:solidFill>
                <a:srgbClr val="FFFFFF"/>
              </a:solidFill>
            </a:endParaRPr>
          </a:p>
        </p:txBody>
      </p:sp>
      <p:pic>
        <p:nvPicPr>
          <p:cNvPr id="94" name="Google Shape;94;p19"/>
          <p:cNvPicPr preferRelativeResize="0"/>
          <p:nvPr/>
        </p:nvPicPr>
        <p:blipFill>
          <a:blip r:embed="rId3">
            <a:alphaModFix/>
          </a:blip>
          <a:stretch>
            <a:fillRect/>
          </a:stretch>
        </p:blipFill>
        <p:spPr>
          <a:xfrm>
            <a:off x="1774170" y="3467525"/>
            <a:ext cx="4106524" cy="45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Redis </a:t>
            </a:r>
            <a:r>
              <a:rPr lang="en">
                <a:solidFill>
                  <a:srgbClr val="FFFFFF"/>
                </a:solidFill>
              </a:rPr>
              <a:t>Data Structure</a:t>
            </a:r>
            <a:r>
              <a:rPr lang="en">
                <a:solidFill>
                  <a:srgbClr val="FFFFFF"/>
                </a:solidFill>
              </a:rPr>
              <a:t> has following operations</a:t>
            </a:r>
            <a:endParaRPr>
              <a:solidFill>
                <a:srgbClr val="FFFFFF"/>
              </a:solidFill>
            </a:endParaRPr>
          </a:p>
          <a:p>
            <a:pPr indent="0" lvl="0" marL="457200" rtl="0" algn="l">
              <a:spcBef>
                <a:spcPts val="1200"/>
              </a:spcBef>
              <a:spcAft>
                <a:spcPts val="0"/>
              </a:spcAft>
              <a:buNone/>
            </a:pPr>
            <a:r>
              <a:rPr lang="en">
                <a:solidFill>
                  <a:srgbClr val="FFFFFF"/>
                </a:solidFill>
              </a:rPr>
              <a:t>LPUSH - Insert all the specified values at the head of the list stored in the key</a:t>
            </a:r>
            <a:endParaRPr>
              <a:solidFill>
                <a:srgbClr val="FFFFFF"/>
              </a:solidFill>
            </a:endParaRPr>
          </a:p>
          <a:p>
            <a:pPr indent="0" lvl="0" marL="457200" rtl="0" algn="l">
              <a:spcBef>
                <a:spcPts val="1200"/>
              </a:spcBef>
              <a:spcAft>
                <a:spcPts val="0"/>
              </a:spcAft>
              <a:buNone/>
            </a:pPr>
            <a:r>
              <a:rPr lang="en">
                <a:solidFill>
                  <a:srgbClr val="FFFFFF"/>
                </a:solidFill>
              </a:rPr>
              <a:t>Eg : LPUSH mylist “Hello”</a:t>
            </a:r>
            <a:endParaRPr>
              <a:solidFill>
                <a:srgbClr val="FFFFFF"/>
              </a:solidFill>
            </a:endParaRPr>
          </a:p>
          <a:p>
            <a:pPr indent="0" lvl="0" marL="457200" rtl="0" algn="l">
              <a:spcBef>
                <a:spcPts val="1200"/>
              </a:spcBef>
              <a:spcAft>
                <a:spcPts val="0"/>
              </a:spcAft>
              <a:buNone/>
            </a:pPr>
            <a:r>
              <a:rPr lang="en">
                <a:solidFill>
                  <a:srgbClr val="FFFFFF"/>
                </a:solidFill>
              </a:rPr>
              <a:t>LRANGE - Returns the specified elements of the list stored at key</a:t>
            </a:r>
            <a:endParaRPr>
              <a:solidFill>
                <a:srgbClr val="FFFFFF"/>
              </a:solidFill>
            </a:endParaRPr>
          </a:p>
          <a:p>
            <a:pPr indent="0" lvl="0" marL="457200" rtl="0" algn="l">
              <a:spcBef>
                <a:spcPts val="1200"/>
              </a:spcBef>
              <a:spcAft>
                <a:spcPts val="0"/>
              </a:spcAft>
              <a:buNone/>
            </a:pPr>
            <a:r>
              <a:rPr lang="en">
                <a:solidFill>
                  <a:srgbClr val="FFFFFF"/>
                </a:solidFill>
              </a:rPr>
              <a:t>Eg : LRANGE mylist 0 0</a:t>
            </a:r>
            <a:endParaRPr>
              <a:solidFill>
                <a:srgbClr val="FFFFFF"/>
              </a:solidFill>
            </a:endParaRPr>
          </a:p>
          <a:p>
            <a:pPr indent="0" lvl="0" marL="457200" rtl="0" algn="l">
              <a:spcBef>
                <a:spcPts val="1200"/>
              </a:spcBef>
              <a:spcAft>
                <a:spcPts val="1200"/>
              </a:spcAft>
              <a:buNone/>
            </a:pPr>
            <a:r>
              <a:rPr lang="en">
                <a:solidFill>
                  <a:srgbClr val="FFFFFF"/>
                </a:solidFill>
              </a:rPr>
              <a:t>LTRIM, etc are few other commands that are used</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PowerTrack, Volume (e.g. Decahose, Firehose), and Replay streams utilize Streaming HTTP protocol to deliver data through an open, streaming API connection. Rather than delivering data in batches through repeated requests by your client app, as might be expected from a REST API, a single connection is opened between your app and the API, with new results being sent through that connection whenever new matches occur. This results in a low-latency delivery mechanism that can support very high throughput.</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