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72" r:id="rId3"/>
    <p:sldId id="274" r:id="rId4"/>
    <p:sldId id="278" r:id="rId5"/>
    <p:sldId id="277" r:id="rId6"/>
    <p:sldId id="279" r:id="rId7"/>
    <p:sldId id="280" r:id="rId8"/>
    <p:sldId id="281" r:id="rId9"/>
    <p:sldId id="282" r:id="rId10"/>
    <p:sldId id="283" r:id="rId11"/>
    <p:sldId id="284" r:id="rId12"/>
    <p:sldId id="275" r:id="rId13"/>
    <p:sldId id="276" r:id="rId14"/>
    <p:sldId id="273" r:id="rId15"/>
    <p:sldId id="258" r:id="rId16"/>
    <p:sldId id="267" r:id="rId17"/>
    <p:sldId id="269" r:id="rId18"/>
    <p:sldId id="268" r:id="rId19"/>
    <p:sldId id="270" r:id="rId20"/>
    <p:sldId id="271" r:id="rId21"/>
    <p:sldId id="259" r:id="rId22"/>
    <p:sldId id="261" r:id="rId23"/>
    <p:sldId id="260" r:id="rId24"/>
    <p:sldId id="264" r:id="rId25"/>
    <p:sldId id="262" r:id="rId26"/>
    <p:sldId id="265" r:id="rId27"/>
    <p:sldId id="26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7131"/>
    <a:srgbClr val="C3BB5A"/>
    <a:srgbClr val="BF8041"/>
    <a:srgbClr val="F9F9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39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10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0046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67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05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490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98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6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0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78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5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04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80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56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6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686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42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5JC9Ve1sfI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5JC9Ve1sfI?feature=oembed" TargetMode="External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FDMZpkUWCw?feature=oembed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youtube.com/watch?v=omTVn77Qxbw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" TargetMode="External"/><Relationship Id="rId2" Type="http://schemas.openxmlformats.org/officeDocument/2006/relationships/hyperlink" Target="https://www.oracle.com/java/technologies/javase-jdk11-download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idnjerry/bootcamp" TargetMode="External"/><Relationship Id="rId4" Type="http://schemas.openxmlformats.org/officeDocument/2006/relationships/hyperlink" Target="https://gitforwindow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7D07CA-C420-4790-ABE4-ADC21E4C2A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35" b="101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5E435-7232-4C27-88F4-795C217AE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en-US" sz="4800" dirty="0"/>
              <a:t>Jerry’s 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FEFAD-37E8-4EA2-AA44-BD5A31B00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F94BA"/>
                </a:solidFill>
              </a:rPr>
              <a:t>The Basics</a:t>
            </a:r>
          </a:p>
        </p:txBody>
      </p:sp>
    </p:spTree>
    <p:extLst>
      <p:ext uri="{BB962C8B-B14F-4D97-AF65-F5344CB8AC3E}">
        <p14:creationId xmlns:p14="http://schemas.microsoft.com/office/powerpoint/2010/main" val="345089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6A065-12B9-4D05-A394-DAD72061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A4750-206C-4B0D-9DC5-AE3D789EB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6013478" cy="4453659"/>
          </a:xfrm>
        </p:spPr>
        <p:txBody>
          <a:bodyPr>
            <a:normAutofit/>
          </a:bodyPr>
          <a:lstStyle/>
          <a:p>
            <a:r>
              <a:rPr lang="en-US" dirty="0"/>
              <a:t>Hello World for Java can be a little confusing!</a:t>
            </a:r>
          </a:p>
          <a:p>
            <a:r>
              <a:rPr lang="en-US" dirty="0"/>
              <a:t>Notice the </a:t>
            </a:r>
            <a:r>
              <a:rPr lang="en-US" dirty="0">
                <a:solidFill>
                  <a:srgbClr val="B77131"/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</a:rPr>
              <a:t>Program</a:t>
            </a:r>
            <a:r>
              <a:rPr lang="en-US" dirty="0"/>
              <a:t>.  It has a left brace at line:1 and a closing brace on line:5.</a:t>
            </a:r>
          </a:p>
          <a:p>
            <a:pPr lvl="1"/>
            <a:r>
              <a:rPr lang="en-US" dirty="0"/>
              <a:t>If an ‘application’ is a ‘book’ then a ‘class’ is a ‘chapter’.  Every book has at least one chapter.</a:t>
            </a:r>
          </a:p>
          <a:p>
            <a:r>
              <a:rPr lang="en-US" dirty="0"/>
              <a:t>Also notice </a:t>
            </a:r>
            <a:r>
              <a:rPr lang="en-US" dirty="0">
                <a:solidFill>
                  <a:srgbClr val="B77131"/>
                </a:solidFill>
              </a:rPr>
              <a:t>public static void </a:t>
            </a:r>
            <a:r>
              <a:rPr lang="en-US" dirty="0">
                <a:solidFill>
                  <a:srgbClr val="C3BB5A"/>
                </a:solidFill>
              </a:rPr>
              <a:t>main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is a method.  It’s basically the first paragraph of the book.  Every application requires a main method defined like this.  This is where program execution begins.</a:t>
            </a:r>
          </a:p>
          <a:p>
            <a:r>
              <a:rPr lang="en-US" dirty="0"/>
              <a:t>Notice </a:t>
            </a:r>
            <a:r>
              <a:rPr lang="en-US" dirty="0" err="1"/>
              <a:t>System.out.println</a:t>
            </a:r>
            <a:r>
              <a:rPr lang="en-US" dirty="0"/>
              <a:t>(“Hello World”);</a:t>
            </a:r>
          </a:p>
          <a:p>
            <a:pPr lvl="1"/>
            <a:r>
              <a:rPr lang="en-US" dirty="0"/>
              <a:t>This is the line that displays Hello World.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C77DDA-5278-4D7F-B7EE-08DC3E288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818" y="2076450"/>
            <a:ext cx="4876839" cy="17012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4CF1BF-2139-4C1C-99CE-2BF0591D4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449" y="5419723"/>
            <a:ext cx="4456987" cy="50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45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EDFA-E61A-4CAF-8BCE-BBFB5FE74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Types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BDD5D3-DD5B-4844-9A0F-0B119D7A9E2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183" y="2085685"/>
            <a:ext cx="8822985" cy="4287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8691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013A-D763-496D-8D3B-A20FF6B8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E43CA-B267-4FE8-BE38-B5BD6FDCC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People operate on a base-10 scale.  Our number system has 10 digits. [0-9]</a:t>
            </a:r>
          </a:p>
          <a:p>
            <a:r>
              <a:rPr lang="en-US" dirty="0"/>
              <a:t>Computers, however, are designed to operate on a base-2 scale.  Each digit can be [0-1]</a:t>
            </a:r>
          </a:p>
          <a:p>
            <a:r>
              <a:rPr lang="en-US" dirty="0"/>
              <a:t>Hexadecimal is a base-16 scale. [0-F]</a:t>
            </a:r>
          </a:p>
          <a:p>
            <a:pPr lvl="1"/>
            <a:r>
              <a:rPr lang="en-US" dirty="0"/>
              <a:t>We use letters to represent numbers when we get to 10-15.</a:t>
            </a:r>
          </a:p>
          <a:p>
            <a:pPr lvl="1"/>
            <a:r>
              <a:rPr lang="en-US" dirty="0"/>
              <a:t>A = 10</a:t>
            </a:r>
          </a:p>
          <a:p>
            <a:pPr lvl="1"/>
            <a:r>
              <a:rPr lang="en-US" dirty="0"/>
              <a:t>B = 11</a:t>
            </a:r>
          </a:p>
          <a:p>
            <a:pPr lvl="1"/>
            <a:r>
              <a:rPr lang="en-US" dirty="0"/>
              <a:t>C = 12</a:t>
            </a:r>
          </a:p>
          <a:p>
            <a:pPr lvl="1"/>
            <a:r>
              <a:rPr lang="en-US" dirty="0"/>
              <a:t>D = 13</a:t>
            </a:r>
          </a:p>
          <a:p>
            <a:pPr lvl="1"/>
            <a:r>
              <a:rPr lang="en-US" dirty="0"/>
              <a:t>E = 14</a:t>
            </a:r>
          </a:p>
          <a:p>
            <a:pPr lvl="1"/>
            <a:r>
              <a:rPr lang="en-US" dirty="0"/>
              <a:t>F = 15</a:t>
            </a:r>
          </a:p>
        </p:txBody>
      </p:sp>
    </p:spTree>
    <p:extLst>
      <p:ext uri="{BB962C8B-B14F-4D97-AF65-F5344CB8AC3E}">
        <p14:creationId xmlns:p14="http://schemas.microsoft.com/office/powerpoint/2010/main" val="3603560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4F2C-D559-4158-8A2C-0C0F3C753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Hexadecimal?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73F6B-0487-47E3-AEA9-30167A3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allows us compress byte data very conveniently until two digits.</a:t>
            </a:r>
          </a:p>
          <a:p>
            <a:r>
              <a:rPr lang="en-US" dirty="0"/>
              <a:t>Example:  203</a:t>
            </a:r>
          </a:p>
        </p:txBody>
      </p:sp>
    </p:spTree>
    <p:extLst>
      <p:ext uri="{BB962C8B-B14F-4D97-AF65-F5344CB8AC3E}">
        <p14:creationId xmlns:p14="http://schemas.microsoft.com/office/powerpoint/2010/main" val="1949425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68BF2-4DB4-400C-A58C-6FADFE8F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computer program?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CB19D-AD37-499C-B0B3-8CDCAF38E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7684921" cy="3714749"/>
          </a:xfrm>
        </p:spPr>
        <p:txBody>
          <a:bodyPr/>
          <a:lstStyle/>
          <a:p>
            <a:r>
              <a:rPr lang="en-US" dirty="0"/>
              <a:t>It’s a list of instructions inside the computer’s RAM.</a:t>
            </a:r>
          </a:p>
          <a:p>
            <a:r>
              <a:rPr lang="en-US" dirty="0"/>
              <a:t>The CPU (Central PROCESSING Unit) reads each instruction one by one and executes it.</a:t>
            </a:r>
          </a:p>
          <a:p>
            <a:r>
              <a:rPr lang="en-US" dirty="0"/>
              <a:t>The instructions are encoded as binary numbers and have to be decoded by the CPU at runtime.</a:t>
            </a:r>
          </a:p>
        </p:txBody>
      </p:sp>
      <p:pic>
        <p:nvPicPr>
          <p:cNvPr id="4" name="Picture 4" descr="Addresses">
            <a:extLst>
              <a:ext uri="{FF2B5EF4-FFF2-40B4-BE49-F238E27FC236}">
                <a16:creationId xmlns:a16="http://schemas.microsoft.com/office/drawing/2014/main" id="{95F37C6A-3DD8-4B64-A78E-C881375F0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890" y="1996871"/>
            <a:ext cx="2470973" cy="387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166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69120-C671-43FC-B652-8492DB75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computer?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A4734-771E-47B2-8DC6-AA8493FAA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6871188" cy="3714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At a very basic level a computer is made up of the following:</a:t>
            </a:r>
          </a:p>
          <a:p>
            <a:pPr lvl="1"/>
            <a:r>
              <a:rPr lang="en-US" dirty="0"/>
              <a:t>CPU (Central Processing Unit)</a:t>
            </a:r>
          </a:p>
          <a:p>
            <a:pPr lvl="1"/>
            <a:r>
              <a:rPr lang="en-US" dirty="0"/>
              <a:t>RAM (Random Access Memory, i.e. memory sticks)</a:t>
            </a:r>
          </a:p>
          <a:p>
            <a:pPr lvl="1"/>
            <a:r>
              <a:rPr lang="en-US" dirty="0"/>
              <a:t>Long Term Memory (Hard Drive/ Hard Disk)</a:t>
            </a:r>
          </a:p>
          <a:p>
            <a:pPr lvl="1"/>
            <a:r>
              <a:rPr lang="en-US" dirty="0"/>
              <a:t>Input Devices</a:t>
            </a:r>
          </a:p>
          <a:p>
            <a:pPr lvl="1"/>
            <a:r>
              <a:rPr lang="en-US" dirty="0"/>
              <a:t>Display Device</a:t>
            </a:r>
          </a:p>
          <a:p>
            <a:pPr lvl="1"/>
            <a:r>
              <a:rPr lang="en-US" dirty="0"/>
              <a:t>Power Supply</a:t>
            </a:r>
          </a:p>
          <a:p>
            <a:pPr lvl="1"/>
            <a:r>
              <a:rPr lang="en-US" dirty="0"/>
              <a:t>Peripheral Cards (to enhance use – like </a:t>
            </a:r>
            <a:r>
              <a:rPr lang="en-US" dirty="0" err="1"/>
              <a:t>WiFi</a:t>
            </a:r>
            <a:r>
              <a:rPr lang="en-US" dirty="0"/>
              <a:t> Adapter, Video Card, etc.)</a:t>
            </a:r>
          </a:p>
          <a:p>
            <a:pPr lvl="1"/>
            <a:endParaRPr lang="en-US" dirty="0"/>
          </a:p>
        </p:txBody>
      </p:sp>
      <p:pic>
        <p:nvPicPr>
          <p:cNvPr id="9218" name="Picture 2" descr="Computer Diagram Trivia Quiz: Identify The Parts!">
            <a:extLst>
              <a:ext uri="{FF2B5EF4-FFF2-40B4-BE49-F238E27FC236}">
                <a16:creationId xmlns:a16="http://schemas.microsoft.com/office/drawing/2014/main" id="{73D8EECC-EA2E-4864-963C-90E4DD687A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4" t="-7" r="24057"/>
          <a:stretch/>
        </p:blipFill>
        <p:spPr bwMode="auto">
          <a:xfrm>
            <a:off x="8070208" y="2135348"/>
            <a:ext cx="3464653" cy="315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250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74AF6-CDFB-47F8-BA9F-CB4DF36D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37D11-D24D-4984-B988-1B14FEC76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1"/>
            <a:ext cx="8205038" cy="4381500"/>
          </a:xfrm>
        </p:spPr>
        <p:txBody>
          <a:bodyPr>
            <a:normAutofit/>
          </a:bodyPr>
          <a:lstStyle/>
          <a:p>
            <a:r>
              <a:rPr lang="en-US" dirty="0"/>
              <a:t>Random Access Memory can be considered temporary storage space. </a:t>
            </a:r>
          </a:p>
          <a:p>
            <a:r>
              <a:rPr lang="en-US" dirty="0"/>
              <a:t>It is EXTREMELY FAST and is used to remember the state of user sessions.</a:t>
            </a:r>
          </a:p>
          <a:p>
            <a:pPr lvl="1"/>
            <a:r>
              <a:rPr lang="en-US" dirty="0"/>
              <a:t>Even the pixels displayed by this presentation need to be stored somewhere – it’s in the RAM.</a:t>
            </a:r>
          </a:p>
          <a:p>
            <a:r>
              <a:rPr lang="en-US" dirty="0"/>
              <a:t>All data in RAM is lost when the computer is turned off.</a:t>
            </a:r>
          </a:p>
          <a:p>
            <a:r>
              <a:rPr lang="en-US" dirty="0"/>
              <a:t>Memory can be considered as a long string of bytes, with each byte referenced by a memory address.</a:t>
            </a:r>
          </a:p>
          <a:p>
            <a:r>
              <a:rPr lang="en-US" dirty="0"/>
              <a:t>Adding another stick of RAM increases the number of bytes (and memory addresses) available for running programs to use.</a:t>
            </a:r>
          </a:p>
        </p:txBody>
      </p:sp>
      <p:pic>
        <p:nvPicPr>
          <p:cNvPr id="10242" name="Picture 2" descr="Random Access Memory / Useful Notes - TV Tropes">
            <a:extLst>
              <a:ext uri="{FF2B5EF4-FFF2-40B4-BE49-F238E27FC236}">
                <a16:creationId xmlns:a16="http://schemas.microsoft.com/office/drawing/2014/main" id="{C977A06F-A3E5-4560-9445-69AFFC0492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9"/>
          <a:stretch/>
        </p:blipFill>
        <p:spPr bwMode="auto">
          <a:xfrm>
            <a:off x="1100206" y="400049"/>
            <a:ext cx="1861107" cy="138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Addresses">
            <a:extLst>
              <a:ext uri="{FF2B5EF4-FFF2-40B4-BE49-F238E27FC236}">
                <a16:creationId xmlns:a16="http://schemas.microsoft.com/office/drawing/2014/main" id="{D1A15E2D-0BEC-4AD0-A7BE-C0D034F8A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003" y="1958625"/>
            <a:ext cx="2470973" cy="387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640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01988-7308-4101-8048-ABE9D4D9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CPU?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848E2-6BEF-4A3F-B3EB-7FF12721B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076450"/>
            <a:ext cx="5814175" cy="3714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CPU stands for Central Processing Unit and is usually known as a “CORE”.</a:t>
            </a:r>
          </a:p>
          <a:p>
            <a:r>
              <a:rPr lang="en-US" dirty="0"/>
              <a:t>It is responsible for running instructions one at a time loaded from RAM.</a:t>
            </a:r>
          </a:p>
          <a:p>
            <a:r>
              <a:rPr lang="en-US" dirty="0"/>
              <a:t>Since a CPU is quick, it seems like it processes many things at the same time, but it’s not.  It only processes one instruction at a time.</a:t>
            </a:r>
          </a:p>
          <a:p>
            <a:r>
              <a:rPr lang="en-US" dirty="0"/>
              <a:t>When a processor has more than one CPU, algorithms can be executed that can utilize all CPUs processing at the same time.  This is called parallel processing.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CFAA9-E8BA-483B-8C0A-63E0BB5982D0}"/>
              </a:ext>
            </a:extLst>
          </p:cNvPr>
          <p:cNvSpPr txBox="1"/>
          <p:nvPr/>
        </p:nvSpPr>
        <p:spPr>
          <a:xfrm>
            <a:off x="6937564" y="4048031"/>
            <a:ext cx="5067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Inside an Intel “</a:t>
            </a:r>
            <a:r>
              <a:rPr lang="en-US" dirty="0" err="1"/>
              <a:t>Ivybridge</a:t>
            </a:r>
            <a:r>
              <a:rPr lang="en-US" dirty="0"/>
              <a:t>” Core I7 3770K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Boasting 1.4 BILLION transistors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Four Core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CPU operates at 3.5 GHz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(3.5 BILLION cycles per second)</a:t>
            </a: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17447E9F-4EE4-4E42-8F77-A7B870C4D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011" y="1951935"/>
            <a:ext cx="4832189" cy="201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Intel Core i7-3770K 3.5GHz Socket 1155 Reviews - TechSpot">
            <a:extLst>
              <a:ext uri="{FF2B5EF4-FFF2-40B4-BE49-F238E27FC236}">
                <a16:creationId xmlns:a16="http://schemas.microsoft.com/office/drawing/2014/main" id="{3037E3D3-471A-4481-B095-C4C131AB2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56" y="445529"/>
            <a:ext cx="1667137" cy="137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896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01988-7308-4101-8048-ABE9D4D9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CPU?  A Deeper 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848E2-6BEF-4A3F-B3EB-7FF12721B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076450"/>
            <a:ext cx="6527240" cy="4458574"/>
          </a:xfrm>
        </p:spPr>
        <p:txBody>
          <a:bodyPr>
            <a:normAutofit/>
          </a:bodyPr>
          <a:lstStyle/>
          <a:p>
            <a:r>
              <a:rPr lang="en-US" dirty="0"/>
              <a:t>A CPU has the following components:</a:t>
            </a:r>
          </a:p>
          <a:p>
            <a:pPr lvl="1"/>
            <a:r>
              <a:rPr lang="en-US" b="1" dirty="0"/>
              <a:t>Control</a:t>
            </a:r>
            <a:r>
              <a:rPr lang="en-US" dirty="0"/>
              <a:t> </a:t>
            </a:r>
            <a:r>
              <a:rPr lang="en-US" b="1" dirty="0"/>
              <a:t>Unit</a:t>
            </a:r>
          </a:p>
          <a:p>
            <a:pPr lvl="2"/>
            <a:r>
              <a:rPr lang="en-US" dirty="0"/>
              <a:t>Controls timing by acting as cadence for CPU</a:t>
            </a:r>
          </a:p>
          <a:p>
            <a:pPr lvl="2"/>
            <a:r>
              <a:rPr lang="en-US" dirty="0"/>
              <a:t>Takes instructions in numerical format, decodes it, and determines how to execute it.</a:t>
            </a:r>
          </a:p>
          <a:p>
            <a:pPr lvl="2"/>
            <a:r>
              <a:rPr lang="en-US" dirty="0"/>
              <a:t>Like an Air Traffic Controller, it routes data to appropriate components for the given instruction its executing</a:t>
            </a:r>
          </a:p>
          <a:p>
            <a:pPr lvl="1"/>
            <a:r>
              <a:rPr lang="en-US" b="1" dirty="0"/>
              <a:t>Registers</a:t>
            </a:r>
            <a:r>
              <a:rPr lang="en-US" dirty="0"/>
              <a:t> (Imagine them as Variables)</a:t>
            </a:r>
          </a:p>
          <a:p>
            <a:pPr lvl="2"/>
            <a:r>
              <a:rPr lang="en-US" dirty="0"/>
              <a:t>Used to store numerical data (binary)</a:t>
            </a:r>
          </a:p>
          <a:p>
            <a:pPr lvl="1"/>
            <a:r>
              <a:rPr lang="en-US" b="1" dirty="0"/>
              <a:t>Arithmetic Logic Unit </a:t>
            </a:r>
            <a:r>
              <a:rPr lang="en-US" dirty="0"/>
              <a:t>(A Fancy Calculator)</a:t>
            </a:r>
          </a:p>
          <a:p>
            <a:pPr lvl="2"/>
            <a:r>
              <a:rPr lang="en-US" dirty="0"/>
              <a:t>Takes inputs from specific registers and completes arithmetic</a:t>
            </a:r>
          </a:p>
          <a:p>
            <a:pPr lvl="2"/>
            <a:r>
              <a:rPr lang="en-US" dirty="0"/>
              <a:t>Result is stored in a special Accumulator register.</a:t>
            </a:r>
          </a:p>
          <a:p>
            <a:endParaRPr lang="en-US" dirty="0"/>
          </a:p>
        </p:txBody>
      </p:sp>
      <p:pic>
        <p:nvPicPr>
          <p:cNvPr id="11270" name="Picture 6" descr="What Is A CPU? | CPU Functions, Components And Diagram">
            <a:extLst>
              <a:ext uri="{FF2B5EF4-FFF2-40B4-BE49-F238E27FC236}">
                <a16:creationId xmlns:a16="http://schemas.microsoft.com/office/drawing/2014/main" id="{4F79F265-6ACC-46CE-BB98-7693D34D1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426" y="1758717"/>
            <a:ext cx="4178329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253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01988-7308-4101-8048-ABE9D4D9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CPU? A Deeper 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848E2-6BEF-4A3F-B3EB-7FF12721B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056" y="6153499"/>
            <a:ext cx="6527240" cy="498970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https://www.youtube.com/watch?v=Z5JC9Ve1sfI</a:t>
            </a:r>
            <a:endParaRPr lang="en-US" dirty="0"/>
          </a:p>
          <a:p>
            <a:endParaRPr lang="en-US" dirty="0"/>
          </a:p>
        </p:txBody>
      </p:sp>
      <p:pic>
        <p:nvPicPr>
          <p:cNvPr id="4" name="Online Media 3" title="The Fetch-Execute Cycle: What's Your Computer Actually Doing?">
            <a:hlinkClick r:id="" action="ppaction://media"/>
            <a:extLst>
              <a:ext uri="{FF2B5EF4-FFF2-40B4-BE49-F238E27FC236}">
                <a16:creationId xmlns:a16="http://schemas.microsoft.com/office/drawing/2014/main" id="{6C83B5F1-4363-48AF-B297-4F2623B4C27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477951" y="1866900"/>
            <a:ext cx="7225449" cy="406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6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68BF2-4DB4-400C-A58C-6FADFE8F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computer program?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CB19D-AD37-499C-B0B3-8CDCAF38E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7684921" cy="3714749"/>
          </a:xfrm>
        </p:spPr>
        <p:txBody>
          <a:bodyPr/>
          <a:lstStyle/>
          <a:p>
            <a:r>
              <a:rPr lang="en-US" dirty="0"/>
              <a:t>It’s simply a list of instructions inside the computer’s RAM.</a:t>
            </a:r>
          </a:p>
          <a:p>
            <a:r>
              <a:rPr lang="en-US" dirty="0"/>
              <a:t>The CPU (Central PROCESSING Unit) reads each instruction one by one and executes it.</a:t>
            </a:r>
          </a:p>
          <a:p>
            <a:r>
              <a:rPr lang="en-US" dirty="0"/>
              <a:t>The instructions are encoded as binary numbers and have to be decoded by the CPU at runtime.</a:t>
            </a:r>
          </a:p>
        </p:txBody>
      </p:sp>
      <p:pic>
        <p:nvPicPr>
          <p:cNvPr id="4" name="Picture 4" descr="Addresses">
            <a:extLst>
              <a:ext uri="{FF2B5EF4-FFF2-40B4-BE49-F238E27FC236}">
                <a16:creationId xmlns:a16="http://schemas.microsoft.com/office/drawing/2014/main" id="{95F37C6A-3DD8-4B64-A78E-C881375F0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890" y="1996871"/>
            <a:ext cx="2470973" cy="387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086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01988-7308-4101-8048-ABE9D4D9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CPU? A Deeper 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848E2-6BEF-4A3F-B3EB-7FF12721B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1437" y="6248400"/>
            <a:ext cx="6527240" cy="498970"/>
          </a:xfrm>
        </p:spPr>
        <p:txBody>
          <a:bodyPr>
            <a:normAutofit/>
          </a:bodyPr>
          <a:lstStyle/>
          <a:p>
            <a:r>
              <a:rPr lang="en-US" dirty="0"/>
              <a:t>https://www.youtube.com/watch?v=jFDMZpkUWCw</a:t>
            </a:r>
          </a:p>
        </p:txBody>
      </p:sp>
      <p:pic>
        <p:nvPicPr>
          <p:cNvPr id="5" name="Online Media 4" title="Fetch Decode Execute Cycle in more detail">
            <a:hlinkClick r:id="" action="ppaction://media"/>
            <a:extLst>
              <a:ext uri="{FF2B5EF4-FFF2-40B4-BE49-F238E27FC236}">
                <a16:creationId xmlns:a16="http://schemas.microsoft.com/office/drawing/2014/main" id="{0840C9AB-E623-441F-87DD-079C46D8708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290407" y="1722772"/>
            <a:ext cx="58293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FE16A-17D3-442B-9E4C-85C1F810E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an ALU adds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C04BD-AA8F-4D1E-96A1-FDD0C674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6787299" cy="3714749"/>
          </a:xfrm>
        </p:spPr>
        <p:txBody>
          <a:bodyPr/>
          <a:lstStyle/>
          <a:p>
            <a:r>
              <a:rPr lang="en-US" dirty="0"/>
              <a:t>Working Example: </a:t>
            </a:r>
            <a:r>
              <a:rPr lang="en-US" dirty="0">
                <a:hlinkClick r:id="rId2"/>
              </a:rPr>
              <a:t>https://www.youtube.com/watch?v=omTVn77Qxbw</a:t>
            </a:r>
            <a:endParaRPr lang="en-US" dirty="0"/>
          </a:p>
          <a:p>
            <a:r>
              <a:rPr lang="en-US" dirty="0"/>
              <a:t>ALU stands for Arithmetic Logic Unit</a:t>
            </a:r>
          </a:p>
          <a:p>
            <a:r>
              <a:rPr lang="en-US" dirty="0"/>
              <a:t>Part of ALU has an ADDER.  It’s an electronic component designed to take values from 2 registers and then finds sum.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A9E4EA-E267-4BDF-9C34-5A8AEE263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24" y="2005898"/>
            <a:ext cx="3764863" cy="284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BBD338-ED6C-4DB6-8FD0-3B48B7BD0BA4}"/>
              </a:ext>
            </a:extLst>
          </p:cNvPr>
          <p:cNvSpPr txBox="1"/>
          <p:nvPr/>
        </p:nvSpPr>
        <p:spPr>
          <a:xfrm>
            <a:off x="8712397" y="4957195"/>
            <a:ext cx="2323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Logic Gate Diagram for a 4-bit adder</a:t>
            </a:r>
          </a:p>
        </p:txBody>
      </p:sp>
    </p:spTree>
    <p:extLst>
      <p:ext uri="{BB962C8B-B14F-4D97-AF65-F5344CB8AC3E}">
        <p14:creationId xmlns:p14="http://schemas.microsoft.com/office/powerpoint/2010/main" val="2457671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6A33-55A1-4BFF-90E3-0F0F9D0F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61AE2-2E43-4FC6-9FD9-37B2012EF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6325904" cy="3714749"/>
          </a:xfrm>
        </p:spPr>
        <p:txBody>
          <a:bodyPr>
            <a:normAutofit/>
          </a:bodyPr>
          <a:lstStyle/>
          <a:p>
            <a:r>
              <a:rPr lang="en-US" dirty="0"/>
              <a:t>Logic gates are physical circuits that simulate logic operations.  </a:t>
            </a:r>
          </a:p>
          <a:p>
            <a:r>
              <a:rPr lang="en-US" dirty="0"/>
              <a:t>Current CPUs have BILLIONS of these gates, all made up of transistors. </a:t>
            </a:r>
          </a:p>
          <a:p>
            <a:r>
              <a:rPr lang="en-US" dirty="0"/>
              <a:t>Gates are made to output either 0V (LOW) or some predetermined voltage </a:t>
            </a:r>
            <a:r>
              <a:rPr lang="en-US" dirty="0" err="1"/>
              <a:t>Vcc</a:t>
            </a:r>
            <a:r>
              <a:rPr lang="en-US" dirty="0"/>
              <a:t> (HIGH).  </a:t>
            </a:r>
          </a:p>
          <a:p>
            <a:r>
              <a:rPr lang="en-US" dirty="0"/>
              <a:t>LOW voltage can also be represented by 0.</a:t>
            </a:r>
          </a:p>
          <a:p>
            <a:r>
              <a:rPr lang="en-US" dirty="0"/>
              <a:t>HIGH voltage can also be represented by 1.</a:t>
            </a:r>
          </a:p>
        </p:txBody>
      </p:sp>
      <p:pic>
        <p:nvPicPr>
          <p:cNvPr id="2050" name="Picture 2" descr="transistor-NAND-Gate |">
            <a:extLst>
              <a:ext uri="{FF2B5EF4-FFF2-40B4-BE49-F238E27FC236}">
                <a16:creationId xmlns:a16="http://schemas.microsoft.com/office/drawing/2014/main" id="{048E8047-BB06-4FDE-AA54-A93F91E6E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966" y="2076450"/>
            <a:ext cx="3372234" cy="331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F0E8C8-BF13-41B2-8E80-B3C8100E5F45}"/>
              </a:ext>
            </a:extLst>
          </p:cNvPr>
          <p:cNvSpPr txBox="1"/>
          <p:nvPr/>
        </p:nvSpPr>
        <p:spPr>
          <a:xfrm>
            <a:off x="7918184" y="5599868"/>
            <a:ext cx="357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Circuit Diagram of a NAND Gate</a:t>
            </a:r>
          </a:p>
        </p:txBody>
      </p:sp>
    </p:spTree>
    <p:extLst>
      <p:ext uri="{BB962C8B-B14F-4D97-AF65-F5344CB8AC3E}">
        <p14:creationId xmlns:p14="http://schemas.microsoft.com/office/powerpoint/2010/main" val="2807242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6A33-55A1-4BFF-90E3-0F0F9D0F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61AE2-2E43-4FC6-9FD9-37B2012EF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6325904" cy="3714749"/>
          </a:xfrm>
        </p:spPr>
        <p:txBody>
          <a:bodyPr>
            <a:normAutofit/>
          </a:bodyPr>
          <a:lstStyle/>
          <a:p>
            <a:r>
              <a:rPr lang="en-US" dirty="0"/>
              <a:t>Logic Gates basically come in 4 flavors:</a:t>
            </a:r>
          </a:p>
          <a:p>
            <a:pPr lvl="1"/>
            <a:r>
              <a:rPr lang="en-US" dirty="0"/>
              <a:t>AND</a:t>
            </a:r>
          </a:p>
          <a:p>
            <a:pPr lvl="1"/>
            <a:r>
              <a:rPr lang="en-US" dirty="0"/>
              <a:t>XOR</a:t>
            </a:r>
          </a:p>
          <a:p>
            <a:pPr lvl="1"/>
            <a:r>
              <a:rPr lang="en-US" dirty="0"/>
              <a:t>OR</a:t>
            </a:r>
          </a:p>
          <a:p>
            <a:pPr lvl="1"/>
            <a:r>
              <a:rPr lang="en-US" dirty="0"/>
              <a:t>NOT</a:t>
            </a:r>
          </a:p>
          <a:p>
            <a:r>
              <a:rPr lang="en-US" dirty="0"/>
              <a:t>Each gate mentioned above has a counterpart.</a:t>
            </a:r>
          </a:p>
        </p:txBody>
      </p:sp>
      <p:pic>
        <p:nvPicPr>
          <p:cNvPr id="4" name="Picture 4" descr="FREE PHYSICS NOTES FOR SECONDARY SCHOOL: Analysing Logic Gates">
            <a:extLst>
              <a:ext uri="{FF2B5EF4-FFF2-40B4-BE49-F238E27FC236}">
                <a16:creationId xmlns:a16="http://schemas.microsoft.com/office/drawing/2014/main" id="{4C0EF48D-9382-4C1B-BC10-18D7EB488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036" y="2076450"/>
            <a:ext cx="3662113" cy="221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28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3500-2AEB-4311-9E14-69F32C11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/ BUFFER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987AA-4325-49A0-B650-4FAB560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6955078" cy="3714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NOT gate outputs HIGH if input is LOW, and outputs LOW in input is HIGH.</a:t>
            </a:r>
          </a:p>
          <a:p>
            <a:r>
              <a:rPr lang="en-US" dirty="0"/>
              <a:t>A NOT gate is useful because it can be used to invert the output of other logic gates.</a:t>
            </a:r>
          </a:p>
          <a:p>
            <a:endParaRPr lang="en-US" dirty="0"/>
          </a:p>
          <a:p>
            <a:r>
              <a:rPr lang="en-US" dirty="0"/>
              <a:t>The counterpart of a NOT gate is a BUFFER.</a:t>
            </a:r>
          </a:p>
          <a:p>
            <a:r>
              <a:rPr lang="en-US" dirty="0"/>
              <a:t>A BUFFER outputs HIGH if input is HIGH, and LOW if input is LOW.</a:t>
            </a:r>
          </a:p>
          <a:p>
            <a:r>
              <a:rPr lang="en-US" dirty="0"/>
              <a:t>A BUFFER is useful because it can amplify a weak voltage.  (Think Minecraft Repeater)</a:t>
            </a:r>
          </a:p>
        </p:txBody>
      </p:sp>
      <p:pic>
        <p:nvPicPr>
          <p:cNvPr id="5124" name="Picture 4" descr="transistor-NOT-Gate">
            <a:extLst>
              <a:ext uri="{FF2B5EF4-FFF2-40B4-BE49-F238E27FC236}">
                <a16:creationId xmlns:a16="http://schemas.microsoft.com/office/drawing/2014/main" id="{99C993C8-5F61-4EB3-B2F6-6C91A9F1C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999" y="1996580"/>
            <a:ext cx="3523262" cy="329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24F91B-28FC-417E-986D-35F82A1D717A}"/>
              </a:ext>
            </a:extLst>
          </p:cNvPr>
          <p:cNvSpPr txBox="1"/>
          <p:nvPr/>
        </p:nvSpPr>
        <p:spPr>
          <a:xfrm>
            <a:off x="8333298" y="5425930"/>
            <a:ext cx="3364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Circuit Diagram of a NOT Gate</a:t>
            </a:r>
          </a:p>
        </p:txBody>
      </p:sp>
    </p:spTree>
    <p:extLst>
      <p:ext uri="{BB962C8B-B14F-4D97-AF65-F5344CB8AC3E}">
        <p14:creationId xmlns:p14="http://schemas.microsoft.com/office/powerpoint/2010/main" val="134501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5E8E6-0381-49F8-8858-69BE141D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/ NOR Logic 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664EC-43C7-46DF-9BCD-051B9EC00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6602741" cy="3714749"/>
          </a:xfrm>
        </p:spPr>
        <p:txBody>
          <a:bodyPr/>
          <a:lstStyle/>
          <a:p>
            <a:r>
              <a:rPr lang="en-US" dirty="0"/>
              <a:t>An OR Gate outputs HIGH if either input is HIGH.</a:t>
            </a:r>
          </a:p>
          <a:p>
            <a:r>
              <a:rPr lang="en-US" dirty="0"/>
              <a:t>A NOR Gate is the opposite.  It outputs HIGH only if both inputs are LOW.</a:t>
            </a:r>
          </a:p>
          <a:p>
            <a:r>
              <a:rPr lang="en-US" dirty="0"/>
              <a:t>The equivalent output of an OR Gate can be generated by a NOR Gate in series with a NOT Gate</a:t>
            </a:r>
          </a:p>
          <a:p>
            <a:r>
              <a:rPr lang="en-US" dirty="0"/>
              <a:t>The equivalent output of a NOR Gate can be generated by an OR Gate in series with a NOT Gate </a:t>
            </a:r>
          </a:p>
        </p:txBody>
      </p:sp>
      <p:pic>
        <p:nvPicPr>
          <p:cNvPr id="4104" name="Picture 8" descr="transistor-OR-Gate">
            <a:extLst>
              <a:ext uri="{FF2B5EF4-FFF2-40B4-BE49-F238E27FC236}">
                <a16:creationId xmlns:a16="http://schemas.microsoft.com/office/drawing/2014/main" id="{20DE0B35-89E8-4CA1-9051-494BA6819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996" y="1776805"/>
            <a:ext cx="2205305" cy="206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7E506D-15B7-4867-94C7-BAE766C53699}"/>
              </a:ext>
            </a:extLst>
          </p:cNvPr>
          <p:cNvSpPr txBox="1"/>
          <p:nvPr/>
        </p:nvSpPr>
        <p:spPr>
          <a:xfrm>
            <a:off x="8081345" y="3883490"/>
            <a:ext cx="3192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Circuit Diagram of a OR Gate</a:t>
            </a:r>
          </a:p>
        </p:txBody>
      </p:sp>
      <p:pic>
        <p:nvPicPr>
          <p:cNvPr id="9" name="Picture 2" descr="COMP 327/4 Lab Experiment XOR Gate">
            <a:extLst>
              <a:ext uri="{FF2B5EF4-FFF2-40B4-BE49-F238E27FC236}">
                <a16:creationId xmlns:a16="http://schemas.microsoft.com/office/drawing/2014/main" id="{B7A25C05-CDB6-4DB1-B09E-35B24AA14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275" y="4578684"/>
            <a:ext cx="3072930" cy="166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20DE12-F8E9-4A31-AA49-89C238CC607C}"/>
              </a:ext>
            </a:extLst>
          </p:cNvPr>
          <p:cNvSpPr txBox="1"/>
          <p:nvPr/>
        </p:nvSpPr>
        <p:spPr>
          <a:xfrm>
            <a:off x="8473798" y="6248400"/>
            <a:ext cx="2535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Truth Table: NOR Gate</a:t>
            </a:r>
          </a:p>
        </p:txBody>
      </p:sp>
    </p:spTree>
    <p:extLst>
      <p:ext uri="{BB962C8B-B14F-4D97-AF65-F5344CB8AC3E}">
        <p14:creationId xmlns:p14="http://schemas.microsoft.com/office/powerpoint/2010/main" val="1072213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E4B4F-0409-4A1C-893C-FC7E02F4C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/ NAND 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0048E-7F44-4AAD-87AE-72C5CDD25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7156414" cy="3714749"/>
          </a:xfrm>
        </p:spPr>
        <p:txBody>
          <a:bodyPr>
            <a:normAutofit/>
          </a:bodyPr>
          <a:lstStyle/>
          <a:p>
            <a:r>
              <a:rPr lang="en-US" dirty="0"/>
              <a:t>An AND Gate outputs HIGH if both inputs are HIGH.</a:t>
            </a:r>
          </a:p>
          <a:p>
            <a:r>
              <a:rPr lang="en-US" dirty="0"/>
              <a:t>A NAND Gate is the opposite.  It outputs LOW if both inputs are HIGH, and HIGH for rest of scenarios.</a:t>
            </a:r>
          </a:p>
          <a:p>
            <a:r>
              <a:rPr lang="en-US" dirty="0"/>
              <a:t>The equivalent output of an AND Gate can be generated by a NAND Gate in series with a NOT Gate</a:t>
            </a:r>
          </a:p>
          <a:p>
            <a:r>
              <a:rPr lang="en-US" dirty="0"/>
              <a:t>The equivalent output of a NAND Gate can be generated by an AND Gate in series with a NOT Gate </a:t>
            </a:r>
          </a:p>
          <a:p>
            <a:r>
              <a:rPr lang="en-US" dirty="0"/>
              <a:t>Typically NAND gates are cheaper to purchase than AND gates, so you will see many circuits diagrams using NAND.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74116-E4A2-4770-B723-7ED8BE19BE43}"/>
              </a:ext>
            </a:extLst>
          </p:cNvPr>
          <p:cNvSpPr txBox="1"/>
          <p:nvPr/>
        </p:nvSpPr>
        <p:spPr>
          <a:xfrm>
            <a:off x="8292100" y="5524367"/>
            <a:ext cx="3396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Circuit Diagram of a AND Gate</a:t>
            </a:r>
          </a:p>
        </p:txBody>
      </p:sp>
      <p:pic>
        <p:nvPicPr>
          <p:cNvPr id="7170" name="Picture 2" descr="transistor-AND-Gate">
            <a:extLst>
              <a:ext uri="{FF2B5EF4-FFF2-40B4-BE49-F238E27FC236}">
                <a16:creationId xmlns:a16="http://schemas.microsoft.com/office/drawing/2014/main" id="{DAF8D072-EA83-495E-97A7-313B10BC0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400" y="2076450"/>
            <a:ext cx="3477586" cy="325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172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3DCC0-69D0-4183-9FDC-B65C1D995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/ XNOR 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485A3-DF95-446A-8341-BEAD6DA02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7441640" cy="3714749"/>
          </a:xfrm>
        </p:spPr>
        <p:txBody>
          <a:bodyPr/>
          <a:lstStyle/>
          <a:p>
            <a:r>
              <a:rPr lang="en-US" dirty="0"/>
              <a:t>XOR stands for “Exclusive OR”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2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73C41-DA63-47D0-A551-AE234494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2E2FA-431D-4130-901D-AB75DBC67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6099401" cy="3714749"/>
          </a:xfrm>
        </p:spPr>
        <p:txBody>
          <a:bodyPr/>
          <a:lstStyle/>
          <a:p>
            <a:r>
              <a:rPr lang="en-US" dirty="0"/>
              <a:t>The entire program is a stream of binary numbers!</a:t>
            </a:r>
          </a:p>
          <a:p>
            <a:r>
              <a:rPr lang="en-US" dirty="0"/>
              <a:t>Each command or MNEMONIC along with its parameters get converted to an </a:t>
            </a:r>
            <a:r>
              <a:rPr lang="en-US" dirty="0" err="1"/>
              <a:t>OpCode</a:t>
            </a:r>
            <a:r>
              <a:rPr lang="en-US" dirty="0"/>
              <a:t> and Operand</a:t>
            </a:r>
          </a:p>
          <a:p>
            <a:r>
              <a:rPr lang="en-US" dirty="0"/>
              <a:t>Notice how the Instruction Stream is a concatenation of all of the machine code bytes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ED4CFB-1BD1-47F4-AEF9-C54AD1F86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454" y="2076450"/>
            <a:ext cx="4401718" cy="3648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8806C3-AB0C-4B36-9C6E-3B7175088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856" y="4546601"/>
            <a:ext cx="3403598" cy="170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83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70AFC-4491-4847-BE52-A5199B3E3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Code – Closer 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8445D-3062-4A39-A258-35DAE1B97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320330"/>
            <a:ext cx="10184840" cy="17616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Each instruction can be made up of two components: Opcode and Operand</a:t>
            </a:r>
          </a:p>
          <a:p>
            <a:r>
              <a:rPr lang="en-US" dirty="0"/>
              <a:t>There are at least 150 opcodes for Intel x86 processer – all painstakingly assigned to do a single focused task.</a:t>
            </a:r>
          </a:p>
          <a:p>
            <a:r>
              <a:rPr lang="en-US" dirty="0"/>
              <a:t>A mnemonic might translate to a different opcode based on its parameter type.</a:t>
            </a:r>
          </a:p>
          <a:p>
            <a:r>
              <a:rPr lang="en-US" dirty="0"/>
              <a:t>Side Note: </a:t>
            </a:r>
            <a:r>
              <a:rPr lang="en-US" dirty="0" err="1"/>
              <a:t>movl</a:t>
            </a:r>
            <a:r>
              <a:rPr lang="en-US" dirty="0"/>
              <a:t> is a mnemonic for “MOVE LONG”. That means 4 bytes of data are moved.</a:t>
            </a:r>
          </a:p>
          <a:p>
            <a:endParaRPr lang="en-US" dirty="0"/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3173D026-C069-4FB4-84D8-72D7B3409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47982" y="1866900"/>
            <a:ext cx="6285386" cy="19686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4461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F527-9D81-4799-A35C-BFE2DAC8E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6504A-5A69-42CE-82BC-84BB85ACA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1"/>
            <a:ext cx="6804077" cy="1352550"/>
          </a:xfrm>
        </p:spPr>
        <p:txBody>
          <a:bodyPr/>
          <a:lstStyle/>
          <a:p>
            <a:r>
              <a:rPr lang="en-US" dirty="0"/>
              <a:t>Each CPU has its own instruction set.</a:t>
            </a:r>
          </a:p>
          <a:p>
            <a:r>
              <a:rPr lang="en-US" dirty="0"/>
              <a:t>Writing a program requires an ASSEMBLER to convert the source code into machine byte code, or object code.</a:t>
            </a:r>
          </a:p>
        </p:txBody>
      </p:sp>
      <p:pic>
        <p:nvPicPr>
          <p:cNvPr id="18434" name="Picture 2" descr="ARM Cortex-M3 processor">
            <a:extLst>
              <a:ext uri="{FF2B5EF4-FFF2-40B4-BE49-F238E27FC236}">
                <a16:creationId xmlns:a16="http://schemas.microsoft.com/office/drawing/2014/main" id="{49951DCA-96A4-4EE5-8F14-3486E2410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738" y="2076450"/>
            <a:ext cx="1430935" cy="139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ntel Core i7-3770K 3.5GHz Socket 1155 Reviews - TechSpot">
            <a:extLst>
              <a:ext uri="{FF2B5EF4-FFF2-40B4-BE49-F238E27FC236}">
                <a16:creationId xmlns:a16="http://schemas.microsoft.com/office/drawing/2014/main" id="{D8AF4F13-60DB-438D-B1C3-26CF1BE0D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7775" y="2094603"/>
            <a:ext cx="1667137" cy="137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Motorola 68000: addressing modes - The Digital Cat">
            <a:extLst>
              <a:ext uri="{FF2B5EF4-FFF2-40B4-BE49-F238E27FC236}">
                <a16:creationId xmlns:a16="http://schemas.microsoft.com/office/drawing/2014/main" id="{304A27AB-1CC3-475F-989C-C84394A64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397" y="4292544"/>
            <a:ext cx="2270309" cy="139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7CDBDE-6F2E-4B97-BDA9-53D147AA130A}"/>
              </a:ext>
            </a:extLst>
          </p:cNvPr>
          <p:cNvSpPr txBox="1"/>
          <p:nvPr/>
        </p:nvSpPr>
        <p:spPr>
          <a:xfrm>
            <a:off x="7820247" y="3564492"/>
            <a:ext cx="232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ARM Processor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E2C581-9932-402B-AADC-4BEEA6F50665}"/>
              </a:ext>
            </a:extLst>
          </p:cNvPr>
          <p:cNvSpPr txBox="1"/>
          <p:nvPr/>
        </p:nvSpPr>
        <p:spPr>
          <a:xfrm>
            <a:off x="9639385" y="3559186"/>
            <a:ext cx="232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Intel Processor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B7C6AF-DDA6-4F6E-94BB-BEC9198BB761}"/>
              </a:ext>
            </a:extLst>
          </p:cNvPr>
          <p:cNvSpPr txBox="1"/>
          <p:nvPr/>
        </p:nvSpPr>
        <p:spPr>
          <a:xfrm>
            <a:off x="8712397" y="5791199"/>
            <a:ext cx="232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Motorola Processor</a:t>
            </a:r>
          </a:p>
        </p:txBody>
      </p:sp>
      <p:pic>
        <p:nvPicPr>
          <p:cNvPr id="18438" name="Picture 6" descr="File icon paper symbol Royalty Free Vector Image">
            <a:extLst>
              <a:ext uri="{FF2B5EF4-FFF2-40B4-BE49-F238E27FC236}">
                <a16:creationId xmlns:a16="http://schemas.microsoft.com/office/drawing/2014/main" id="{441397D3-0509-4FEF-A22E-D507B47CCA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5" t="16797" r="24546" b="23394"/>
          <a:stretch/>
        </p:blipFill>
        <p:spPr bwMode="auto">
          <a:xfrm>
            <a:off x="1786855" y="4362275"/>
            <a:ext cx="1074576" cy="132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E8A1DF-9843-4BDC-BD8A-69FF2328022F}"/>
              </a:ext>
            </a:extLst>
          </p:cNvPr>
          <p:cNvSpPr txBox="1"/>
          <p:nvPr/>
        </p:nvSpPr>
        <p:spPr>
          <a:xfrm>
            <a:off x="1162185" y="3820029"/>
            <a:ext cx="232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Assembly Code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EB8CC1E-058D-4E04-A1E9-314A2C668F54}"/>
              </a:ext>
            </a:extLst>
          </p:cNvPr>
          <p:cNvSpPr/>
          <p:nvPr/>
        </p:nvSpPr>
        <p:spPr>
          <a:xfrm>
            <a:off x="3241257" y="4580389"/>
            <a:ext cx="1708248" cy="662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40" name="Picture 8" descr="Computer Icons Binary File Clip Art - Binary Icon Transparent PNG ...">
            <a:extLst>
              <a:ext uri="{FF2B5EF4-FFF2-40B4-BE49-F238E27FC236}">
                <a16:creationId xmlns:a16="http://schemas.microsoft.com/office/drawing/2014/main" id="{40192C69-0868-4B36-A55E-989F63FF4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947" y="4328515"/>
            <a:ext cx="1074576" cy="138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821243-0960-4922-9B18-202DE23F4A27}"/>
              </a:ext>
            </a:extLst>
          </p:cNvPr>
          <p:cNvSpPr txBox="1"/>
          <p:nvPr/>
        </p:nvSpPr>
        <p:spPr>
          <a:xfrm>
            <a:off x="4608277" y="3830877"/>
            <a:ext cx="232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Object Code</a:t>
            </a:r>
          </a:p>
        </p:txBody>
      </p:sp>
    </p:spTree>
    <p:extLst>
      <p:ext uri="{BB962C8B-B14F-4D97-AF65-F5344CB8AC3E}">
        <p14:creationId xmlns:p14="http://schemas.microsoft.com/office/powerpoint/2010/main" val="2890282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AD96F-964E-41FE-8389-7C8D3F46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it gets more complicated…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E36A9-F2FD-43A5-94CF-713DA4E8D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76451"/>
            <a:ext cx="9901987" cy="1257300"/>
          </a:xfrm>
        </p:spPr>
        <p:txBody>
          <a:bodyPr/>
          <a:lstStyle/>
          <a:p>
            <a:r>
              <a:rPr lang="en-US" dirty="0"/>
              <a:t>Each computer runs on an operating system.</a:t>
            </a:r>
          </a:p>
          <a:p>
            <a:r>
              <a:rPr lang="en-US" dirty="0"/>
              <a:t>A LINKER is then used to take all of the object files and package them as an executable for a given OS.</a:t>
            </a:r>
          </a:p>
        </p:txBody>
      </p:sp>
      <p:pic>
        <p:nvPicPr>
          <p:cNvPr id="12" name="Picture 8" descr="Computer Icons Binary File Clip Art - Binary Icon Transparent PNG ...">
            <a:extLst>
              <a:ext uri="{FF2B5EF4-FFF2-40B4-BE49-F238E27FC236}">
                <a16:creationId xmlns:a16="http://schemas.microsoft.com/office/drawing/2014/main" id="{F214CBF4-A88C-4E0E-A393-190298EF5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211" y="3625080"/>
            <a:ext cx="1074576" cy="138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Computer Icons Binary File Clip Art - Binary Icon Transparent PNG ...">
            <a:extLst>
              <a:ext uri="{FF2B5EF4-FFF2-40B4-BE49-F238E27FC236}">
                <a16:creationId xmlns:a16="http://schemas.microsoft.com/office/drawing/2014/main" id="{28FC2CD4-8FC0-4D62-8C63-6D9FF42F5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339" y="3429000"/>
            <a:ext cx="1074576" cy="138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Computer Icons Binary File Clip Art - Binary Icon Transparent PNG ...">
            <a:extLst>
              <a:ext uri="{FF2B5EF4-FFF2-40B4-BE49-F238E27FC236}">
                <a16:creationId xmlns:a16="http://schemas.microsoft.com/office/drawing/2014/main" id="{FEAE94A0-8487-49C9-B050-789BCC966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222" y="5109368"/>
            <a:ext cx="1074576" cy="138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64EF4D6E-F229-412D-80B9-13892F184C5A}"/>
              </a:ext>
            </a:extLst>
          </p:cNvPr>
          <p:cNvSpPr/>
          <p:nvPr/>
        </p:nvSpPr>
        <p:spPr>
          <a:xfrm>
            <a:off x="5690217" y="4333134"/>
            <a:ext cx="1708248" cy="662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utoShape 20" descr="Application settings, browser settings, control, internet setup ...">
            <a:extLst>
              <a:ext uri="{FF2B5EF4-FFF2-40B4-BE49-F238E27FC236}">
                <a16:creationId xmlns:a16="http://schemas.microsoft.com/office/drawing/2014/main" id="{A716DCCD-31CB-4E3A-83E7-0D76638410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EE3C92-8C24-4F38-A1F9-10D08E375618}"/>
              </a:ext>
            </a:extLst>
          </p:cNvPr>
          <p:cNvGrpSpPr/>
          <p:nvPr/>
        </p:nvGrpSpPr>
        <p:grpSpPr>
          <a:xfrm>
            <a:off x="7891768" y="3625080"/>
            <a:ext cx="1837738" cy="1837738"/>
            <a:chOff x="5997495" y="5618631"/>
            <a:chExt cx="1090434" cy="1057623"/>
          </a:xfrm>
        </p:grpSpPr>
        <p:pic>
          <p:nvPicPr>
            <p:cNvPr id="26" name="Picture 24" descr="Application Icon Pack at GetDrawings | Free download">
              <a:extLst>
                <a:ext uri="{FF2B5EF4-FFF2-40B4-BE49-F238E27FC236}">
                  <a16:creationId xmlns:a16="http://schemas.microsoft.com/office/drawing/2014/main" id="{63C5512C-84D5-4004-9447-8295582C83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7495" y="5757385"/>
              <a:ext cx="918869" cy="918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6" descr="download icons windows linux android mac vector - el fonts vectors">
              <a:extLst>
                <a:ext uri="{FF2B5EF4-FFF2-40B4-BE49-F238E27FC236}">
                  <a16:creationId xmlns:a16="http://schemas.microsoft.com/office/drawing/2014/main" id="{E0EBFF1E-6A5A-4A1F-AC98-31FA8CE573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912" b="52640"/>
            <a:stretch/>
          </p:blipFill>
          <p:spPr bwMode="auto">
            <a:xfrm>
              <a:off x="6623377" y="5618631"/>
              <a:ext cx="464552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05371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E02EF-92F7-41FA-8EEC-3EC3BBE17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Platform Headaches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F33FC-D556-4B8C-B8F6-59A82B8BB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7860750" cy="3714749"/>
          </a:xfrm>
        </p:spPr>
        <p:txBody>
          <a:bodyPr/>
          <a:lstStyle/>
          <a:p>
            <a:r>
              <a:rPr lang="en-US" dirty="0"/>
              <a:t>Each OS requires a LINKER</a:t>
            </a:r>
          </a:p>
          <a:p>
            <a:r>
              <a:rPr lang="en-US" dirty="0"/>
              <a:t>Each CPU requires its own ASSEMBLER</a:t>
            </a:r>
          </a:p>
          <a:p>
            <a:r>
              <a:rPr lang="en-US" dirty="0"/>
              <a:t>Compilers for High Level languages such as C and C++ packaged the LINKER and ASSEMBLER together, but it still required different compilers for each OS.</a:t>
            </a:r>
          </a:p>
          <a:p>
            <a:r>
              <a:rPr lang="en-US" dirty="0"/>
              <a:t>Imagine if you had to make your code compatible with every OS compiler so you could be cross-platform compatible.  People didn’t bother!</a:t>
            </a:r>
          </a:p>
          <a:p>
            <a:r>
              <a:rPr lang="en-US" dirty="0"/>
              <a:t>This is where Java comes in.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B70D9C-A712-4F14-B9DC-4F4D54DA70FA}"/>
              </a:ext>
            </a:extLst>
          </p:cNvPr>
          <p:cNvGrpSpPr/>
          <p:nvPr/>
        </p:nvGrpSpPr>
        <p:grpSpPr>
          <a:xfrm>
            <a:off x="9915612" y="3568614"/>
            <a:ext cx="1063289" cy="1074764"/>
            <a:chOff x="7087929" y="4589439"/>
            <a:chExt cx="1063289" cy="1074764"/>
          </a:xfrm>
        </p:grpSpPr>
        <p:pic>
          <p:nvPicPr>
            <p:cNvPr id="5" name="Picture 4" descr="Application Icon Pack at GetDrawings | Free download">
              <a:extLst>
                <a:ext uri="{FF2B5EF4-FFF2-40B4-BE49-F238E27FC236}">
                  <a16:creationId xmlns:a16="http://schemas.microsoft.com/office/drawing/2014/main" id="{4D30B57F-A818-4EA5-919B-CC1F39B5F2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7929" y="4745334"/>
              <a:ext cx="918869" cy="918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6" descr="download icons windows linux android mac vector - el fonts vectors">
              <a:extLst>
                <a:ext uri="{FF2B5EF4-FFF2-40B4-BE49-F238E27FC236}">
                  <a16:creationId xmlns:a16="http://schemas.microsoft.com/office/drawing/2014/main" id="{0F1D1836-EE8F-4F54-B011-EA9720AF26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077" r="52189"/>
            <a:stretch/>
          </p:blipFill>
          <p:spPr bwMode="auto">
            <a:xfrm>
              <a:off x="7694769" y="4589439"/>
              <a:ext cx="456449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262CAF6-6291-406C-8F67-368405D416FD}"/>
              </a:ext>
            </a:extLst>
          </p:cNvPr>
          <p:cNvGrpSpPr/>
          <p:nvPr/>
        </p:nvGrpSpPr>
        <p:grpSpPr>
          <a:xfrm>
            <a:off x="9934167" y="2058194"/>
            <a:ext cx="1026178" cy="1110393"/>
            <a:chOff x="7168235" y="3233184"/>
            <a:chExt cx="1026178" cy="1110393"/>
          </a:xfrm>
        </p:grpSpPr>
        <p:pic>
          <p:nvPicPr>
            <p:cNvPr id="8" name="Picture 24" descr="Application Icon Pack at GetDrawings | Free download">
              <a:extLst>
                <a:ext uri="{FF2B5EF4-FFF2-40B4-BE49-F238E27FC236}">
                  <a16:creationId xmlns:a16="http://schemas.microsoft.com/office/drawing/2014/main" id="{2B95A4DD-6730-4530-810A-F121E04B5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8235" y="3424708"/>
              <a:ext cx="918869" cy="918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6" descr="download icons windows linux android mac vector - el fonts vectors">
              <a:extLst>
                <a:ext uri="{FF2B5EF4-FFF2-40B4-BE49-F238E27FC236}">
                  <a16:creationId xmlns:a16="http://schemas.microsoft.com/office/drawing/2014/main" id="{20A50ACB-8D31-4382-A107-3551FC52CB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81" t="-731" b="53372"/>
            <a:stretch/>
          </p:blipFill>
          <p:spPr bwMode="auto">
            <a:xfrm>
              <a:off x="7733426" y="3233184"/>
              <a:ext cx="460987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B8CC132-A051-4F32-A14E-87EA9319269E}"/>
              </a:ext>
            </a:extLst>
          </p:cNvPr>
          <p:cNvGrpSpPr/>
          <p:nvPr/>
        </p:nvGrpSpPr>
        <p:grpSpPr>
          <a:xfrm>
            <a:off x="9954141" y="5043405"/>
            <a:ext cx="1090434" cy="1057623"/>
            <a:chOff x="5997495" y="5618631"/>
            <a:chExt cx="1090434" cy="1057623"/>
          </a:xfrm>
        </p:grpSpPr>
        <p:pic>
          <p:nvPicPr>
            <p:cNvPr id="14" name="Picture 24" descr="Application Icon Pack at GetDrawings | Free download">
              <a:extLst>
                <a:ext uri="{FF2B5EF4-FFF2-40B4-BE49-F238E27FC236}">
                  <a16:creationId xmlns:a16="http://schemas.microsoft.com/office/drawing/2014/main" id="{0D6D72C0-866F-4DCC-A771-399E2F95F6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7495" y="5757385"/>
              <a:ext cx="918869" cy="918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6" descr="download icons windows linux android mac vector - el fonts vectors">
              <a:extLst>
                <a:ext uri="{FF2B5EF4-FFF2-40B4-BE49-F238E27FC236}">
                  <a16:creationId xmlns:a16="http://schemas.microsoft.com/office/drawing/2014/main" id="{20D96E07-599C-48D6-8FEF-3D3DB09B06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912" b="52640"/>
            <a:stretch/>
          </p:blipFill>
          <p:spPr bwMode="auto">
            <a:xfrm>
              <a:off x="6623377" y="5618631"/>
              <a:ext cx="464552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38495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0583-C9E9-48CB-A6D0-95150888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“Write Once, Run Anywhere”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6005B-B014-447B-8162-8FB9B61ED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964" y="2076451"/>
            <a:ext cx="7940578" cy="42412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Java was invented in 1995 by Sun Microsystems for use on the Web.</a:t>
            </a:r>
          </a:p>
          <a:p>
            <a:r>
              <a:rPr lang="en-US" dirty="0"/>
              <a:t>It took over the responsibility of linking and assembling for all Operating Systems and CPUs.</a:t>
            </a:r>
          </a:p>
          <a:p>
            <a:r>
              <a:rPr lang="en-US" dirty="0"/>
              <a:t>Sun did this by creating the Java Virtual Machine (JVM)</a:t>
            </a:r>
          </a:p>
          <a:p>
            <a:pPr lvl="1"/>
            <a:r>
              <a:rPr lang="en-US" dirty="0"/>
              <a:t>The developer writes the application in Java which then gets compiled into Java bytecode.</a:t>
            </a:r>
          </a:p>
          <a:p>
            <a:pPr lvl="1"/>
            <a:r>
              <a:rPr lang="en-US" dirty="0"/>
              <a:t>The JVM reads Java bytecode and then transcodes that into the appropriate machine code for the platform.</a:t>
            </a:r>
          </a:p>
          <a:p>
            <a:pPr lvl="1"/>
            <a:r>
              <a:rPr lang="en-US" dirty="0"/>
              <a:t>When you “download Java”, you’re installing the JVM to execute Java applications.</a:t>
            </a:r>
          </a:p>
          <a:p>
            <a:r>
              <a:rPr lang="en-US" dirty="0"/>
              <a:t>The developers at Sun (now Oracle) ensure there is full compatibility between Java bytecode and the platforms underneath!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7D572E-78D6-48AF-883B-D8F3D881E91E}"/>
              </a:ext>
            </a:extLst>
          </p:cNvPr>
          <p:cNvSpPr/>
          <p:nvPr/>
        </p:nvSpPr>
        <p:spPr>
          <a:xfrm>
            <a:off x="8765309" y="3424501"/>
            <a:ext cx="3103119" cy="54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Virtual Machine</a:t>
            </a:r>
          </a:p>
        </p:txBody>
      </p:sp>
      <p:pic>
        <p:nvPicPr>
          <p:cNvPr id="8" name="Picture 16" descr="download icons windows linux android mac vector - el fonts vectors">
            <a:extLst>
              <a:ext uri="{FF2B5EF4-FFF2-40B4-BE49-F238E27FC236}">
                <a16:creationId xmlns:a16="http://schemas.microsoft.com/office/drawing/2014/main" id="{B6084922-0C51-4F88-A9CB-FB5814F82A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77" r="52189"/>
          <a:stretch/>
        </p:blipFill>
        <p:spPr bwMode="auto">
          <a:xfrm>
            <a:off x="9811253" y="4148401"/>
            <a:ext cx="91289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download icons windows linux android mac vector - el fonts vectors">
            <a:extLst>
              <a:ext uri="{FF2B5EF4-FFF2-40B4-BE49-F238E27FC236}">
                <a16:creationId xmlns:a16="http://schemas.microsoft.com/office/drawing/2014/main" id="{437EB7CD-170F-4796-B573-D42554D913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1" t="-731" b="53372"/>
          <a:stretch/>
        </p:blipFill>
        <p:spPr bwMode="auto">
          <a:xfrm>
            <a:off x="8686502" y="4148401"/>
            <a:ext cx="9219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 descr="download icons windows linux android mac vector - el fonts vectors">
            <a:extLst>
              <a:ext uri="{FF2B5EF4-FFF2-40B4-BE49-F238E27FC236}">
                <a16:creationId xmlns:a16="http://schemas.microsoft.com/office/drawing/2014/main" id="{983B28B5-F3AC-42A3-B125-7007BB07F5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12" b="52640"/>
          <a:stretch/>
        </p:blipFill>
        <p:spPr bwMode="auto">
          <a:xfrm>
            <a:off x="10926928" y="4157759"/>
            <a:ext cx="92910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CC721F5-1B1D-4FCB-809F-1516E75EFA3D}"/>
              </a:ext>
            </a:extLst>
          </p:cNvPr>
          <p:cNvGrpSpPr/>
          <p:nvPr/>
        </p:nvGrpSpPr>
        <p:grpSpPr>
          <a:xfrm>
            <a:off x="9885292" y="2117581"/>
            <a:ext cx="1041636" cy="1097824"/>
            <a:chOff x="9811400" y="2819548"/>
            <a:chExt cx="1041636" cy="1097824"/>
          </a:xfrm>
        </p:grpSpPr>
        <p:pic>
          <p:nvPicPr>
            <p:cNvPr id="10" name="Picture 24" descr="Application Icon Pack at GetDrawings | Free download">
              <a:extLst>
                <a:ext uri="{FF2B5EF4-FFF2-40B4-BE49-F238E27FC236}">
                  <a16:creationId xmlns:a16="http://schemas.microsoft.com/office/drawing/2014/main" id="{2F817BFB-9517-4612-9F33-558172C2B9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1400" y="2998503"/>
              <a:ext cx="918869" cy="918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98B5B41-8325-4E86-BEF9-7DB3A34C8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5836" y="2819548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088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3654F-E563-4DFE-A614-CFDB4DFB1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682DD-902D-41A4-8ED2-A5DB9C5C1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Java 11 JDK </a:t>
            </a:r>
          </a:p>
          <a:p>
            <a:pPr lvl="1"/>
            <a:r>
              <a:rPr lang="en-US" dirty="0">
                <a:hlinkClick r:id="rId2"/>
              </a:rPr>
              <a:t>https://www.oracle.com/java/technologies/javase-jdk11-downloads.html</a:t>
            </a:r>
            <a:endParaRPr lang="en-US" dirty="0"/>
          </a:p>
          <a:p>
            <a:r>
              <a:rPr lang="en-US" dirty="0"/>
              <a:t>Install IntelliJ Community edition</a:t>
            </a:r>
          </a:p>
          <a:p>
            <a:pPr lvl="1"/>
            <a:r>
              <a:rPr lang="en-US" dirty="0">
                <a:hlinkClick r:id="rId3"/>
              </a:rPr>
              <a:t>https://www.jetbrains.com/idea/</a:t>
            </a:r>
            <a:endParaRPr lang="en-US" dirty="0"/>
          </a:p>
          <a:p>
            <a:r>
              <a:rPr lang="en-US" dirty="0"/>
              <a:t>Install Git Bash</a:t>
            </a:r>
          </a:p>
          <a:p>
            <a:pPr lvl="1"/>
            <a:r>
              <a:rPr lang="en-US" dirty="0">
                <a:hlinkClick r:id="rId4"/>
              </a:rPr>
              <a:t>https://gitforwindows.org/</a:t>
            </a:r>
            <a:endParaRPr lang="en-US" dirty="0"/>
          </a:p>
          <a:p>
            <a:r>
              <a:rPr lang="en-US" dirty="0"/>
              <a:t>Create a folder for all of your projects</a:t>
            </a:r>
          </a:p>
          <a:p>
            <a:r>
              <a:rPr lang="en-US" dirty="0"/>
              <a:t>Now go to </a:t>
            </a:r>
            <a:r>
              <a:rPr lang="en-US" dirty="0">
                <a:hlinkClick r:id="rId5"/>
              </a:rPr>
              <a:t>https://github.com/midnjerry/bootcamp</a:t>
            </a:r>
            <a:r>
              <a:rPr lang="en-US" dirty="0"/>
              <a:t> for further instructions.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12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_2SEEDS">
      <a:dk1>
        <a:srgbClr val="000000"/>
      </a:dk1>
      <a:lt1>
        <a:srgbClr val="FFFFFF"/>
      </a:lt1>
      <a:dk2>
        <a:srgbClr val="242C41"/>
      </a:dk2>
      <a:lt2>
        <a:srgbClr val="E8E6E2"/>
      </a:lt2>
      <a:accent1>
        <a:srgbClr val="7F94BA"/>
      </a:accent1>
      <a:accent2>
        <a:srgbClr val="7AA9B7"/>
      </a:accent2>
      <a:accent3>
        <a:srgbClr val="9996C6"/>
      </a:accent3>
      <a:accent4>
        <a:srgbClr val="BA8B7F"/>
      </a:accent4>
      <a:accent5>
        <a:srgbClr val="B6A17D"/>
      </a:accent5>
      <a:accent6>
        <a:srgbClr val="A5A772"/>
      </a:accent6>
      <a:hlink>
        <a:srgbClr val="95805A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1660</Words>
  <Application>Microsoft Office PowerPoint</Application>
  <PresentationFormat>Widescreen</PresentationFormat>
  <Paragraphs>162</Paragraphs>
  <Slides>27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Calisto MT</vt:lpstr>
      <vt:lpstr>Wingdings 2</vt:lpstr>
      <vt:lpstr>SlateVTI</vt:lpstr>
      <vt:lpstr>Jerry’s Bootcamp</vt:lpstr>
      <vt:lpstr>What’s a computer program?</vt:lpstr>
      <vt:lpstr>Machine Code</vt:lpstr>
      <vt:lpstr>Machine Code – Closer Look</vt:lpstr>
      <vt:lpstr>Why does this matter?</vt:lpstr>
      <vt:lpstr>But it gets more complicated…</vt:lpstr>
      <vt:lpstr>Cross Platform Headaches</vt:lpstr>
      <vt:lpstr>“Write Once, Run Anywhere”</vt:lpstr>
      <vt:lpstr>Let’s get started!</vt:lpstr>
      <vt:lpstr>Hello World</vt:lpstr>
      <vt:lpstr>Primitive Data Types</vt:lpstr>
      <vt:lpstr>Hexadecimal Format</vt:lpstr>
      <vt:lpstr>Why Hexadecimal?</vt:lpstr>
      <vt:lpstr>What’s a computer program?</vt:lpstr>
      <vt:lpstr>What is a computer?</vt:lpstr>
      <vt:lpstr>What is a RAM?</vt:lpstr>
      <vt:lpstr>What is a CPU?</vt:lpstr>
      <vt:lpstr>What is a CPU?  A Deeper Look</vt:lpstr>
      <vt:lpstr>What is a CPU? A Deeper Look</vt:lpstr>
      <vt:lpstr>What is a CPU? A Deeper Look</vt:lpstr>
      <vt:lpstr>How an ALU adds numbers</vt:lpstr>
      <vt:lpstr>Logic Gates</vt:lpstr>
      <vt:lpstr>Logic Gates</vt:lpstr>
      <vt:lpstr>NOT / BUFFER Gate</vt:lpstr>
      <vt:lpstr>OR / NOR Logic Gates</vt:lpstr>
      <vt:lpstr>AND / NAND Gates</vt:lpstr>
      <vt:lpstr>XOR / XNOR Gates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Jerry’s Bootcamp</dc:title>
  <dc:creator>Jerry</dc:creator>
  <cp:lastModifiedBy>Jerry</cp:lastModifiedBy>
  <cp:revision>39</cp:revision>
  <dcterms:created xsi:type="dcterms:W3CDTF">2020-03-29T19:03:41Z</dcterms:created>
  <dcterms:modified xsi:type="dcterms:W3CDTF">2020-04-02T21:38:38Z</dcterms:modified>
</cp:coreProperties>
</file>