
<file path=[Content_Types].xml><?xml version="1.0" encoding="utf-8"?>
<Types xmlns="http://schemas.openxmlformats.org/package/2006/content-types">
  <Default Extension="PhpPresentationReaderPpt2007BkgCDnhhO" ContentType="application/octet-stream"/>
  <Default Extension="PhpPresentationReaderPpt2007BkgcgKOjO" ContentType="application/octet-stream"/>
  <Default Extension="PhpPresentationReaderPpt2007BkglEHFCP" ContentType="application/octet-stream"/>
  <Default Extension="png" ContentType="image/png"/>
  <Default Extension="PhpPresentationReaderPpt2007BkgPbnAGP" ContentType="application/octet-stream"/>
  <Default Extension="PhpPresentationReaderPpt2007BkgnhapkO" ContentType="application/octet-stream"/>
  <Default Extension="PhpPresentationReaderPpt2007BkgpfkgpO" ContentType="application/octet-stream"/>
  <Default Extension="emf" ContentType="image/x-emf"/>
  <Default Extension="rels" ContentType="application/vnd.openxmlformats-package.relationships+xml"/>
  <Default Extension="xml" ContentType="application/xml"/>
  <Default Extension="PhpPresentationReaderPpt2007BkgbOhPnO" ContentType="application/octet-stream"/>
  <Default Extension="PhpPresentationReaderPpt2007BkgEocKdO" ContentType="application/octet-stream"/>
  <Default Extension="PhpPresentationReaderPpt2007BkgNnfjDP" ContentType="application/octet-stream"/>
  <Default Extension="PhpPresentationReaderPpt2007BkgKbHcaP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6" r:id="rId6"/>
    <p:sldId id="267" r:id="rId7"/>
    <p:sldId id="268" r:id="rId8"/>
    <p:sldId id="269" r:id="rId9"/>
    <p:sldId id="272" r:id="rId10"/>
    <p:sldId id="262" r:id="rId11"/>
    <p:sldId id="276" r:id="rId12"/>
    <p:sldId id="278" r:id="rId13"/>
    <p:sldId id="274" r:id="rId14"/>
    <p:sldId id="275" r:id="rId15"/>
    <p:sldId id="263" r:id="rId16"/>
    <p:sldId id="264" r:id="rId17"/>
    <p:sldId id="265" r:id="rId1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кс Загрядсков" initials="МЗ" lastIdx="1" clrIdx="0">
    <p:extLst>
      <p:ext uri="{19B8F6BF-5375-455C-9EA6-DF929625EA0E}">
        <p15:presenceInfo xmlns:p15="http://schemas.microsoft.com/office/powerpoint/2012/main" userId="be25070f3ac1d1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633"/>
    <a:srgbClr val="DCDCAA"/>
    <a:srgbClr val="A071A6"/>
    <a:srgbClr val="CE9178"/>
    <a:srgbClr val="4EC9B0"/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8" autoAdjust="0"/>
    <p:restoredTop sz="94660"/>
  </p:normalViewPr>
  <p:slideViewPr>
    <p:cSldViewPr>
      <p:cViewPr varScale="1">
        <p:scale>
          <a:sx n="117" d="100"/>
          <a:sy n="117" d="100"/>
        </p:scale>
        <p:origin x="1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hpPresentationReaderPpt2007BkgEocKdO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hpPresentationReaderPpt2007BkgKbHcaP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nhapkO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hpPresentationReaderPpt2007BkgpfkgpO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hpPresentationReaderPpt2007BkgCDnhhO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hpPresentationReaderPpt2007BkgcgKOjO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nhapkO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hpPresentationReaderPpt2007BkgbOhPnO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hpPresentationReaderPpt2007BkgpfkgpO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hpPresentationReaderPpt2007BkglEHFCP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hpPresentationReaderPpt2007BkgNnfjDP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hpPresentationReaderPpt2007BkgPbnAGP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_2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435838664" r:id="rId1"/>
    <p:sldLayoutId id="2435838665" r:id="rId2"/>
    <p:sldLayoutId id="2435838666" r:id="rId3"/>
    <p:sldLayoutId id="2435838667" r:id="rId4"/>
    <p:sldLayoutId id="2435838668" r:id="rId5"/>
    <p:sldLayoutId id="2435838669" r:id="rId6"/>
    <p:sldLayoutId id="2435838670" r:id="rId7"/>
    <p:sldLayoutId id="2435838671" r:id="rId8"/>
    <p:sldLayoutId id="2435838672" r:id="rId9"/>
    <p:sldLayoutId id="2435838673" r:id="rId10"/>
    <p:sldLayoutId id="2435838674" r:id="rId11"/>
    <p:sldLayoutId id="2435838675" r:id="rId12"/>
  </p:sldLayoutIdLst>
  <p:txStyles>
    <p:title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titleStyle>
    <p:body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bodyStyle>
    <p:other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NSI_C" TargetMode="External"/><Relationship Id="rId2" Type="http://schemas.openxmlformats.org/officeDocument/2006/relationships/hyperlink" Target="https://github.com/ValentinV95/mp2-2024-lab3-postfix/pull/3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fA_xvuqzuGs?si=woZAlEgGNgkNk0FV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4400550"/>
          <a:chOff x="914400" y="1543050"/>
          <a:chExt cx="8229600" cy="4400550"/>
        </a:xfrm>
      </p:grpSpPr>
      <p:sp>
        <p:nvSpPr>
          <p:cNvPr id="2" name="TextBox 1"/>
          <p:cNvSpPr txBox="1"/>
          <p:nvPr/>
        </p:nvSpPr>
        <p:spPr>
          <a:xfrm>
            <a:off x="1828800" y="1543050"/>
            <a:ext cx="5486400" cy="28575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Интерпретатор C-подобного языка программирования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15665B-297D-E1FD-8653-6BBB9AC34CB8}"/>
              </a:ext>
            </a:extLst>
          </p:cNvPr>
          <p:cNvSpPr txBox="1"/>
          <p:nvPr/>
        </p:nvSpPr>
        <p:spPr>
          <a:xfrm>
            <a:off x="2771800" y="4227934"/>
            <a:ext cx="60396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FFFF">
                    <a:alpha val="100000"/>
                  </a:srgbClr>
                </a:solidFill>
              </a:rPr>
              <a:t>Выполнили: Загрядсков М.А, Болтенков С.С, 3823Б1ПМ1-1</a:t>
            </a:r>
            <a:endParaRPr lang="en-US" b="1" dirty="0">
              <a:solidFill>
                <a:srgbClr val="FFFFFF">
                  <a:alpha val="100000"/>
                </a:srgbClr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u="none" strike="noStrike" cap="none" spc="0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Работа с массивами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015663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Первая работа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Вторая работа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Третья работа</a:t>
            </a:r>
            <a:endParaRPr lang="en-US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Подтверждение корректности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631216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Тесты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на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выполнение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пользовательского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кода</a:t>
            </a: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, содержащего все возможные </a:t>
            </a: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команды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Обработка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ошибок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отсутствие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';'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закрывающих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скобок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, </a:t>
            </a: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некорректное объявление переменных и </a:t>
            </a:r>
            <a:r>
              <a:rPr lang="ru-RU" sz="200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т.д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Успешное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выполнение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всех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тестов</a:t>
            </a:r>
            <a:endParaRPr lang="en-US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204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4" name="TextBox 3"/>
          <p:cNvSpPr txBox="1"/>
          <p:nvPr/>
        </p:nvSpPr>
        <p:spPr>
          <a:xfrm>
            <a:off x="894692" y="339502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Пример. Алгоритм </a:t>
            </a:r>
            <a:r>
              <a:rPr lang="ru-RU" sz="2800" b="1" dirty="0" err="1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Дейкстры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13476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050072"/>
            <a:ext cx="3801041" cy="3924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Dijkstra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endParaRPr lang="en-US" sz="1100" dirty="0" smtClean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 smtClean="0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e2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eit1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eit2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()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ExtractMin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tmpe1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e2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tmpe2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e2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]) 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Adjacency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];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+=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eit1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Graph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eit2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Graph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US" sz="11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eit1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eit2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eit1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eit2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1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eit1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eit1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  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eit1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e1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96577" y="1050072"/>
            <a:ext cx="4647426" cy="36471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Dijkstra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 </a:t>
            </a:r>
            <a:endParaRPr lang="en-US" sz="1100" dirty="0" smtClean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{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Q</a:t>
            </a:r>
            <a:r>
              <a:rPr lang="en-US" sz="11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::pair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&gt;&gt;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q;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dist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1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make_pair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dist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v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::pair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T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e, 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eit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size_t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!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e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extractMin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second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!=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dist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]) </a:t>
            </a:r>
            <a:r>
              <a:rPr lang="en-US" sz="1100" dirty="0">
                <a:solidFill>
                  <a:srgbClr val="C586C0"/>
                </a:solidFill>
                <a:latin typeface="Consolas" panose="020B0609020204030204" pitchFamily="49" charset="0"/>
              </a:rPr>
              <a:t>continue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].</a:t>
            </a:r>
            <a:r>
              <a:rPr lang="en-US" sz="1100" dirty="0">
                <a:solidFill>
                  <a:srgbClr val="DCDCAA"/>
                </a:solidFill>
                <a:latin typeface="Consolas" panose="020B0609020204030204" pitchFamily="49" charset="0"/>
              </a:rPr>
              <a:t>size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();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++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1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eit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G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][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i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1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dist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eit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&gt;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dist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eit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second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dist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eit</a:t>
            </a:r>
            <a:r>
              <a:rPr lang="en-US" sz="11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dist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eit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second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q</a:t>
            </a:r>
            <a:r>
              <a:rPr lang="en-US" sz="11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 smtClean="0">
                <a:solidFill>
                  <a:srgbClr val="DCDCAA"/>
                </a:solidFill>
                <a:latin typeface="Consolas" panose="020B0609020204030204" pitchFamily="49" charset="0"/>
              </a:rPr>
              <a:t>add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std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::</a:t>
            </a:r>
            <a:r>
              <a:rPr lang="en-US" sz="1100" dirty="0" err="1">
                <a:solidFill>
                  <a:srgbClr val="DCDCAA"/>
                </a:solidFill>
                <a:latin typeface="Consolas" panose="020B0609020204030204" pitchFamily="49" charset="0"/>
              </a:rPr>
              <a:t>make_pair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eit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dist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eit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]));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pathes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eit</a:t>
            </a:r>
            <a:r>
              <a:rPr lang="en-US" sz="1100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 smtClean="0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] </a:t>
            </a:r>
            <a:r>
              <a:rPr lang="en-US" sz="11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en-US" sz="11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</a:t>
            </a:r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  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CCCCCC"/>
                </a:solidFill>
                <a:latin typeface="Consolas" panose="020B0609020204030204" pitchFamily="49" charset="0"/>
              </a:rPr>
              <a:t>  </a:t>
            </a:r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CCCCCC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906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038350"/>
          <a:chOff x="914400" y="1028700"/>
          <a:chExt cx="8229600" cy="2038350"/>
        </a:xfrm>
      </p:grpSpPr>
      <p:sp>
        <p:nvSpPr>
          <p:cNvPr id="2" name="TextBox 1"/>
          <p:cNvSpPr txBox="1"/>
          <p:nvPr/>
        </p:nvSpPr>
        <p:spPr>
          <a:xfrm>
            <a:off x="894692" y="339502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Пример. Алгоритм </a:t>
            </a:r>
            <a:r>
              <a:rPr lang="ru-RU" sz="2800" b="1" dirty="0" err="1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Дейкстры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3476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79376"/>
            <a:ext cx="5904656" cy="328446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6709" y="4447412"/>
            <a:ext cx="654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*Источник: </a:t>
            </a:r>
            <a:r>
              <a:rPr lang="en-US" dirty="0">
                <a:solidFill>
                  <a:schemeClr val="bg1"/>
                </a:solidFill>
              </a:rPr>
              <a:t>https://youtu.be/fA_xvuqzuGs?si=NOuX1xRDrxOSGGxX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32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038350"/>
          <a:chOff x="914400" y="1028700"/>
          <a:chExt cx="8229600" cy="2038350"/>
        </a:xfrm>
      </p:grpSpPr>
      <p:sp>
        <p:nvSpPr>
          <p:cNvPr id="2" name="TextBox 1"/>
          <p:cNvSpPr txBox="1"/>
          <p:nvPr/>
        </p:nvSpPr>
        <p:spPr>
          <a:xfrm>
            <a:off x="894692" y="339502"/>
            <a:ext cx="7853772" cy="52322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Пример. Алгоритм </a:t>
            </a:r>
            <a:r>
              <a:rPr lang="ru-RU" sz="2800" b="1" dirty="0" err="1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Дейкстры</a:t>
            </a:r>
            <a:r>
              <a:rPr lang="ru-RU" sz="2800" b="1" dirty="0" smtClean="0">
                <a:solidFill>
                  <a:srgbClr val="FFAB40">
                    <a:alpha val="100000"/>
                  </a:srgbClr>
                </a:solidFill>
                <a:latin typeface="Calibri"/>
              </a:rPr>
              <a:t>. Исполнение кода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13476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96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676775"/>
          <a:chOff x="914400" y="1028700"/>
          <a:chExt cx="8229600" cy="4676775"/>
        </a:xfrm>
      </p:grpSpPr>
      <p:sp>
        <p:nvSpPr>
          <p:cNvPr id="2" name="TextBox 1"/>
          <p:cNvSpPr txBox="1"/>
          <p:nvPr/>
        </p:nvSpPr>
        <p:spPr>
          <a:xfrm>
            <a:off x="1828800" y="411510"/>
            <a:ext cx="54864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40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Заключение</a:t>
            </a:r>
            <a:endParaRPr lang="en-US" sz="40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322679"/>
            <a:ext cx="7315200" cy="3785652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342900" marR="0" lvl="0" indent="-342900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</a:rPr>
              <a:t>Спроектирована и реализована программа, корректно интерпретирующая С-подобный код, в том числе:</a:t>
            </a:r>
          </a:p>
          <a:p>
            <a:pPr marL="800100" lvl="1" indent="-342900" fontAlgn="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</a:rPr>
              <a:t>Условные операторы 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</a:rPr>
              <a:t>if, </a:t>
            </a:r>
            <a:r>
              <a:rPr lang="en-US" sz="2000" dirty="0" err="1">
                <a:solidFill>
                  <a:srgbClr val="FFFFFF">
                    <a:alpha val="100000"/>
                  </a:srgbClr>
                </a:solidFill>
              </a:rPr>
              <a:t>elif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</a:rPr>
              <a:t>, else, while, for</a:t>
            </a:r>
            <a:endParaRPr lang="ru-RU" sz="2000" dirty="0">
              <a:solidFill>
                <a:srgbClr val="FFFFFF">
                  <a:alpha val="100000"/>
                </a:srgbClr>
              </a:solidFill>
            </a:endParaRPr>
          </a:p>
          <a:p>
            <a:pPr marL="800100" lvl="1" indent="-342900" fontAlgn="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</a:rPr>
              <a:t>Стандартные типы данных </a:t>
            </a:r>
            <a:r>
              <a:rPr lang="en-US" sz="2000" dirty="0">
                <a:solidFill>
                  <a:srgbClr val="FFFFFF">
                    <a:alpha val="100000"/>
                  </a:srgbClr>
                </a:solidFill>
              </a:rPr>
              <a:t>int, double, string</a:t>
            </a:r>
          </a:p>
          <a:p>
            <a:pPr marL="800100" lvl="1" indent="-342900" fontAlgn="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</a:rPr>
              <a:t>Выполнение пользовательских функций</a:t>
            </a:r>
            <a:endParaRPr lang="en-US" sz="2000" dirty="0">
              <a:solidFill>
                <a:srgbClr val="FFFFFF">
                  <a:alpha val="100000"/>
                </a:srgbClr>
              </a:solidFill>
            </a:endParaRPr>
          </a:p>
          <a:p>
            <a:pPr marL="800100" lvl="1" indent="-342900" fontAlgn="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</a:rPr>
              <a:t>Стандартные арифметические и логические </a:t>
            </a: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</a:rPr>
              <a:t>операции</a:t>
            </a:r>
          </a:p>
          <a:p>
            <a:pPr marL="800100" lvl="1" indent="-342900" fontAlgn="t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</a:rPr>
              <a:t>Операции с массивами</a:t>
            </a:r>
            <a:endParaRPr lang="ru-RU" sz="2000" dirty="0">
              <a:solidFill>
                <a:srgbClr val="FFFFFF">
                  <a:alpha val="100000"/>
                </a:srgbClr>
              </a:solidFill>
            </a:endParaRPr>
          </a:p>
          <a:p>
            <a:pPr marL="342900" indent="-342900" fontAlgn="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</a:rPr>
              <a:t>Проведено функциональное тестирование, подтверждена корректность выполнения программы</a:t>
            </a:r>
          </a:p>
          <a:p>
            <a:pPr marL="342900" marR="0" lvl="0" indent="-342900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ru-RU" sz="2000" b="1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038350"/>
          <a:chOff x="914400" y="1028700"/>
          <a:chExt cx="8229600" cy="2038350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800" b="1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Источники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543050"/>
            <a:ext cx="7315200" cy="120032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indent="-342900" fontAlgn="base">
              <a:lnSpc>
                <a:spcPct val="120000"/>
              </a:lnSpc>
              <a:buClr>
                <a:srgbClr val="FFFFFF">
                  <a:alpha val="100000"/>
                </a:srgbClr>
              </a:buClr>
              <a:buFontTx/>
              <a:buChar char="-"/>
            </a:pPr>
            <a:r>
              <a:rPr lang="en-US" sz="2000" b="1" dirty="0" smtClean="0">
                <a:solidFill>
                  <a:srgbClr val="FFFFFF">
                    <a:alpha val="100000"/>
                  </a:srgbClr>
                </a:solidFill>
                <a:hlinkClick r:id="rId2"/>
              </a:rPr>
              <a:t>https</a:t>
            </a:r>
            <a:r>
              <a:rPr lang="en-US" sz="2000" b="1" dirty="0">
                <a:solidFill>
                  <a:srgbClr val="FFFFFF">
                    <a:alpha val="100000"/>
                  </a:srgbClr>
                </a:solidFill>
                <a:hlinkClick r:id="rId2"/>
              </a:rPr>
              <a:t>://</a:t>
            </a:r>
            <a:r>
              <a:rPr lang="en-US" sz="2000" b="1" dirty="0" smtClean="0">
                <a:solidFill>
                  <a:srgbClr val="FFFFFF">
                    <a:alpha val="100000"/>
                  </a:srgbClr>
                </a:solidFill>
                <a:hlinkClick r:id="rId2"/>
              </a:rPr>
              <a:t>github.com/ValentinV95/mp2-2024-lab3-postfix/pull/3</a:t>
            </a:r>
            <a:endParaRPr lang="en-US" sz="2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0" marR="0" lvl="0" indent="0" algn="l" rtl="0" fontAlgn="base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ru-RU" sz="2000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ru-RU" sz="2000" b="1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  </a:t>
            </a:r>
            <a:r>
              <a:rPr lang="en-US" sz="2000" b="1" u="none" strike="noStrike" cap="none" spc="0" dirty="0" smtClean="0">
                <a:solidFill>
                  <a:srgbClr val="FFFFFF">
                    <a:alpha val="100000"/>
                  </a:srgbClr>
                </a:solidFill>
                <a:latin typeface="Calibri"/>
                <a:hlinkClick r:id="rId3"/>
              </a:rPr>
              <a:t>https</a:t>
            </a:r>
            <a:r>
              <a:rPr lang="en-US" sz="2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  <a:hlinkClick r:id="rId3"/>
              </a:rPr>
              <a:t>://en.wikipedia.org/wiki/ANSI_C</a:t>
            </a:r>
            <a:r>
              <a:rPr lang="ru-RU" sz="2000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endParaRPr lang="ru-RU" sz="2000" b="1" dirty="0" smtClean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lvl="0" fontAlgn="base">
              <a:lnSpc>
                <a:spcPct val="120000"/>
              </a:lnSpc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ru-RU" sz="2000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ru-RU" sz="2000" b="1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    </a:t>
            </a:r>
            <a:r>
              <a:rPr lang="en-US" sz="2000" b="1" dirty="0" smtClean="0">
                <a:solidFill>
                  <a:srgbClr val="FFFFFF">
                    <a:alpha val="100000"/>
                  </a:srgbClr>
                </a:solidFill>
                <a:hlinkClick r:id="rId4"/>
              </a:rPr>
              <a:t>https</a:t>
            </a:r>
            <a:r>
              <a:rPr lang="en-US" sz="2000" b="1" dirty="0">
                <a:solidFill>
                  <a:srgbClr val="FFFFFF">
                    <a:alpha val="100000"/>
                  </a:srgbClr>
                </a:solidFill>
                <a:hlinkClick r:id="rId4"/>
              </a:rPr>
              <a:t>://</a:t>
            </a:r>
            <a:r>
              <a:rPr lang="en-US" sz="2000" b="1" dirty="0" smtClean="0">
                <a:solidFill>
                  <a:srgbClr val="FFFFFF">
                    <a:alpha val="100000"/>
                  </a:srgbClr>
                </a:solidFill>
                <a:hlinkClick r:id="rId4"/>
              </a:rPr>
              <a:t>youtu.be/fA_xvuqzuGs?si=woZAlEgGNgkNk0FV</a:t>
            </a:r>
            <a:r>
              <a:rPr lang="ru-RU" sz="2000" b="1" dirty="0" smtClean="0">
                <a:solidFill>
                  <a:srgbClr val="FFFFFF">
                    <a:alpha val="100000"/>
                  </a:srgbClr>
                </a:solidFill>
              </a:rPr>
              <a:t> </a:t>
            </a:r>
            <a:endParaRPr lang="en-US" sz="2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828800" y="1028700"/>
          <a:ext cx="7315200" cy="3581400"/>
          <a:chOff x="1828800" y="1028700"/>
          <a:chExt cx="7315200" cy="3581400"/>
        </a:xfrm>
      </p:grpSpPr>
      <p:sp>
        <p:nvSpPr>
          <p:cNvPr id="2" name="TextBox 1"/>
          <p:cNvSpPr txBox="1"/>
          <p:nvPr/>
        </p:nvSpPr>
        <p:spPr>
          <a:xfrm>
            <a:off x="1835696" y="1347614"/>
            <a:ext cx="5486400" cy="1938992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Спасибо за внимание!</a:t>
            </a:r>
            <a:endParaRPr lang="en-US" sz="6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238625"/>
          <a:chOff x="914400" y="1028700"/>
          <a:chExt cx="8229600" cy="42386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Постановка задачи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631216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Спроектировать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реализовать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программу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для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интерпретации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C-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подобного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языка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Реализовать </a:t>
            </a: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п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оддерж</a:t>
            </a: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ку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максимально</a:t>
            </a:r>
            <a:r>
              <a:rPr lang="ru-RU" sz="200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го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количеств</a:t>
            </a: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ключевых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слов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операций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Провести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тестирование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на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различных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примерах</a:t>
            </a:r>
            <a:endParaRPr lang="en-US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933825"/>
          <a:chOff x="914400" y="1028700"/>
          <a:chExt cx="8229600" cy="39338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Метод решения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2862322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Проектирование программы на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C++14 </a:t>
            </a: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с использованием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встроенных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библиотек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Определение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подзадач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распределение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их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между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участникам</a:t>
            </a: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и</a:t>
            </a: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</a:t>
            </a: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Проектирование </a:t>
            </a: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структуры. Использование реализованных ранее </a:t>
            </a: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структур</a:t>
            </a:r>
            <a:endParaRPr lang="ru-RU" sz="200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Реализация исполнения ключевых слов и арифметических выражений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Функциональное тестирование </a:t>
            </a: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программы</a:t>
            </a:r>
            <a:endParaRPr lang="en-US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933825"/>
          <a:chOff x="914400" y="1028700"/>
          <a:chExt cx="8229600" cy="39338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Руководство пользователя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2246769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Взаимодействие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с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программами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через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консоль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Поддерживаемые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команды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 </a:t>
            </a:r>
            <a:endParaRPr lang="ru-RU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логические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и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арифметические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операции</a:t>
            </a:r>
            <a:endParaRPr lang="ru-RU" sz="2000" u="none" strike="noStrike" cap="none" spc="0" dirty="0" smtClean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en-US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n-</a:t>
            </a:r>
            <a:r>
              <a:rPr lang="ru-RU" sz="2000" dirty="0" smtClean="0">
                <a:solidFill>
                  <a:srgbClr val="FFFFFF">
                    <a:alpha val="100000"/>
                  </a:srgbClr>
                </a:solidFill>
                <a:latin typeface="Calibri"/>
              </a:rPr>
              <a:t>мерные массивы</a:t>
            </a:r>
            <a:endParaRPr lang="ru-RU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функции </a:t>
            </a: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условные операторы, </a:t>
            </a:r>
          </a:p>
          <a:p>
            <a:pPr marL="800100" lvl="1" indent="-342900" fontAlgn="base">
              <a:buFont typeface="Courier New" panose="02070309020205020404" pitchFamily="49" charset="0"/>
              <a:buChar char="o"/>
            </a:pPr>
            <a:r>
              <a:rPr lang="ru-RU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различные типы данных и </a:t>
            </a:r>
            <a:r>
              <a:rPr lang="ru-RU" sz="200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т.д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Описание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программной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реализации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91" y="2486022"/>
            <a:ext cx="5940817" cy="171456"/>
          </a:xfrm>
          <a:prstGeom prst="rect">
            <a:avLst/>
          </a:prstGeom>
        </p:spPr>
      </p:pic>
      <p:grpSp>
        <p:nvGrpSpPr>
          <p:cNvPr id="6" name="Группа 5"/>
          <p:cNvGrpSpPr/>
          <p:nvPr/>
        </p:nvGrpSpPr>
        <p:grpSpPr>
          <a:xfrm>
            <a:off x="1043608" y="1707654"/>
            <a:ext cx="5760720" cy="3023235"/>
            <a:chOff x="0" y="-108939"/>
            <a:chExt cx="5760700" cy="3132614"/>
          </a:xfrm>
        </p:grpSpPr>
        <p:grpSp>
          <p:nvGrpSpPr>
            <p:cNvPr id="7" name="Группа 6"/>
            <p:cNvGrpSpPr/>
            <p:nvPr/>
          </p:nvGrpSpPr>
          <p:grpSpPr>
            <a:xfrm>
              <a:off x="0" y="-108939"/>
              <a:ext cx="5760700" cy="3132614"/>
              <a:chOff x="0" y="-108939"/>
              <a:chExt cx="5760700" cy="3132614"/>
            </a:xfrm>
          </p:grpSpPr>
          <p:sp>
            <p:nvSpPr>
              <p:cNvPr id="8" name="Прямоугольник 7"/>
              <p:cNvSpPr/>
              <p:nvPr/>
            </p:nvSpPr>
            <p:spPr>
              <a:xfrm>
                <a:off x="0" y="0"/>
                <a:ext cx="5760700" cy="30236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9" name="Полилиния 8"/>
              <p:cNvSpPr/>
              <p:nvPr/>
            </p:nvSpPr>
            <p:spPr>
              <a:xfrm>
                <a:off x="3757324" y="1150802"/>
                <a:ext cx="414433" cy="947586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0" name="Полилиния 9"/>
              <p:cNvSpPr/>
              <p:nvPr/>
            </p:nvSpPr>
            <p:spPr>
              <a:xfrm>
                <a:off x="3753804" y="1150802"/>
                <a:ext cx="417952" cy="38103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Полилиния 10"/>
              <p:cNvSpPr/>
              <p:nvPr/>
            </p:nvSpPr>
            <p:spPr>
              <a:xfrm>
                <a:off x="2619657" y="496282"/>
                <a:ext cx="1552099" cy="20446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4531"/>
                    </a:lnTo>
                    <a:lnTo>
                      <a:pt x="120000" y="64531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Полилиния 11"/>
              <p:cNvSpPr/>
              <p:nvPr/>
            </p:nvSpPr>
            <p:spPr>
              <a:xfrm>
                <a:off x="1635933" y="496282"/>
                <a:ext cx="983723" cy="20954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65875"/>
                    </a:lnTo>
                    <a:lnTo>
                      <a:pt x="0" y="65875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Полилиния 12"/>
              <p:cNvSpPr/>
              <p:nvPr/>
            </p:nvSpPr>
            <p:spPr>
              <a:xfrm>
                <a:off x="2619657" y="496282"/>
                <a:ext cx="2524464" cy="20795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lnTo>
                      <a:pt x="0" y="65461"/>
                    </a:lnTo>
                    <a:lnTo>
                      <a:pt x="120000" y="65461"/>
                    </a:lnTo>
                    <a:lnTo>
                      <a:pt x="12000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" name="Полилиния 13"/>
              <p:cNvSpPr/>
              <p:nvPr/>
            </p:nvSpPr>
            <p:spPr>
              <a:xfrm>
                <a:off x="638249" y="496282"/>
                <a:ext cx="1981408" cy="20847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65597"/>
                    </a:lnTo>
                    <a:lnTo>
                      <a:pt x="0" y="65597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Полилиния 14"/>
              <p:cNvSpPr/>
              <p:nvPr/>
            </p:nvSpPr>
            <p:spPr>
              <a:xfrm>
                <a:off x="1778709" y="1156759"/>
                <a:ext cx="847671" cy="93498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Полилиния 15"/>
              <p:cNvSpPr/>
              <p:nvPr/>
            </p:nvSpPr>
            <p:spPr>
              <a:xfrm>
                <a:off x="1783246" y="1156759"/>
                <a:ext cx="843135" cy="37613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120000" y="0"/>
                    </a:moveTo>
                    <a:lnTo>
                      <a:pt x="120000" y="120000"/>
                    </a:lnTo>
                    <a:lnTo>
                      <a:pt x="0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Полилиния 16"/>
              <p:cNvSpPr/>
              <p:nvPr/>
            </p:nvSpPr>
            <p:spPr>
              <a:xfrm>
                <a:off x="2573937" y="496282"/>
                <a:ext cx="91440" cy="210421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60000" y="0"/>
                    </a:moveTo>
                    <a:lnTo>
                      <a:pt x="60000" y="66101"/>
                    </a:lnTo>
                    <a:lnTo>
                      <a:pt x="68823" y="66101"/>
                    </a:lnTo>
                    <a:lnTo>
                      <a:pt x="68823" y="120000"/>
                    </a:lnTo>
                  </a:path>
                </a:pathLst>
              </a:cu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endParaRPr lang="ru-RU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Дуга 17"/>
              <p:cNvSpPr/>
              <p:nvPr/>
            </p:nvSpPr>
            <p:spPr>
              <a:xfrm>
                <a:off x="2345211" y="-108939"/>
                <a:ext cx="548893" cy="605222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9" name="Дуга 18"/>
              <p:cNvSpPr/>
              <p:nvPr/>
            </p:nvSpPr>
            <p:spPr>
              <a:xfrm>
                <a:off x="2345211" y="-108939"/>
                <a:ext cx="548893" cy="605222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 dirty="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2070764" y="0"/>
                <a:ext cx="1097786" cy="38734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1" name="Надпись 16"/>
              <p:cNvSpPr txBox="1"/>
              <p:nvPr/>
            </p:nvSpPr>
            <p:spPr>
              <a:xfrm>
                <a:off x="2070764" y="0"/>
                <a:ext cx="1097786" cy="38734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 dirty="0" err="1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commonLexem</a:t>
                </a:r>
                <a:endParaRPr lang="ru-RU" sz="12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22" name="Дуга 21"/>
              <p:cNvSpPr/>
              <p:nvPr/>
            </p:nvSpPr>
            <p:spPr>
              <a:xfrm>
                <a:off x="2401353" y="706703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3" name="Дуга 22"/>
              <p:cNvSpPr/>
              <p:nvPr/>
            </p:nvSpPr>
            <p:spPr>
              <a:xfrm>
                <a:off x="2401353" y="706703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>
                <a:off x="2176325" y="787713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5" name="Надпись 20"/>
              <p:cNvSpPr txBox="1"/>
              <p:nvPr/>
            </p:nvSpPr>
            <p:spPr>
              <a:xfrm>
                <a:off x="2176325" y="787713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keyWords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26" name="Дуга 25"/>
              <p:cNvSpPr/>
              <p:nvPr/>
            </p:nvSpPr>
            <p:spPr>
              <a:xfrm>
                <a:off x="1387196" y="1451881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7" name="Дуга 26"/>
              <p:cNvSpPr/>
              <p:nvPr/>
            </p:nvSpPr>
            <p:spPr>
              <a:xfrm>
                <a:off x="1387196" y="1451881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8" name="Прямоугольник 27"/>
              <p:cNvSpPr/>
              <p:nvPr/>
            </p:nvSpPr>
            <p:spPr>
              <a:xfrm>
                <a:off x="1162168" y="1532891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29" name="Надпись 24"/>
              <p:cNvSpPr txBox="1"/>
              <p:nvPr/>
            </p:nvSpPr>
            <p:spPr>
              <a:xfrm>
                <a:off x="1162168" y="1532891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myoperators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30" name="Дуга 29"/>
              <p:cNvSpPr/>
              <p:nvPr/>
            </p:nvSpPr>
            <p:spPr>
              <a:xfrm>
                <a:off x="1382660" y="2010737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1" name="Дуга 30"/>
              <p:cNvSpPr/>
              <p:nvPr/>
            </p:nvSpPr>
            <p:spPr>
              <a:xfrm>
                <a:off x="1382660" y="2010737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2" name="Прямоугольник 31"/>
              <p:cNvSpPr/>
              <p:nvPr/>
            </p:nvSpPr>
            <p:spPr>
              <a:xfrm>
                <a:off x="1157631" y="209174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3" name="Надпись 28"/>
              <p:cNvSpPr txBox="1"/>
              <p:nvPr/>
            </p:nvSpPr>
            <p:spPr>
              <a:xfrm>
                <a:off x="1157631" y="209174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dataType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34" name="Дуга 33"/>
              <p:cNvSpPr/>
              <p:nvPr/>
            </p:nvSpPr>
            <p:spPr>
              <a:xfrm>
                <a:off x="386321" y="704753"/>
                <a:ext cx="503855" cy="467473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5" name="Дуга 34"/>
              <p:cNvSpPr/>
              <p:nvPr/>
            </p:nvSpPr>
            <p:spPr>
              <a:xfrm>
                <a:off x="386321" y="704753"/>
                <a:ext cx="503855" cy="467473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6" name="Прямоугольник 35"/>
              <p:cNvSpPr/>
              <p:nvPr/>
            </p:nvSpPr>
            <p:spPr>
              <a:xfrm>
                <a:off x="134393" y="788898"/>
                <a:ext cx="1007711" cy="29918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7" name="Надпись 32"/>
              <p:cNvSpPr txBox="1"/>
              <p:nvPr/>
            </p:nvSpPr>
            <p:spPr>
              <a:xfrm>
                <a:off x="134393" y="788898"/>
                <a:ext cx="1007711" cy="29918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specialLexem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38" name="Дуга 37"/>
              <p:cNvSpPr/>
              <p:nvPr/>
            </p:nvSpPr>
            <p:spPr>
              <a:xfrm>
                <a:off x="4909390" y="704234"/>
                <a:ext cx="469462" cy="500579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39" name="Дуга 38"/>
              <p:cNvSpPr/>
              <p:nvPr/>
            </p:nvSpPr>
            <p:spPr>
              <a:xfrm>
                <a:off x="4909390" y="704234"/>
                <a:ext cx="469462" cy="500579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0" name="Прямоугольник 39"/>
              <p:cNvSpPr/>
              <p:nvPr/>
            </p:nvSpPr>
            <p:spPr>
              <a:xfrm>
                <a:off x="4674659" y="794339"/>
                <a:ext cx="938925" cy="32037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1" name="Надпись 36"/>
              <p:cNvSpPr txBox="1"/>
              <p:nvPr/>
            </p:nvSpPr>
            <p:spPr>
              <a:xfrm>
                <a:off x="4674659" y="794339"/>
                <a:ext cx="938925" cy="320370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operation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42" name="Дуга 41"/>
              <p:cNvSpPr/>
              <p:nvPr/>
            </p:nvSpPr>
            <p:spPr>
              <a:xfrm>
                <a:off x="1466699" y="705823"/>
                <a:ext cx="338469" cy="340008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3" name="Дуга 42"/>
              <p:cNvSpPr/>
              <p:nvPr/>
            </p:nvSpPr>
            <p:spPr>
              <a:xfrm>
                <a:off x="1466699" y="705823"/>
                <a:ext cx="338469" cy="340008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4" name="Прямоугольник 43"/>
              <p:cNvSpPr/>
              <p:nvPr/>
            </p:nvSpPr>
            <p:spPr>
              <a:xfrm>
                <a:off x="1297464" y="767024"/>
                <a:ext cx="676938" cy="21760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5" name="Надпись 40"/>
              <p:cNvSpPr txBox="1"/>
              <p:nvPr/>
            </p:nvSpPr>
            <p:spPr>
              <a:xfrm>
                <a:off x="1297464" y="767024"/>
                <a:ext cx="676938" cy="217605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function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46" name="Дуга 45"/>
              <p:cNvSpPr/>
              <p:nvPr/>
            </p:nvSpPr>
            <p:spPr>
              <a:xfrm>
                <a:off x="3949600" y="700746"/>
                <a:ext cx="444313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7" name="Дуга 46"/>
              <p:cNvSpPr/>
              <p:nvPr/>
            </p:nvSpPr>
            <p:spPr>
              <a:xfrm>
                <a:off x="3949600" y="700746"/>
                <a:ext cx="444313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8" name="Прямоугольник 47"/>
              <p:cNvSpPr/>
              <p:nvPr/>
            </p:nvSpPr>
            <p:spPr>
              <a:xfrm>
                <a:off x="3727444" y="781756"/>
                <a:ext cx="888627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49" name="Надпись 44"/>
              <p:cNvSpPr txBox="1"/>
              <p:nvPr/>
            </p:nvSpPr>
            <p:spPr>
              <a:xfrm>
                <a:off x="3727444" y="781756"/>
                <a:ext cx="888627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operand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50" name="Дуга 49"/>
              <p:cNvSpPr/>
              <p:nvPr/>
            </p:nvSpPr>
            <p:spPr>
              <a:xfrm>
                <a:off x="3357755" y="1450826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1" name="Дуга 50"/>
              <p:cNvSpPr/>
              <p:nvPr/>
            </p:nvSpPr>
            <p:spPr>
              <a:xfrm>
                <a:off x="3357755" y="1450826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2" name="Прямоугольник 51"/>
              <p:cNvSpPr/>
              <p:nvPr/>
            </p:nvSpPr>
            <p:spPr>
              <a:xfrm>
                <a:off x="3132727" y="153183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3" name="Надпись 48"/>
              <p:cNvSpPr txBox="1"/>
              <p:nvPr/>
            </p:nvSpPr>
            <p:spPr>
              <a:xfrm>
                <a:off x="3132727" y="1531837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constant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54" name="Дуга 53"/>
              <p:cNvSpPr/>
              <p:nvPr/>
            </p:nvSpPr>
            <p:spPr>
              <a:xfrm>
                <a:off x="3361274" y="2017379"/>
                <a:ext cx="450056" cy="450056"/>
              </a:xfrm>
              <a:prstGeom prst="arc">
                <a:avLst>
                  <a:gd name="adj1" fmla="val 13200000"/>
                  <a:gd name="adj2" fmla="val 192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5" name="Дуга 54"/>
              <p:cNvSpPr/>
              <p:nvPr/>
            </p:nvSpPr>
            <p:spPr>
              <a:xfrm>
                <a:off x="3361274" y="2017379"/>
                <a:ext cx="450056" cy="450056"/>
              </a:xfrm>
              <a:prstGeom prst="arc">
                <a:avLst>
                  <a:gd name="adj1" fmla="val 2400000"/>
                  <a:gd name="adj2" fmla="val 8400000"/>
                </a:avLst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6" name="Прямоугольник 55"/>
              <p:cNvSpPr/>
              <p:nvPr/>
            </p:nvSpPr>
            <p:spPr>
              <a:xfrm>
                <a:off x="3136246" y="2098389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57" name="Надпись 52"/>
              <p:cNvSpPr txBox="1"/>
              <p:nvPr/>
            </p:nvSpPr>
            <p:spPr>
              <a:xfrm>
                <a:off x="3136246" y="2098389"/>
                <a:ext cx="900112" cy="288036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7600" tIns="7600" rIns="7600" bIns="7600" anchor="ctr" anchorCtr="0">
                <a:noAutofit/>
              </a:bodyPr>
              <a:lstStyle/>
              <a:p>
                <a:pPr algn="ctr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20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variable</a:t>
                </a:r>
                <a:endParaRPr lang="ru-RU" sz="120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3750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Описание программной реализации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91" y="2486022"/>
            <a:ext cx="5940817" cy="171456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271001"/>
              </p:ext>
            </p:extLst>
          </p:nvPr>
        </p:nvGraphicFramePr>
        <p:xfrm>
          <a:off x="971600" y="1766889"/>
          <a:ext cx="5400601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512112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2888489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rgbClr val="C586C0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r>
                        <a:rPr lang="en-US" sz="1400" b="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ru-RU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ru-RU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</a:t>
                      </a:r>
                      <a:r>
                        <a:rPr lang="ru-RU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expr3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u="non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;) {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expr3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}.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952984"/>
              </p:ext>
            </p:extLst>
          </p:nvPr>
        </p:nvGraphicFramePr>
        <p:xfrm>
          <a:off x="971601" y="3228978"/>
          <a:ext cx="5400600" cy="1295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98330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2902270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40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  <a:endParaRPr lang="en-US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400" dirty="0" err="1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ru-RU" sz="14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JMPIF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EndOfBlockIndex</a:t>
                      </a:r>
                      <a:endParaRPr lang="ru-RU" sz="14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doSomething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();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whileIndex</a:t>
                      </a:r>
                      <a:endParaRPr lang="ru-RU" sz="14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</a:t>
                      </a:r>
                      <a:endParaRPr lang="ru-RU" sz="14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00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8001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AB40">
                    <a:alpha val="100000"/>
                  </a:srgbClr>
                </a:solidFill>
                <a:latin typeface="Calibri"/>
              </a:rPr>
              <a:t>Описание программной реализации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91" y="2486022"/>
            <a:ext cx="5940817" cy="171456"/>
          </a:xfrm>
          <a:prstGeom prst="rect">
            <a:avLst/>
          </a:prstGeom>
        </p:spPr>
      </p:pic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06149"/>
              </p:ext>
            </p:extLst>
          </p:nvPr>
        </p:nvGraphicFramePr>
        <p:xfrm>
          <a:off x="971600" y="1766889"/>
          <a:ext cx="5848350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43587"/>
              </p:ext>
            </p:extLst>
          </p:nvPr>
        </p:nvGraphicFramePr>
        <p:xfrm>
          <a:off x="971600" y="3314700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558045"/>
              </p:ext>
            </p:extLst>
          </p:nvPr>
        </p:nvGraphicFramePr>
        <p:xfrm>
          <a:off x="914400" y="1980249"/>
          <a:ext cx="5915025" cy="260772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6536">
                  <a:extLst>
                    <a:ext uri="{9D8B030D-6E8A-4147-A177-3AD203B41FA5}">
                      <a16:colId xmlns:a16="http://schemas.microsoft.com/office/drawing/2014/main" val="3878980406"/>
                    </a:ext>
                  </a:extLst>
                </a:gridCol>
                <a:gridCol w="2898489">
                  <a:extLst>
                    <a:ext uri="{9D8B030D-6E8A-4147-A177-3AD203B41FA5}">
                      <a16:colId xmlns:a16="http://schemas.microsoft.com/office/drawing/2014/main" val="2773234771"/>
                    </a:ext>
                  </a:extLst>
                </a:gridCol>
              </a:tblGrid>
              <a:tr h="2607726"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do1();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elif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do2();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do3()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};</a:t>
                      </a:r>
                      <a:endParaRPr lang="ru-RU" sz="140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expr1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ru-RU" sz="14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JMPIF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elifIndex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do1();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endOfBlockIndex</a:t>
                      </a:r>
                      <a:endParaRPr lang="ru-RU" sz="14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elif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(</a:t>
                      </a:r>
                      <a:r>
                        <a:rPr lang="ru-RU" sz="1400" dirty="0">
                          <a:solidFill>
                            <a:srgbClr val="DCDCAA"/>
                          </a:solidFill>
                          <a:effectLst/>
                          <a:latin typeface="Consolas" panose="020B0609020204030204" pitchFamily="49" charset="0"/>
                        </a:rPr>
                        <a:t>expr2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</a:t>
                      </a:r>
                      <a:r>
                        <a:rPr lang="ru-RU" sz="14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JMPIF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elseIndex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do2(); </a:t>
                      </a:r>
                      <a:r>
                        <a:rPr lang="ru-RU" sz="1400" dirty="0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JMP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4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A071A6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{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do3(); 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  <a:p>
                      <a:pPr algn="just">
                        <a:spcAft>
                          <a:spcPts val="600"/>
                        </a:spcAft>
                      </a:pPr>
                      <a:r>
                        <a:rPr lang="ru-RU" sz="1400" dirty="0" err="1">
                          <a:solidFill>
                            <a:srgbClr val="CE9178"/>
                          </a:solidFill>
                          <a:effectLst/>
                          <a:latin typeface="Consolas" panose="020B0609020204030204" pitchFamily="49" charset="0"/>
                        </a:rPr>
                        <a:t>EndOfBlockIndex</a:t>
                      </a:r>
                      <a:endParaRPr lang="ru-RU" sz="1400" dirty="0">
                        <a:solidFill>
                          <a:srgbClr val="CE9178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013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152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 err="1">
                <a:solidFill>
                  <a:srgbClr val="FFAB40"/>
                </a:solidFill>
                <a:latin typeface="Calibri"/>
              </a:rPr>
              <a:t>О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писание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программной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реализации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706149"/>
              </p:ext>
            </p:extLst>
          </p:nvPr>
        </p:nvGraphicFramePr>
        <p:xfrm>
          <a:off x="971600" y="1766889"/>
          <a:ext cx="5848350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641453"/>
              </p:ext>
            </p:extLst>
          </p:nvPr>
        </p:nvGraphicFramePr>
        <p:xfrm>
          <a:off x="947537" y="4253788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82797"/>
              </p:ext>
            </p:extLst>
          </p:nvPr>
        </p:nvGraphicFramePr>
        <p:xfrm>
          <a:off x="914400" y="1980249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6536">
                  <a:extLst>
                    <a:ext uri="{9D8B030D-6E8A-4147-A177-3AD203B41FA5}">
                      <a16:colId xmlns:a16="http://schemas.microsoft.com/office/drawing/2014/main" val="3878980406"/>
                    </a:ext>
                  </a:extLst>
                </a:gridCol>
                <a:gridCol w="2898489">
                  <a:extLst>
                    <a:ext uri="{9D8B030D-6E8A-4147-A177-3AD203B41FA5}">
                      <a16:colId xmlns:a16="http://schemas.microsoft.com/office/drawing/2014/main" val="2773234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013977"/>
                  </a:ext>
                </a:extLst>
              </a:tr>
            </a:tbl>
          </a:graphicData>
        </a:graphic>
      </p:graphicFrame>
      <p:grpSp>
        <p:nvGrpSpPr>
          <p:cNvPr id="7" name="Группа 6"/>
          <p:cNvGrpSpPr/>
          <p:nvPr/>
        </p:nvGrpSpPr>
        <p:grpSpPr>
          <a:xfrm>
            <a:off x="395536" y="2138320"/>
            <a:ext cx="6107720" cy="1405638"/>
            <a:chOff x="0" y="-197222"/>
            <a:chExt cx="6117990" cy="1421190"/>
          </a:xfrm>
        </p:grpSpPr>
        <p:grpSp>
          <p:nvGrpSpPr>
            <p:cNvPr id="8" name="Группа 7"/>
            <p:cNvGrpSpPr/>
            <p:nvPr/>
          </p:nvGrpSpPr>
          <p:grpSpPr>
            <a:xfrm>
              <a:off x="0" y="-197222"/>
              <a:ext cx="6117990" cy="1421190"/>
              <a:chOff x="0" y="-197222"/>
              <a:chExt cx="6117990" cy="1421190"/>
            </a:xfrm>
          </p:grpSpPr>
          <p:sp>
            <p:nvSpPr>
              <p:cNvPr id="9" name="Прямоугольник 8"/>
              <p:cNvSpPr/>
              <p:nvPr/>
            </p:nvSpPr>
            <p:spPr>
              <a:xfrm>
                <a:off x="0" y="0"/>
                <a:ext cx="5935500" cy="11207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0" name="Овал 9"/>
              <p:cNvSpPr/>
              <p:nvPr/>
            </p:nvSpPr>
            <p:spPr>
              <a:xfrm>
                <a:off x="530352" y="-169798"/>
                <a:ext cx="1439671" cy="1393766"/>
              </a:xfrm>
              <a:prstGeom prst="ellipse">
                <a:avLst/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solidFill>
                      <a:srgbClr val="A071A6"/>
                    </a:solidFill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1" name="Надпись 57"/>
              <p:cNvSpPr txBox="1"/>
              <p:nvPr/>
            </p:nvSpPr>
            <p:spPr>
              <a:xfrm>
                <a:off x="700787" y="-40257"/>
                <a:ext cx="1153336" cy="10317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5225" tIns="15225" rIns="15225" bIns="15225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Класс </a:t>
                </a:r>
                <a:r>
                  <a:rPr lang="ru-RU" sz="1600" dirty="0" err="1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interpretator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12" name="Стрелка вправо 11"/>
              <p:cNvSpPr/>
              <p:nvPr/>
            </p:nvSpPr>
            <p:spPr>
              <a:xfrm>
                <a:off x="2060204" y="-45960"/>
                <a:ext cx="2636349" cy="474046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 dirty="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3" name="Надпись 59"/>
              <p:cNvSpPr txBox="1"/>
              <p:nvPr/>
            </p:nvSpPr>
            <p:spPr>
              <a:xfrm>
                <a:off x="2281952" y="85177"/>
                <a:ext cx="2910865" cy="22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Вычисление выражений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14" name="Овал 13"/>
              <p:cNvSpPr/>
              <p:nvPr/>
            </p:nvSpPr>
            <p:spPr>
              <a:xfrm>
                <a:off x="4812452" y="-197222"/>
                <a:ext cx="1305538" cy="1317686"/>
              </a:xfrm>
              <a:prstGeom prst="ellipse">
                <a:avLst/>
              </a:prstGeom>
              <a:noFill/>
              <a:ln w="25400" cap="flat" cmpd="sng">
                <a:solidFill>
                  <a:schemeClr val="bg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5" name="Надпись 61"/>
              <p:cNvSpPr txBox="1"/>
              <p:nvPr/>
            </p:nvSpPr>
            <p:spPr>
              <a:xfrm>
                <a:off x="5042633" y="79577"/>
                <a:ext cx="864198" cy="7920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5225" tIns="15225" rIns="15225" bIns="15225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Класс </a:t>
                </a:r>
                <a:r>
                  <a:rPr lang="ru-RU" sz="1600" dirty="0" err="1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calculator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  <p:sp>
            <p:nvSpPr>
              <p:cNvPr id="16" name="Стрелка вправо 15"/>
              <p:cNvSpPr/>
              <p:nvPr/>
            </p:nvSpPr>
            <p:spPr>
              <a:xfrm rot="10800000">
                <a:off x="2032232" y="659787"/>
                <a:ext cx="2597729" cy="430391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noFill/>
              <a:ln>
                <a:solidFill>
                  <a:schemeClr val="bg1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spcAft>
                    <a:spcPts val="0"/>
                  </a:spcAft>
                </a:pPr>
                <a:r>
                  <a:rPr lang="ru-RU" sz="1600">
                    <a:effectLst/>
                    <a:ea typeface="Calibri" panose="020F0502020204030204" pitchFamily="34" charset="0"/>
                  </a:rPr>
                  <a:t> </a:t>
                </a:r>
              </a:p>
            </p:txBody>
          </p:sp>
          <p:sp>
            <p:nvSpPr>
              <p:cNvPr id="17" name="Надпись 63"/>
              <p:cNvSpPr txBox="1"/>
              <p:nvPr/>
            </p:nvSpPr>
            <p:spPr>
              <a:xfrm>
                <a:off x="2269354" y="764649"/>
                <a:ext cx="2318396" cy="226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algn="just">
                  <a:lnSpc>
                    <a:spcPct val="89000"/>
                  </a:lnSpc>
                  <a:spcAft>
                    <a:spcPts val="0"/>
                  </a:spcAft>
                </a:pPr>
                <a:r>
                  <a:rPr lang="ru-RU" sz="1600" dirty="0">
                    <a:solidFill>
                      <a:schemeClr val="bg1"/>
                    </a:solidFill>
                    <a:effectLst/>
                    <a:ea typeface="Times New Roman" panose="02020603050405020304" pitchFamily="18" charset="0"/>
                  </a:rPr>
                  <a:t>Вызов функций</a:t>
                </a:r>
                <a:endParaRPr lang="ru-RU" sz="1600" dirty="0">
                  <a:solidFill>
                    <a:schemeClr val="bg1"/>
                  </a:solidFill>
                  <a:effectLst/>
                  <a:ea typeface="Calibri" panose="020F0502020204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3883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33"/>
        </a:solidFill>
        <a:effectLst/>
      </p:bgPr>
    </p:bg>
    <p:spTree>
      <p:nvGrpSpPr>
        <p:cNvPr id="1" name=""/>
        <p:cNvGrpSpPr/>
        <p:nvPr/>
      </p:nvGrpSpPr>
      <p:grpSpPr>
        <a:xfrm>
          <a:off x="914400" y="1028700"/>
          <a:ext cx="8229600" cy="3629025"/>
          <a:chOff x="914400" y="1028700"/>
          <a:chExt cx="8229600" cy="3629025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638764"/>
              </p:ext>
            </p:extLst>
          </p:nvPr>
        </p:nvGraphicFramePr>
        <p:xfrm>
          <a:off x="1691680" y="2787774"/>
          <a:ext cx="5848350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20384">
                  <a:extLst>
                    <a:ext uri="{9D8B030D-6E8A-4147-A177-3AD203B41FA5}">
                      <a16:colId xmlns:a16="http://schemas.microsoft.com/office/drawing/2014/main" val="117337084"/>
                    </a:ext>
                  </a:extLst>
                </a:gridCol>
                <a:gridCol w="3127966">
                  <a:extLst>
                    <a:ext uri="{9D8B030D-6E8A-4147-A177-3AD203B41FA5}">
                      <a16:colId xmlns:a16="http://schemas.microsoft.com/office/drawing/2014/main" val="23180258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1633"/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rgbClr val="001633"/>
                        </a:solidFill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252670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443587"/>
              </p:ext>
            </p:extLst>
          </p:nvPr>
        </p:nvGraphicFramePr>
        <p:xfrm>
          <a:off x="971600" y="3314700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1900913391"/>
                    </a:ext>
                  </a:extLst>
                </a:gridCol>
                <a:gridCol w="3178721">
                  <a:extLst>
                    <a:ext uri="{9D8B030D-6E8A-4147-A177-3AD203B41FA5}">
                      <a16:colId xmlns:a16="http://schemas.microsoft.com/office/drawing/2014/main" val="17024215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9000423"/>
                  </a:ext>
                </a:extLst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782797"/>
              </p:ext>
            </p:extLst>
          </p:nvPr>
        </p:nvGraphicFramePr>
        <p:xfrm>
          <a:off x="914400" y="1980249"/>
          <a:ext cx="5915025" cy="213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016536">
                  <a:extLst>
                    <a:ext uri="{9D8B030D-6E8A-4147-A177-3AD203B41FA5}">
                      <a16:colId xmlns:a16="http://schemas.microsoft.com/office/drawing/2014/main" val="3878980406"/>
                    </a:ext>
                  </a:extLst>
                </a:gridCol>
                <a:gridCol w="2898489">
                  <a:extLst>
                    <a:ext uri="{9D8B030D-6E8A-4147-A177-3AD203B41FA5}">
                      <a16:colId xmlns:a16="http://schemas.microsoft.com/office/drawing/2014/main" val="27732347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901397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17964" y="2888053"/>
            <a:ext cx="316625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DCDCAA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scan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(n);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sumDigitsNumber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(n));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964" y="422920"/>
            <a:ext cx="296747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sumDigitsNumber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n)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res 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(n &gt;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	res += n %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	n /= </a:t>
            </a:r>
            <a:r>
              <a:rPr lang="en-US" sz="1400" dirty="0">
                <a:solidFill>
                  <a:srgbClr val="CE917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A071A6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res;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38868"/>
            <a:ext cx="5328592" cy="4950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68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45">
  <a:themeElements>
    <a:clrScheme name="Theme45">
      <a:dk1>
        <a:sysClr val="windowText" lastClr="000000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Theme4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4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321</Words>
  <Application>Microsoft Office PowerPoint</Application>
  <PresentationFormat>Экран (16:9)</PresentationFormat>
  <Paragraphs>182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Times New Roman</vt:lpstr>
      <vt:lpstr>Theme45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Макс Загрядсков</cp:lastModifiedBy>
  <cp:revision>73</cp:revision>
  <dcterms:created xsi:type="dcterms:W3CDTF">2025-05-09T20:26:31Z</dcterms:created>
  <dcterms:modified xsi:type="dcterms:W3CDTF">2025-05-23T14:25:59Z</dcterms:modified>
  <cp:category/>
  <cp:contentStatus/>
</cp:coreProperties>
</file>