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Lobster"/>
      <p:regular r:id="rId22"/>
    </p:embeddedFont>
    <p:embeddedFont>
      <p:font typeface="PT Sans Narrow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711A77C-420F-40F7-A6A0-CD51D0248F2E}">
  <a:tblStyle styleId="{E711A77C-420F-40F7-A6A0-CD51D0248F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italic.fntdata"/><Relationship Id="rId22" Type="http://schemas.openxmlformats.org/officeDocument/2006/relationships/font" Target="fonts/Lobster-regular.fntdata"/><Relationship Id="rId21" Type="http://schemas.openxmlformats.org/officeDocument/2006/relationships/font" Target="fonts/Economica-boldItalic.fntdata"/><Relationship Id="rId24" Type="http://schemas.openxmlformats.org/officeDocument/2006/relationships/font" Target="fonts/PTSansNarrow-bold.fntdata"/><Relationship Id="rId23" Type="http://schemas.openxmlformats.org/officeDocument/2006/relationships/font" Target="fonts/PTSansNarrow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37dce57cc_0_2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37dce57cc_0_2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37dce57cc_0_2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37dce57cc_0_2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37dce57cc_0_2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37dce57cc_0_2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37dce57c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37dce57c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37dce57cc_0_2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37dce57cc_0_2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37dce57cc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37dce57cc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37dce57cc_0_2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37dce57cc_0_2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37dce57cc_0_2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37dce57cc_0_2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37dce57cc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37dce57c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37dce57cc_0_2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37dce57cc_0_2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37dce57c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37dce57c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://drive.google.com/file/d/1FK7duZMvSynfBKkUlT6WPpzXXsASQhjC/view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https://github.com/DarkGeekMS/deepsched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287300" y="171600"/>
            <a:ext cx="65694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DeepSched: A Deep Representation Of Scheduling</a:t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Economica"/>
                <a:ea typeface="Economica"/>
                <a:cs typeface="Economica"/>
                <a:sym typeface="Economica"/>
              </a:rPr>
              <a:t>Policies For Heterogeneous Distributed Systems</a:t>
            </a:r>
            <a:endParaRPr b="1" sz="24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116650" y="1440975"/>
            <a:ext cx="4910700" cy="24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Team #10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Mohamed Shawky Zaky, Sec: 2, BN: 16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Remonda Talaat, Sec: 1, BN: 20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Mahmoud Osman Adas, Sec: 2, BN: 21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Evram Youssef, Sec: 1, BN: 9</a:t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3941400" y="43191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Google Shape;138;p22"/>
          <p:cNvGraphicFramePr/>
          <p:nvPr/>
        </p:nvGraphicFramePr>
        <p:xfrm>
          <a:off x="5466850" y="171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{E711A77C-420F-40F7-A6A0-CD51D0248F2E}</a:tableStyleId>
              </a:tblPr>
              <a:tblGrid>
                <a:gridCol w="1120225"/>
                <a:gridCol w="733725"/>
                <a:gridCol w="733725"/>
                <a:gridCol w="733725"/>
              </a:tblGrid>
              <a:tr h="526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 Size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HEFT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GA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35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486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305.5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602.5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84654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670.0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3967.0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22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676900" y="1083950"/>
            <a:ext cx="4371300" cy="36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 are divided into two parts: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 startAt="2"/>
            </a:pPr>
            <a:r>
              <a:rPr b="1" lang="en"/>
              <a:t>Time</a:t>
            </a:r>
            <a:r>
              <a:rPr lang="en"/>
              <a:t> analysis: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 see in the opposite table that the execution time of the </a:t>
            </a:r>
            <a:r>
              <a:rPr b="1" lang="en"/>
              <a:t>network</a:t>
            </a:r>
            <a:r>
              <a:rPr lang="en"/>
              <a:t> is </a:t>
            </a:r>
            <a:r>
              <a:rPr b="1" lang="en"/>
              <a:t>constant</a:t>
            </a:r>
            <a:r>
              <a:rPr lang="en"/>
              <a:t> over different input sizes, while the execution time of </a:t>
            </a:r>
            <a:r>
              <a:rPr b="1" lang="en"/>
              <a:t>HEFT</a:t>
            </a:r>
            <a:r>
              <a:rPr lang="en"/>
              <a:t> and </a:t>
            </a:r>
            <a:r>
              <a:rPr b="1" lang="en"/>
              <a:t>GA</a:t>
            </a:r>
            <a:r>
              <a:rPr lang="en"/>
              <a:t> </a:t>
            </a:r>
            <a:r>
              <a:rPr b="1" lang="en"/>
              <a:t>grows rapidly</a:t>
            </a:r>
            <a:r>
              <a:rPr lang="en"/>
              <a:t>.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Results Discussion</a:t>
            </a:r>
            <a:endParaRPr b="1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676900" y="1083950"/>
            <a:ext cx="6758100" cy="25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work can be improved in </a:t>
            </a:r>
            <a:r>
              <a:rPr b="1" lang="en"/>
              <a:t>two</a:t>
            </a:r>
            <a:r>
              <a:rPr lang="en"/>
              <a:t> possible ways: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b="1" lang="en"/>
              <a:t>Approximation</a:t>
            </a:r>
            <a:r>
              <a:rPr lang="en"/>
              <a:t> of other scheduling algorithms, where we can go with some </a:t>
            </a:r>
            <a:r>
              <a:rPr b="1" lang="en"/>
              <a:t>optimal algorithms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Dealing with </a:t>
            </a:r>
            <a:r>
              <a:rPr b="1" lang="en"/>
              <a:t>d</a:t>
            </a:r>
            <a:r>
              <a:rPr b="1" lang="en"/>
              <a:t>ynamic</a:t>
            </a:r>
            <a:r>
              <a:rPr lang="en"/>
              <a:t> scenarios through </a:t>
            </a:r>
            <a:r>
              <a:rPr b="1" lang="en"/>
              <a:t>online network optimization</a:t>
            </a:r>
            <a:r>
              <a:rPr lang="en"/>
              <a:t> or </a:t>
            </a:r>
            <a:r>
              <a:rPr b="1" lang="en"/>
              <a:t>reinforcement learning environments</a:t>
            </a:r>
            <a:r>
              <a:rPr lang="en"/>
              <a:t>, because </a:t>
            </a:r>
            <a:r>
              <a:rPr b="1" lang="en"/>
              <a:t>static scenarios</a:t>
            </a:r>
            <a:r>
              <a:rPr lang="en"/>
              <a:t> and </a:t>
            </a:r>
            <a:r>
              <a:rPr b="1" lang="en"/>
              <a:t>maximum predefined input size </a:t>
            </a:r>
            <a:r>
              <a:rPr lang="en"/>
              <a:t>are the main </a:t>
            </a:r>
            <a:r>
              <a:rPr b="1" lang="en"/>
              <a:t>drawbacks</a:t>
            </a:r>
            <a:r>
              <a:rPr lang="en"/>
              <a:t> of the proposed method.</a:t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676900" y="364575"/>
            <a:ext cx="34482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Future work and limitations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525" cy="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75" name="Google Shape;75;p14" title="record.wav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3400" y="4216275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Demonstration Audio</a:t>
            </a:r>
            <a:endParaRPr b="1" sz="1800"/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6">
            <a:alphaModFix/>
          </a:blip>
          <a:srcRect b="0" l="268" r="278" t="0"/>
          <a:stretch/>
        </p:blipFill>
        <p:spPr>
          <a:xfrm>
            <a:off x="940725" y="1104163"/>
            <a:ext cx="7262562" cy="293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6851" r="6851" t="0"/>
          <a:stretch/>
        </p:blipFill>
        <p:spPr>
          <a:xfrm>
            <a:off x="5599800" y="1673275"/>
            <a:ext cx="3194554" cy="179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4" name="Google Shape;84;p15"/>
          <p:cNvSpPr txBox="1"/>
          <p:nvPr/>
        </p:nvSpPr>
        <p:spPr>
          <a:xfrm>
            <a:off x="676900" y="1083950"/>
            <a:ext cx="44706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Task scheduling</a:t>
            </a:r>
            <a:r>
              <a:rPr lang="en"/>
              <a:t> is a very critical factor to the performance of all systems.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Heterogeneity</a:t>
            </a:r>
            <a:r>
              <a:rPr lang="en"/>
              <a:t> of the systems adds extra layers of complexity to the scheduling problem.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Heterogeneous task scheduling is divided into </a:t>
            </a:r>
            <a:r>
              <a:rPr b="1" lang="en"/>
              <a:t>Heuristic</a:t>
            </a:r>
            <a:r>
              <a:rPr lang="en"/>
              <a:t> and </a:t>
            </a:r>
            <a:r>
              <a:rPr b="1" lang="en"/>
              <a:t>Approximate</a:t>
            </a:r>
            <a:r>
              <a:rPr lang="en"/>
              <a:t> methods.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Introduction</a:t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/>
          </a:blip>
          <a:srcRect b="0" l="6851" r="6851" t="0"/>
          <a:stretch/>
        </p:blipFill>
        <p:spPr>
          <a:xfrm>
            <a:off x="5599800" y="1673275"/>
            <a:ext cx="3194554" cy="179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1" name="Google Shape;91;p16"/>
          <p:cNvSpPr txBox="1"/>
          <p:nvPr/>
        </p:nvSpPr>
        <p:spPr>
          <a:xfrm>
            <a:off x="676900" y="1083950"/>
            <a:ext cx="4470600" cy="24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study the approximation of heuristic methods using predictive models, specifically </a:t>
            </a:r>
            <a:r>
              <a:rPr b="1" lang="en"/>
              <a:t>neural networks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use </a:t>
            </a:r>
            <a:r>
              <a:rPr b="1" lang="en"/>
              <a:t>HEFT</a:t>
            </a:r>
            <a:r>
              <a:rPr lang="en"/>
              <a:t> as our heuristic baseline, </a:t>
            </a:r>
            <a:r>
              <a:rPr b="1" lang="en"/>
              <a:t>genetic algorithms</a:t>
            </a:r>
            <a:r>
              <a:rPr lang="en"/>
              <a:t> as our approximate baseline.</a:t>
            </a:r>
            <a:endParaRPr b="1"/>
          </a:p>
        </p:txBody>
      </p:sp>
      <p:sp>
        <p:nvSpPr>
          <p:cNvPr id="92" name="Google Shape;92;p16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Introduction</a:t>
            </a:r>
            <a:endParaRPr b="1" sz="1800"/>
          </a:p>
        </p:txBody>
      </p:sp>
      <p:sp>
        <p:nvSpPr>
          <p:cNvPr id="93" name="Google Shape;93;p16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7"/>
          <p:cNvPicPr preferRelativeResize="0"/>
          <p:nvPr/>
        </p:nvPicPr>
        <p:blipFill rotWithShape="1">
          <a:blip r:embed="rId3">
            <a:alphaModFix/>
          </a:blip>
          <a:srcRect b="0" l="6980" r="6513" t="0"/>
          <a:stretch/>
        </p:blipFill>
        <p:spPr>
          <a:xfrm>
            <a:off x="5467700" y="1107300"/>
            <a:ext cx="3189673" cy="29940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9" name="Google Shape;99;p17"/>
          <p:cNvSpPr txBox="1"/>
          <p:nvPr/>
        </p:nvSpPr>
        <p:spPr>
          <a:xfrm>
            <a:off x="676900" y="1083950"/>
            <a:ext cx="4470600" cy="3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 consists of 4 main blocks: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Task Encoder.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Machine Encoder.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Classification Module.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Regression Module.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network dimensions are adjusted on the </a:t>
            </a:r>
            <a:r>
              <a:rPr b="1" lang="en"/>
              <a:t>maximum</a:t>
            </a:r>
            <a:r>
              <a:rPr lang="en"/>
              <a:t> number of tasks and resources.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Full network code is available at: </a:t>
            </a:r>
            <a:r>
              <a:rPr lang="en" sz="1100" u="sng">
                <a:solidFill>
                  <a:schemeClr val="accent5"/>
                </a:solidFill>
                <a:hlinkClick r:id="rId4"/>
              </a:rPr>
              <a:t>https://github.com/DarkGeekMS/deepsched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Proposed network</a:t>
            </a:r>
            <a:endParaRPr b="1" sz="1800"/>
          </a:p>
        </p:txBody>
      </p:sp>
      <p:sp>
        <p:nvSpPr>
          <p:cNvPr id="101" name="Google Shape;101;p17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 rotWithShape="1">
          <a:blip r:embed="rId3">
            <a:alphaModFix/>
          </a:blip>
          <a:srcRect b="28195" l="19883" r="29867" t="25793"/>
          <a:stretch/>
        </p:blipFill>
        <p:spPr>
          <a:xfrm>
            <a:off x="5699275" y="1583800"/>
            <a:ext cx="2774996" cy="1797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7" name="Google Shape;107;p18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676900" y="1083950"/>
            <a:ext cx="4470600" cy="22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database of tasks and resources is provided to both </a:t>
            </a:r>
            <a:r>
              <a:rPr b="1" lang="en"/>
              <a:t>DeepSched</a:t>
            </a:r>
            <a:r>
              <a:rPr lang="en"/>
              <a:t> network and </a:t>
            </a:r>
            <a:r>
              <a:rPr b="1" lang="en"/>
              <a:t>HEFT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network is trained on the loss between its predicted schedules and the schedules produced by HEFT.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Training Framework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28195" l="19883" r="29867" t="25793"/>
          <a:stretch/>
        </p:blipFill>
        <p:spPr>
          <a:xfrm>
            <a:off x="5699275" y="1583800"/>
            <a:ext cx="2774996" cy="17979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5" name="Google Shape;115;p19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676900" y="1083950"/>
            <a:ext cx="4470600" cy="3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network loss</a:t>
            </a:r>
            <a:r>
              <a:rPr lang="en"/>
              <a:t> is mainly composed of two parts: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Classification loss </a:t>
            </a:r>
            <a:r>
              <a:rPr lang="en"/>
              <a:t>of the running machine for each task.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Regression loss</a:t>
            </a:r>
            <a:r>
              <a:rPr lang="en"/>
              <a:t> for actual start and finish time of each task (to add some constraints on the loss function).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summation</a:t>
            </a:r>
            <a:r>
              <a:rPr lang="en"/>
              <a:t> of these two losses is used to train the network.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Training Framework</a:t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28032" l="21660" r="4385" t="9452"/>
          <a:stretch/>
        </p:blipFill>
        <p:spPr>
          <a:xfrm>
            <a:off x="5048249" y="1586578"/>
            <a:ext cx="3501022" cy="2094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3" name="Google Shape;123;p20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676900" y="1083950"/>
            <a:ext cx="4371300" cy="22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database of both </a:t>
            </a:r>
            <a:r>
              <a:rPr b="1" lang="en"/>
              <a:t>seen</a:t>
            </a:r>
            <a:r>
              <a:rPr lang="en"/>
              <a:t> and </a:t>
            </a:r>
            <a:r>
              <a:rPr b="1" lang="en"/>
              <a:t>unseen</a:t>
            </a:r>
            <a:r>
              <a:rPr lang="en"/>
              <a:t> data is provided to the </a:t>
            </a:r>
            <a:r>
              <a:rPr b="1" lang="en"/>
              <a:t>three</a:t>
            </a:r>
            <a:r>
              <a:rPr lang="en"/>
              <a:t> discussed methods.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output schedules of the three methods are passed to a </a:t>
            </a:r>
            <a:r>
              <a:rPr b="1" lang="en"/>
              <a:t>simulation stub</a:t>
            </a:r>
            <a:r>
              <a:rPr lang="en"/>
              <a:t> that runs the schedules and calculates the </a:t>
            </a:r>
            <a:r>
              <a:rPr b="1" lang="en"/>
              <a:t>average turnaround time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repeated on </a:t>
            </a:r>
            <a:r>
              <a:rPr b="1" lang="en"/>
              <a:t>multiple input sizes</a:t>
            </a:r>
            <a:r>
              <a:rPr lang="en"/>
              <a:t>.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Evaluation Framework</a:t>
            </a:r>
            <a:endParaRPr b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2913" y="1573938"/>
            <a:ext cx="3227425" cy="1995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1" name="Google Shape;131;p21"/>
          <p:cNvSpPr txBox="1"/>
          <p:nvPr/>
        </p:nvSpPr>
        <p:spPr>
          <a:xfrm>
            <a:off x="7882800" y="4522875"/>
            <a:ext cx="1261200" cy="3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DeepSched</a:t>
            </a:r>
            <a:endParaRPr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Team 10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676900" y="1083950"/>
            <a:ext cx="4371300" cy="30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results are divided into two parts: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"/>
              <a:t> </a:t>
            </a:r>
            <a:r>
              <a:rPr b="1" lang="en"/>
              <a:t>Performance</a:t>
            </a:r>
            <a:r>
              <a:rPr lang="en"/>
              <a:t> analysis: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opposite graph shows the </a:t>
            </a:r>
            <a:r>
              <a:rPr b="1" lang="en"/>
              <a:t>average turnaround time</a:t>
            </a:r>
            <a:r>
              <a:rPr lang="en"/>
              <a:t> for different input sizes.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can see that the network can offer the </a:t>
            </a:r>
            <a:r>
              <a:rPr b="1" lang="en"/>
              <a:t>same performance</a:t>
            </a:r>
            <a:r>
              <a:rPr lang="en"/>
              <a:t> as HEFT on </a:t>
            </a:r>
            <a:r>
              <a:rPr b="1" lang="en"/>
              <a:t>seen</a:t>
            </a:r>
            <a:r>
              <a:rPr lang="en"/>
              <a:t> data and </a:t>
            </a:r>
            <a:r>
              <a:rPr b="1" lang="en"/>
              <a:t>slightly lower performance</a:t>
            </a:r>
            <a:r>
              <a:rPr lang="en"/>
              <a:t> on </a:t>
            </a:r>
            <a:r>
              <a:rPr b="1" lang="en"/>
              <a:t>unseen</a:t>
            </a:r>
            <a:r>
              <a:rPr lang="en"/>
              <a:t> data. However, it still outperforms GA.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676900" y="364575"/>
            <a:ext cx="3080100" cy="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Results Discussion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