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C84A42-8B45-4DC1-B247-AB349CEA70FB}">
  <a:tblStyle styleId="{C0C84A42-8B45-4DC1-B247-AB349CEA7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7dce57cc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7dce57cc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7dce57cc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7dce57cc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7dce57cc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7dce57cc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7dce57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7dce57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7dce57cc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7dce57cc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7dce57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7dce57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7dce57cc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7dce57cc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7dce57cc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7dce57cc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7dce57c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7dce57c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7dce57cc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7dce57cc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7dce57c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7dce57c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DarkGeekMS/deepsch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287300" y="171600"/>
            <a:ext cx="6569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DeepSched: A Deep Representation Of Scheduling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Policies For Heterogeneous Distributed Systems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16650" y="1440975"/>
            <a:ext cx="49107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#10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Shawky Zaky, Sec: 2, BN: 16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Remonda Talaat, Sec: 1, BN: 20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Osman Adas, Sec: 2, BN: 21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Evram Youssef, Sec: 1, BN: 9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41400" y="43191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2"/>
          <p:cNvGraphicFramePr/>
          <p:nvPr/>
        </p:nvGraphicFramePr>
        <p:xfrm>
          <a:off x="5466850" y="171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{C0C84A42-8B45-4DC1-B247-AB349CEA70FB}</a:tableStyleId>
              </a:tblPr>
              <a:tblGrid>
                <a:gridCol w="1120225"/>
                <a:gridCol w="733725"/>
                <a:gridCol w="733725"/>
                <a:gridCol w="733725"/>
              </a:tblGrid>
              <a:tr h="5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84654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3967.0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76900" y="1083950"/>
            <a:ext cx="43713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b="1" lang="en"/>
              <a:t>Time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in the opposite table that the execution time of the </a:t>
            </a:r>
            <a:r>
              <a:rPr b="1" lang="en"/>
              <a:t>network</a:t>
            </a:r>
            <a:r>
              <a:rPr lang="en"/>
              <a:t> is </a:t>
            </a:r>
            <a:r>
              <a:rPr b="1" lang="en"/>
              <a:t>constant</a:t>
            </a:r>
            <a:r>
              <a:rPr lang="en"/>
              <a:t> over different input sizes, while the execution time of </a:t>
            </a:r>
            <a:r>
              <a:rPr b="1" lang="en"/>
              <a:t>HEFT</a:t>
            </a:r>
            <a:r>
              <a:rPr lang="en"/>
              <a:t> and </a:t>
            </a:r>
            <a:r>
              <a:rPr b="1" lang="en"/>
              <a:t>GA</a:t>
            </a:r>
            <a:r>
              <a:rPr lang="en"/>
              <a:t> </a:t>
            </a:r>
            <a:r>
              <a:rPr b="1" lang="en"/>
              <a:t>grows rapidly</a:t>
            </a:r>
            <a:r>
              <a:rPr lang="en"/>
              <a:t>.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76900" y="1083950"/>
            <a:ext cx="67581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work can be improved in </a:t>
            </a:r>
            <a:r>
              <a:rPr b="1" lang="en"/>
              <a:t>two</a:t>
            </a:r>
            <a:r>
              <a:rPr lang="en"/>
              <a:t> possible ways: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/>
              <a:t>Approximation</a:t>
            </a:r>
            <a:r>
              <a:rPr lang="en"/>
              <a:t> of other scheduling algorithms, where we can go with some </a:t>
            </a:r>
            <a:r>
              <a:rPr b="1" lang="en"/>
              <a:t>optimal algorithms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Dealing with </a:t>
            </a:r>
            <a:r>
              <a:rPr b="1" lang="en"/>
              <a:t>d</a:t>
            </a:r>
            <a:r>
              <a:rPr b="1" lang="en"/>
              <a:t>ynamic</a:t>
            </a:r>
            <a:r>
              <a:rPr lang="en"/>
              <a:t> scenarios through </a:t>
            </a:r>
            <a:r>
              <a:rPr b="1" lang="en"/>
              <a:t>online network optimization</a:t>
            </a:r>
            <a:r>
              <a:rPr lang="en"/>
              <a:t> or </a:t>
            </a:r>
            <a:r>
              <a:rPr b="1" lang="en"/>
              <a:t>reinforcement learning environments</a:t>
            </a:r>
            <a:r>
              <a:rPr lang="en"/>
              <a:t>.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76900" y="364575"/>
            <a:ext cx="3448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Future work and limitations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1571625"/>
            <a:ext cx="79533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5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Task scheduling</a:t>
            </a:r>
            <a:r>
              <a:rPr lang="en"/>
              <a:t> is a very critical factor to the performance of all systems.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Heterogeneity</a:t>
            </a:r>
            <a:r>
              <a:rPr lang="en"/>
              <a:t> of the systems adds extra layers of complexity to the scheduling problem.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Heterogeneous task scheduling is divided into </a:t>
            </a:r>
            <a:r>
              <a:rPr b="1" lang="en"/>
              <a:t>Heuristic</a:t>
            </a:r>
            <a:r>
              <a:rPr lang="en"/>
              <a:t> and </a:t>
            </a:r>
            <a:r>
              <a:rPr b="1" lang="en"/>
              <a:t>Approximate</a:t>
            </a:r>
            <a:r>
              <a:rPr lang="en"/>
              <a:t> methods.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16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study the approximation of heuristic methods using predictive models, specifically </a:t>
            </a:r>
            <a:r>
              <a:rPr b="1" lang="en"/>
              <a:t>neural networks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</a:t>
            </a:r>
            <a:r>
              <a:rPr b="1" lang="en"/>
              <a:t>HEFT</a:t>
            </a:r>
            <a:r>
              <a:rPr lang="en"/>
              <a:t> as our heuristic baseline, </a:t>
            </a:r>
            <a:r>
              <a:rPr b="1" lang="en"/>
              <a:t>genetic algorithms</a:t>
            </a:r>
            <a:r>
              <a:rPr lang="en"/>
              <a:t> as our approximate baseline.</a:t>
            </a:r>
            <a:endParaRPr b="1"/>
          </a:p>
        </p:txBody>
      </p:sp>
      <p:sp>
        <p:nvSpPr>
          <p:cNvPr id="90" name="Google Shape;90;p16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  <p:sp>
        <p:nvSpPr>
          <p:cNvPr id="91" name="Google Shape;91;p16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6980" r="6513" t="0"/>
          <a:stretch/>
        </p:blipFill>
        <p:spPr>
          <a:xfrm>
            <a:off x="5467700" y="1107300"/>
            <a:ext cx="3189673" cy="2994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7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consists of 4 main blocks: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Task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Machine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Classification Module.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dimensions are adjusted on the </a:t>
            </a:r>
            <a:r>
              <a:rPr b="1" lang="en"/>
              <a:t>maximum</a:t>
            </a:r>
            <a:r>
              <a:rPr lang="en"/>
              <a:t> number of tasks and resources.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Full network code is available at: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https://github.com/DarkGeekMS/deepsched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Proposed network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8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76900" y="1083950"/>
            <a:ext cx="44706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tasks and resources is provided to both </a:t>
            </a:r>
            <a:r>
              <a:rPr b="1" lang="en"/>
              <a:t>DeepSched</a:t>
            </a:r>
            <a:r>
              <a:rPr lang="en"/>
              <a:t> network and </a:t>
            </a:r>
            <a:r>
              <a:rPr b="1" lang="en"/>
              <a:t>HEFT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network is trained on the loss between its predicted schedules and the schedules produced by HEFT.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9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network loss</a:t>
            </a:r>
            <a:r>
              <a:rPr lang="en"/>
              <a:t> is mainly composed of two parts: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Classification loss </a:t>
            </a:r>
            <a:r>
              <a:rPr lang="en"/>
              <a:t>of the running machine for each task.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Regression loss</a:t>
            </a:r>
            <a:r>
              <a:rPr lang="en"/>
              <a:t> for actual start and finish time of each task (to add some constraints on the loss function).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summation</a:t>
            </a:r>
            <a:r>
              <a:rPr lang="en"/>
              <a:t> of these two losses is used to train the network.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28032" l="21660" r="4385" t="9452"/>
          <a:stretch/>
        </p:blipFill>
        <p:spPr>
          <a:xfrm>
            <a:off x="5048249" y="1586578"/>
            <a:ext cx="3501022" cy="20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1" name="Google Shape;121;p20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76900" y="1083950"/>
            <a:ext cx="4371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both </a:t>
            </a:r>
            <a:r>
              <a:rPr b="1" lang="en"/>
              <a:t>seen</a:t>
            </a:r>
            <a:r>
              <a:rPr lang="en"/>
              <a:t> and </a:t>
            </a:r>
            <a:r>
              <a:rPr b="1" lang="en"/>
              <a:t>unseen</a:t>
            </a:r>
            <a:r>
              <a:rPr lang="en"/>
              <a:t> data is provided to the </a:t>
            </a:r>
            <a:r>
              <a:rPr b="1" lang="en"/>
              <a:t>three</a:t>
            </a:r>
            <a:r>
              <a:rPr lang="en"/>
              <a:t> discussed methods.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output schedules of the three methods are passed to a </a:t>
            </a:r>
            <a:r>
              <a:rPr b="1" lang="en"/>
              <a:t>simulation stub</a:t>
            </a:r>
            <a:r>
              <a:rPr lang="en"/>
              <a:t> that runs the schedules and calculates the </a:t>
            </a:r>
            <a:r>
              <a:rPr b="1" lang="en"/>
              <a:t>average turnaround time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repeated on </a:t>
            </a:r>
            <a:r>
              <a:rPr b="1" lang="en"/>
              <a:t>multiple input sizes</a:t>
            </a:r>
            <a:r>
              <a:rPr lang="en"/>
              <a:t>.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Evaluation Framework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913" y="1573938"/>
            <a:ext cx="3227425" cy="199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1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76900" y="1083950"/>
            <a:ext cx="43713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 </a:t>
            </a:r>
            <a:r>
              <a:rPr b="1" lang="en"/>
              <a:t>Performance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opposite graph shows the </a:t>
            </a:r>
            <a:r>
              <a:rPr b="1" lang="en"/>
              <a:t>average turnaround time</a:t>
            </a:r>
            <a:r>
              <a:rPr lang="en"/>
              <a:t> for different input sizes.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that the network can offer the </a:t>
            </a:r>
            <a:r>
              <a:rPr b="1" lang="en"/>
              <a:t>same performance</a:t>
            </a:r>
            <a:r>
              <a:rPr lang="en"/>
              <a:t> as HEFT on </a:t>
            </a:r>
            <a:r>
              <a:rPr b="1" lang="en"/>
              <a:t>seen</a:t>
            </a:r>
            <a:r>
              <a:rPr lang="en"/>
              <a:t> data and </a:t>
            </a:r>
            <a:r>
              <a:rPr b="1" lang="en"/>
              <a:t>slightly lower performance</a:t>
            </a:r>
            <a:r>
              <a:rPr lang="en"/>
              <a:t> on </a:t>
            </a:r>
            <a:r>
              <a:rPr b="1" lang="en"/>
              <a:t>unseen</a:t>
            </a:r>
            <a:r>
              <a:rPr lang="en"/>
              <a:t> data. However, it still outperforms GA.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