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9144000"/>
  <p:notesSz cx="6797675" cy="98742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1.xml><?xml version="1.0" encoding="utf-8"?>
<a:tblStyleLst xmlns:a="http://schemas.openxmlformats.org/drawingml/2006/main" xmlns:r="http://schemas.openxmlformats.org/officeDocument/2006/relationships" def="{90651C3A-4460-11DB-9652-00E08161165F}">
  <a:tblStyle styleId="{6C78CCEF-AA2A-4BAF-9D1E-1009732A4BE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tableStyles" Target="tableStyles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2946443" cy="4940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49664" y="0"/>
            <a:ext cx="2946443" cy="49405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9378514"/>
            <a:ext cx="2946443" cy="494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 name="Shape 21"/>
        <p:cNvGrpSpPr/>
        <p:nvPr/>
      </p:nvGrpSpPr>
      <p:grpSpPr>
        <a:xfrm>
          <a:off x="0" y="0"/>
          <a:ext cx="0" cy="0"/>
          <a:chOff x="0" y="0"/>
          <a:chExt cx="0" cy="0"/>
        </a:xfrm>
      </p:grpSpPr>
      <p:sp>
        <p:nvSpPr>
          <p:cNvPr id="22" name="Google Shape;22;p1:notes"/>
          <p:cNvSpPr txBox="1"/>
          <p:nvPr>
            <p:ph idx="1" type="body"/>
          </p:nvPr>
        </p:nvSpPr>
        <p:spPr>
          <a:xfrm>
            <a:off x="680551" y="4690944"/>
            <a:ext cx="5438140" cy="4443076"/>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 name="Google Shape;23;p1: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8:notes"/>
          <p:cNvSpPr txBox="1"/>
          <p:nvPr>
            <p:ph idx="1" type="body"/>
          </p:nvPr>
        </p:nvSpPr>
        <p:spPr>
          <a:xfrm>
            <a:off x="680551" y="4690944"/>
            <a:ext cx="5438140" cy="4443076"/>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2" name="Google Shape;112;p8: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 name="Shape 27"/>
        <p:cNvGrpSpPr/>
        <p:nvPr/>
      </p:nvGrpSpPr>
      <p:grpSpPr>
        <a:xfrm>
          <a:off x="0" y="0"/>
          <a:ext cx="0" cy="0"/>
          <a:chOff x="0" y="0"/>
          <a:chExt cx="0" cy="0"/>
        </a:xfrm>
      </p:grpSpPr>
      <p:sp>
        <p:nvSpPr>
          <p:cNvPr id="28" name="Google Shape;28;p2:notes"/>
          <p:cNvSpPr txBox="1"/>
          <p:nvPr>
            <p:ph idx="1" type="body"/>
          </p:nvPr>
        </p:nvSpPr>
        <p:spPr>
          <a:xfrm>
            <a:off x="680551" y="4690944"/>
            <a:ext cx="5438100" cy="4443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 name="Google Shape;29;p2: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p3: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 name="Google Shape;36;p3: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 name="Google Shape;37;p3: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g613dd60a76_0_16: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 name="Google Shape;47;g613dd60a76_0_16: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g613dd60a76_0_16: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13e522237_1_8: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g613e522237_1_8: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g613e522237_1_8: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13e522237_1_18: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 name="Google Shape;68;g613e522237_1_18: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g613e522237_1_18: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4: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4: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4: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5: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7" name="Google Shape;87;p5:notes"/>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13dd60a76_0_29: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g613dd60a76_0_29: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613dd60a76_0_29: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6.png"/><Relationship Id="rId8"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10"/>
          <p:cNvSpPr txBox="1"/>
          <p:nvPr/>
        </p:nvSpPr>
        <p:spPr>
          <a:xfrm>
            <a:off x="0" y="152400"/>
            <a:ext cx="1447800" cy="120032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https://lh4.googleusercontent.com/proxy/YA9Xoqs7jhpeuwrEjwhdi_EVSCDwUdpr72V-2YHZ2lz2y1FaqityK8c8RlZRTvUDEw3Y2TekyGNi07wcREil5Ez3ii80dA-DE8G6HAQjEmJVz8W32Wy2uaDAWwuZs6uPZtJp2zrUJ_Qps2T1CUmSpuPR8dk2XA=w128-h144-k-no" id="13" name="Google Shape;13;p10"/>
          <p:cNvPicPr preferRelativeResize="0"/>
          <p:nvPr/>
        </p:nvPicPr>
        <p:blipFill rotWithShape="1">
          <a:blip r:embed="rId2">
            <a:alphaModFix/>
          </a:blip>
          <a:srcRect b="0" l="0" r="0" t="0"/>
          <a:stretch/>
        </p:blipFill>
        <p:spPr>
          <a:xfrm>
            <a:off x="179696" y="138752"/>
            <a:ext cx="868725" cy="972000"/>
          </a:xfrm>
          <a:prstGeom prst="rect">
            <a:avLst/>
          </a:prstGeom>
          <a:noFill/>
          <a:ln>
            <a:noFill/>
          </a:ln>
        </p:spPr>
      </p:pic>
      <p:grpSp>
        <p:nvGrpSpPr>
          <p:cNvPr id="14" name="Google Shape;14;p10"/>
          <p:cNvGrpSpPr/>
          <p:nvPr/>
        </p:nvGrpSpPr>
        <p:grpSpPr>
          <a:xfrm>
            <a:off x="1219200" y="102154"/>
            <a:ext cx="7924800" cy="1004990"/>
            <a:chOff x="1219200" y="102154"/>
            <a:chExt cx="7924800" cy="1004990"/>
          </a:xfrm>
        </p:grpSpPr>
        <p:pic>
          <p:nvPicPr>
            <p:cNvPr id="15" name="Google Shape;15;p10"/>
            <p:cNvPicPr preferRelativeResize="0"/>
            <p:nvPr/>
          </p:nvPicPr>
          <p:blipFill rotWithShape="1">
            <a:blip r:embed="rId3">
              <a:alphaModFix/>
            </a:blip>
            <a:srcRect b="0" l="0" r="0" t="0"/>
            <a:stretch/>
          </p:blipFill>
          <p:spPr>
            <a:xfrm>
              <a:off x="2702618" y="103496"/>
              <a:ext cx="1620982" cy="990600"/>
            </a:xfrm>
            <a:prstGeom prst="rect">
              <a:avLst/>
            </a:prstGeom>
            <a:noFill/>
            <a:ln>
              <a:noFill/>
            </a:ln>
          </p:spPr>
        </p:pic>
        <p:pic>
          <p:nvPicPr>
            <p:cNvPr id="16" name="Google Shape;16;p10"/>
            <p:cNvPicPr preferRelativeResize="0"/>
            <p:nvPr/>
          </p:nvPicPr>
          <p:blipFill rotWithShape="1">
            <a:blip r:embed="rId4">
              <a:alphaModFix/>
            </a:blip>
            <a:srcRect b="0" l="0" r="0" t="0"/>
            <a:stretch/>
          </p:blipFill>
          <p:spPr>
            <a:xfrm>
              <a:off x="4323600" y="106680"/>
              <a:ext cx="1620000" cy="988695"/>
            </a:xfrm>
            <a:prstGeom prst="rect">
              <a:avLst/>
            </a:prstGeom>
            <a:noFill/>
            <a:ln>
              <a:noFill/>
            </a:ln>
          </p:spPr>
        </p:pic>
        <p:pic>
          <p:nvPicPr>
            <p:cNvPr id="17" name="Google Shape;17;p10"/>
            <p:cNvPicPr preferRelativeResize="0"/>
            <p:nvPr/>
          </p:nvPicPr>
          <p:blipFill rotWithShape="1">
            <a:blip r:embed="rId5">
              <a:alphaModFix/>
            </a:blip>
            <a:srcRect b="0" l="0" r="0" t="0"/>
            <a:stretch/>
          </p:blipFill>
          <p:spPr>
            <a:xfrm>
              <a:off x="5923800" y="117144"/>
              <a:ext cx="1620000" cy="990000"/>
            </a:xfrm>
            <a:prstGeom prst="rect">
              <a:avLst/>
            </a:prstGeom>
            <a:noFill/>
            <a:ln>
              <a:noFill/>
            </a:ln>
          </p:spPr>
        </p:pic>
        <p:pic>
          <p:nvPicPr>
            <p:cNvPr id="18" name="Google Shape;18;p10"/>
            <p:cNvPicPr preferRelativeResize="0"/>
            <p:nvPr/>
          </p:nvPicPr>
          <p:blipFill rotWithShape="1">
            <a:blip r:embed="rId6">
              <a:alphaModFix/>
            </a:blip>
            <a:srcRect b="0" l="0" r="0" t="0"/>
            <a:stretch/>
          </p:blipFill>
          <p:spPr>
            <a:xfrm>
              <a:off x="7524000" y="112056"/>
              <a:ext cx="1620000" cy="990000"/>
            </a:xfrm>
            <a:prstGeom prst="rect">
              <a:avLst/>
            </a:prstGeom>
            <a:noFill/>
            <a:ln>
              <a:noFill/>
            </a:ln>
          </p:spPr>
        </p:pic>
        <p:pic>
          <p:nvPicPr>
            <p:cNvPr id="19" name="Google Shape;19;p10"/>
            <p:cNvPicPr preferRelativeResize="0"/>
            <p:nvPr/>
          </p:nvPicPr>
          <p:blipFill rotWithShape="1">
            <a:blip r:embed="rId7">
              <a:alphaModFix/>
            </a:blip>
            <a:srcRect b="0" l="0" r="0" t="0"/>
            <a:stretch/>
          </p:blipFill>
          <p:spPr>
            <a:xfrm>
              <a:off x="1219200" y="102154"/>
              <a:ext cx="1620000" cy="990000"/>
            </a:xfrm>
            <a:prstGeom prst="rect">
              <a:avLst/>
            </a:prstGeom>
            <a:noFill/>
            <a:ln>
              <a:noFill/>
            </a:ln>
          </p:spPr>
        </p:pic>
      </p:grpSp>
      <p:pic>
        <p:nvPicPr>
          <p:cNvPr id="20" name="Google Shape;20;p10"/>
          <p:cNvPicPr preferRelativeResize="0"/>
          <p:nvPr/>
        </p:nvPicPr>
        <p:blipFill rotWithShape="1">
          <a:blip r:embed="rId8">
            <a:alphaModFix/>
          </a:blip>
          <a:srcRect b="0" l="0" r="0" t="0"/>
          <a:stretch/>
        </p:blipFill>
        <p:spPr>
          <a:xfrm>
            <a:off x="7530152" y="1600200"/>
            <a:ext cx="1600200" cy="512700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id="10" name="Google Shape;10;p9"/>
          <p:cNvPicPr preferRelativeResize="0"/>
          <p:nvPr/>
        </p:nvPicPr>
        <p:blipFill rotWithShape="1">
          <a:blip r:embed="rId1">
            <a:alphaModFix/>
          </a:blip>
          <a:srcRect b="0" l="0" r="0" t="0"/>
          <a:stretch/>
        </p:blipFill>
        <p:spPr>
          <a:xfrm>
            <a:off x="1" y="-35256"/>
            <a:ext cx="9144000" cy="6934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
          <p:cNvSpPr/>
          <p:nvPr/>
        </p:nvSpPr>
        <p:spPr>
          <a:xfrm>
            <a:off x="1327460" y="2209800"/>
            <a:ext cx="6752100" cy="7080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4000"/>
              <a:buFont typeface="Arial"/>
              <a:buNone/>
            </a:pPr>
            <a:r>
              <a:rPr b="0" i="0" lang="en-US" sz="4000" u="none" cap="none" strike="noStrike">
                <a:solidFill>
                  <a:srgbClr val="FF0000"/>
                </a:solidFill>
                <a:latin typeface="Trebuchet MS"/>
                <a:ea typeface="Trebuchet MS"/>
                <a:cs typeface="Trebuchet MS"/>
                <a:sym typeface="Trebuchet MS"/>
              </a:rPr>
              <a:t>Research Credits Progress #1</a:t>
            </a:r>
            <a:endParaRPr b="0" i="0" sz="1400" u="none" cap="none" strike="noStrike">
              <a:solidFill>
                <a:srgbClr val="000000"/>
              </a:solidFill>
              <a:latin typeface="Arial"/>
              <a:ea typeface="Arial"/>
              <a:cs typeface="Arial"/>
              <a:sym typeface="Arial"/>
            </a:endParaRPr>
          </a:p>
        </p:txBody>
      </p:sp>
      <p:sp>
        <p:nvSpPr>
          <p:cNvPr id="118" name="Google Shape;118;p1"/>
          <p:cNvSpPr txBox="1"/>
          <p:nvPr/>
        </p:nvSpPr>
        <p:spPr>
          <a:xfrm>
            <a:off x="342900" y="3748125"/>
            <a:ext cx="8458200" cy="137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CC"/>
              </a:buClr>
              <a:buSzPts val="2000"/>
              <a:buFont typeface="Trebuchet MS"/>
              <a:buNone/>
            </a:pPr>
            <a:r>
              <a:rPr b="0" i="0" lang="en-US" sz="2000" u="none" cap="none" strike="noStrike">
                <a:solidFill>
                  <a:srgbClr val="0033CC"/>
                </a:solidFill>
                <a:latin typeface="Trebuchet MS"/>
                <a:ea typeface="Trebuchet MS"/>
                <a:cs typeface="Trebuchet MS"/>
                <a:sym typeface="Trebuchet MS"/>
              </a:rPr>
              <a:t>Research Credits Title   : A Data Analytics based approach to Modelling and Prediction of Water </a:t>
            </a:r>
            <a:r>
              <a:rPr lang="en-US" sz="2000">
                <a:solidFill>
                  <a:srgbClr val="0033CC"/>
                </a:solidFill>
                <a:latin typeface="Trebuchet MS"/>
                <a:ea typeface="Trebuchet MS"/>
                <a:cs typeface="Trebuchet MS"/>
                <a:sym typeface="Trebuchet MS"/>
              </a:rPr>
              <a:t>L</a:t>
            </a:r>
            <a:r>
              <a:rPr b="0" i="0" lang="en-US" sz="2000" u="none" cap="none" strike="noStrike">
                <a:solidFill>
                  <a:srgbClr val="0033CC"/>
                </a:solidFill>
                <a:latin typeface="Trebuchet MS"/>
                <a:ea typeface="Trebuchet MS"/>
                <a:cs typeface="Trebuchet MS"/>
                <a:sym typeface="Trebuchet MS"/>
              </a:rPr>
              <a:t>ogging in Bangalore</a:t>
            </a:r>
            <a:endParaRPr b="0" i="0" sz="20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rgbClr val="0033CC"/>
                </a:solidFill>
                <a:latin typeface="Trebuchet MS"/>
                <a:ea typeface="Trebuchet MS"/>
                <a:cs typeface="Trebuchet MS"/>
                <a:sym typeface="Trebuchet MS"/>
              </a:rPr>
              <a:t>Research Credits ID       : RC19_AK3      </a:t>
            </a:r>
            <a:endParaRPr b="0" i="0" sz="20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33CC"/>
              </a:buClr>
              <a:buSzPts val="2000"/>
              <a:buFont typeface="Trebuchet MS"/>
              <a:buNone/>
            </a:pPr>
            <a:r>
              <a:rPr b="0" i="0" lang="en-US" sz="2000" u="none" cap="none" strike="noStrike">
                <a:solidFill>
                  <a:srgbClr val="0033CC"/>
                </a:solidFill>
                <a:latin typeface="Trebuchet MS"/>
                <a:ea typeface="Trebuchet MS"/>
                <a:cs typeface="Trebuchet MS"/>
                <a:sym typeface="Trebuchet MS"/>
              </a:rPr>
              <a:t>Research Credits Guide	: Dr. Anant Koppar &amp; Prof. Srinivas Katharguppe          </a:t>
            </a:r>
            <a:endParaRPr b="0" i="0" sz="20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33CC"/>
              </a:buClr>
              <a:buSzPts val="2000"/>
              <a:buFont typeface="Trebuchet MS"/>
              <a:buNone/>
            </a:pPr>
            <a:r>
              <a:rPr b="0" i="0" lang="en-US" sz="2000" u="none" cap="none" strike="noStrike">
                <a:solidFill>
                  <a:srgbClr val="0033CC"/>
                </a:solidFill>
                <a:latin typeface="Trebuchet MS"/>
                <a:ea typeface="Trebuchet MS"/>
                <a:cs typeface="Trebuchet MS"/>
                <a:sym typeface="Trebuchet MS"/>
              </a:rPr>
              <a:t>Research Credits Team 	: Abhishek Sinha (01FB16ECS014)</a:t>
            </a:r>
            <a:endParaRPr b="0" i="0" sz="2000" u="none" cap="none" strike="noStrike">
              <a:solidFill>
                <a:srgbClr val="0033CC"/>
              </a:solidFill>
              <a:latin typeface="Trebuchet MS"/>
              <a:ea typeface="Trebuchet MS"/>
              <a:cs typeface="Trebuchet MS"/>
              <a:sym typeface="Trebuchet MS"/>
            </a:endParaRPr>
          </a:p>
          <a:p>
            <a:pPr indent="0" lvl="0" marL="2743200" marR="0" rtl="0" algn="l">
              <a:lnSpc>
                <a:spcPct val="100000"/>
              </a:lnSpc>
              <a:spcBef>
                <a:spcPts val="0"/>
              </a:spcBef>
              <a:spcAft>
                <a:spcPts val="0"/>
              </a:spcAft>
              <a:buClr>
                <a:srgbClr val="0033CC"/>
              </a:buClr>
              <a:buSzPts val="2000"/>
              <a:buFont typeface="Trebuchet MS"/>
              <a:buNone/>
            </a:pPr>
            <a:r>
              <a:rPr b="0" i="0" lang="en-US" sz="2000" u="none" cap="none" strike="noStrike">
                <a:solidFill>
                  <a:srgbClr val="0033CC"/>
                </a:solidFill>
                <a:latin typeface="Trebuchet MS"/>
                <a:ea typeface="Trebuchet MS"/>
                <a:cs typeface="Trebuchet MS"/>
                <a:sym typeface="Trebuchet MS"/>
              </a:rPr>
              <a:t>  Midhush Manohar T.K. (01FB16ECS208)</a:t>
            </a:r>
            <a:endParaRPr b="0" i="0" sz="2000" u="none" cap="none" strike="noStrike">
              <a:solidFill>
                <a:srgbClr val="0033CC"/>
              </a:solidFill>
              <a:latin typeface="Trebuchet MS"/>
              <a:ea typeface="Trebuchet MS"/>
              <a:cs typeface="Trebuchet MS"/>
              <a:sym typeface="Trebuchet MS"/>
            </a:endParaRPr>
          </a:p>
          <a:p>
            <a:pPr indent="0" lvl="0" marL="2743200" marR="0" rtl="0" algn="l">
              <a:lnSpc>
                <a:spcPct val="100000"/>
              </a:lnSpc>
              <a:spcBef>
                <a:spcPts val="0"/>
              </a:spcBef>
              <a:spcAft>
                <a:spcPts val="0"/>
              </a:spcAft>
              <a:buClr>
                <a:srgbClr val="0033CC"/>
              </a:buClr>
              <a:buSzPts val="2000"/>
              <a:buFont typeface="Trebuchet MS"/>
              <a:buNone/>
            </a:pPr>
            <a:r>
              <a:rPr b="0" i="0" lang="en-US" sz="2000" u="none" cap="none" strike="noStrike">
                <a:solidFill>
                  <a:srgbClr val="0033CC"/>
                </a:solidFill>
                <a:latin typeface="Trebuchet MS"/>
                <a:ea typeface="Trebuchet MS"/>
                <a:cs typeface="Trebuchet MS"/>
                <a:sym typeface="Trebuchet MS"/>
              </a:rPr>
              <a:t>  Shailesh Sridhar (01FB16ECS349)</a:t>
            </a:r>
            <a:endParaRPr b="0" i="0" sz="1800" u="none" cap="none" strike="noStrike">
              <a:solidFill>
                <a:srgbClr val="0033CC"/>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8"/>
          <p:cNvSpPr/>
          <p:nvPr/>
        </p:nvSpPr>
        <p:spPr>
          <a:xfrm>
            <a:off x="2847484" y="3352800"/>
            <a:ext cx="2506584"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 name="Shape 30"/>
        <p:cNvGrpSpPr/>
        <p:nvPr/>
      </p:nvGrpSpPr>
      <p:grpSpPr>
        <a:xfrm>
          <a:off x="0" y="0"/>
          <a:ext cx="0" cy="0"/>
          <a:chOff x="0" y="0"/>
          <a:chExt cx="0" cy="0"/>
        </a:xfrm>
      </p:grpSpPr>
      <p:sp>
        <p:nvSpPr>
          <p:cNvPr id="31" name="Google Shape;31;p2"/>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 name="Google Shape;32;p2"/>
          <p:cNvSpPr txBox="1"/>
          <p:nvPr/>
        </p:nvSpPr>
        <p:spPr>
          <a:xfrm>
            <a:off x="2667000" y="1143000"/>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 Introduction</a:t>
            </a:r>
            <a:endParaRPr sz="2400">
              <a:solidFill>
                <a:srgbClr val="FF0000"/>
              </a:solidFill>
              <a:latin typeface="Trebuchet MS"/>
              <a:ea typeface="Trebuchet MS"/>
              <a:cs typeface="Trebuchet MS"/>
              <a:sym typeface="Trebuchet MS"/>
            </a:endParaRPr>
          </a:p>
        </p:txBody>
      </p:sp>
      <p:sp>
        <p:nvSpPr>
          <p:cNvPr id="33" name="Google Shape;33;p2"/>
          <p:cNvSpPr txBox="1"/>
          <p:nvPr/>
        </p:nvSpPr>
        <p:spPr>
          <a:xfrm>
            <a:off x="342900" y="1617675"/>
            <a:ext cx="8458200" cy="4724400"/>
          </a:xfrm>
          <a:prstGeom prst="rect">
            <a:avLst/>
          </a:prstGeom>
          <a:noFill/>
          <a:ln>
            <a:noFill/>
          </a:ln>
        </p:spPr>
        <p:txBody>
          <a:bodyPr anchorCtr="0" anchor="t" bIns="45700" lIns="91425" spcFirstLastPara="1" rIns="91425" wrap="square" tIns="45700">
            <a:noAutofit/>
          </a:bodyPr>
          <a:lstStyle/>
          <a:p>
            <a:pPr indent="12700" lvl="0" marL="342900" marR="0" rtl="0" algn="l">
              <a:lnSpc>
                <a:spcPct val="100000"/>
              </a:lnSpc>
              <a:spcBef>
                <a:spcPts val="0"/>
              </a:spcBef>
              <a:spcAft>
                <a:spcPts val="0"/>
              </a:spcAft>
              <a:buClr>
                <a:schemeClr val="dk1"/>
              </a:buClr>
              <a:buSzPts val="1100"/>
              <a:buFont typeface="Arial"/>
              <a:buNone/>
            </a:pPr>
            <a:r>
              <a:t/>
            </a:r>
            <a:endParaRPr sz="1800">
              <a:latin typeface="Trebuchet MS"/>
              <a:ea typeface="Trebuchet MS"/>
              <a:cs typeface="Trebuchet MS"/>
              <a:sym typeface="Trebuchet MS"/>
            </a:endParaRPr>
          </a:p>
          <a:p>
            <a:pPr indent="12700" lvl="0" marL="342900" rtl="0" algn="l">
              <a:spcBef>
                <a:spcPts val="0"/>
              </a:spcBef>
              <a:spcAft>
                <a:spcPts val="0"/>
              </a:spcAft>
              <a:buClr>
                <a:srgbClr val="0000FF"/>
              </a:buClr>
              <a:buSzPts val="2400"/>
              <a:buFont typeface="Trebuchet MS"/>
              <a:buNone/>
            </a:pPr>
            <a:r>
              <a:rPr lang="en-US" sz="2400">
                <a:solidFill>
                  <a:srgbClr val="0000FF"/>
                </a:solidFill>
                <a:latin typeface="Trebuchet MS"/>
                <a:ea typeface="Trebuchet MS"/>
                <a:cs typeface="Trebuchet MS"/>
                <a:sym typeface="Trebuchet MS"/>
              </a:rPr>
              <a:t>Background Information</a:t>
            </a:r>
            <a:endParaRPr sz="1800">
              <a:latin typeface="Trebuchet MS"/>
              <a:ea typeface="Trebuchet MS"/>
              <a:cs typeface="Trebuchet MS"/>
              <a:sym typeface="Trebuchet MS"/>
            </a:endParaRPr>
          </a:p>
          <a:p>
            <a:pPr indent="12700" lvl="0" marL="342900" marR="0" rtl="0" algn="l">
              <a:lnSpc>
                <a:spcPct val="100000"/>
              </a:lnSpc>
              <a:spcBef>
                <a:spcPts val="0"/>
              </a:spcBef>
              <a:spcAft>
                <a:spcPts val="0"/>
              </a:spcAft>
              <a:buClr>
                <a:schemeClr val="dk1"/>
              </a:buClr>
              <a:buSzPts val="1100"/>
              <a:buFont typeface="Arial"/>
              <a:buNone/>
            </a:pPr>
            <a:r>
              <a:rPr lang="en-US" sz="1800">
                <a:latin typeface="Trebuchet MS"/>
                <a:ea typeface="Trebuchet MS"/>
                <a:cs typeface="Trebuchet MS"/>
                <a:sym typeface="Trebuchet MS"/>
              </a:rPr>
              <a:t>In many developing countries, rapid urbanisation of cities coupled with the lack of proper urban planning has made various streets susceptible to waterlogging during heavy rains. This severely affects the common people’s lives across the city in various ways. Added to that is the monetary costs of damage control, which increases exponentially when such situations are not predicted in advance.</a:t>
            </a:r>
            <a:endParaRPr sz="1800">
              <a:latin typeface="Trebuchet MS"/>
              <a:ea typeface="Trebuchet MS"/>
              <a:cs typeface="Trebuchet MS"/>
              <a:sym typeface="Trebuchet MS"/>
            </a:endParaRPr>
          </a:p>
          <a:p>
            <a:pPr indent="12700" lvl="0" marL="342900" marR="0" rtl="0" algn="l">
              <a:lnSpc>
                <a:spcPct val="100000"/>
              </a:lnSpc>
              <a:spcBef>
                <a:spcPts val="0"/>
              </a:spcBef>
              <a:spcAft>
                <a:spcPts val="0"/>
              </a:spcAft>
              <a:buClr>
                <a:schemeClr val="dk1"/>
              </a:buClr>
              <a:buSzPts val="1100"/>
              <a:buFont typeface="Arial"/>
              <a:buNone/>
            </a:pPr>
            <a:r>
              <a:t/>
            </a:r>
            <a:endParaRPr sz="1800">
              <a:latin typeface="Trebuchet MS"/>
              <a:ea typeface="Trebuchet MS"/>
              <a:cs typeface="Trebuchet MS"/>
              <a:sym typeface="Trebuchet MS"/>
            </a:endParaRPr>
          </a:p>
          <a:p>
            <a:pPr indent="12700" lvl="0" marL="342900" marR="0" rtl="0" algn="l">
              <a:lnSpc>
                <a:spcPct val="100000"/>
              </a:lnSpc>
              <a:spcBef>
                <a:spcPts val="0"/>
              </a:spcBef>
              <a:spcAft>
                <a:spcPts val="0"/>
              </a:spcAft>
              <a:buClr>
                <a:schemeClr val="dk1"/>
              </a:buClr>
              <a:buSzPts val="1100"/>
              <a:buFont typeface="Arial"/>
              <a:buNone/>
            </a:pPr>
            <a:r>
              <a:rPr lang="en-US" sz="2400">
                <a:solidFill>
                  <a:srgbClr val="0000FF"/>
                </a:solidFill>
                <a:latin typeface="Trebuchet MS"/>
                <a:ea typeface="Trebuchet MS"/>
                <a:cs typeface="Trebuchet MS"/>
                <a:sym typeface="Trebuchet MS"/>
              </a:rPr>
              <a:t>Domain of Research</a:t>
            </a:r>
            <a:endParaRPr sz="2400">
              <a:solidFill>
                <a:srgbClr val="0000FF"/>
              </a:solidFill>
              <a:latin typeface="Trebuchet MS"/>
              <a:ea typeface="Trebuchet MS"/>
              <a:cs typeface="Trebuchet MS"/>
              <a:sym typeface="Trebuchet MS"/>
            </a:endParaRPr>
          </a:p>
          <a:p>
            <a:pPr indent="12700" lvl="0" marL="34290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Social Data Analytics</a:t>
            </a:r>
            <a:endParaRPr sz="1800">
              <a:solidFill>
                <a:schemeClr val="dk1"/>
              </a:solidFill>
              <a:latin typeface="Trebuchet MS"/>
              <a:ea typeface="Trebuchet MS"/>
              <a:cs typeface="Trebuchet MS"/>
              <a:sym typeface="Trebuchet MS"/>
            </a:endParaRPr>
          </a:p>
          <a:p>
            <a:pPr indent="12700" lvl="0" marL="342900" rtl="0" algn="l">
              <a:spcBef>
                <a:spcPts val="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12700" lvl="0" marL="342900" marR="0" rtl="0" algn="l">
              <a:lnSpc>
                <a:spcPct val="100000"/>
              </a:lnSpc>
              <a:spcBef>
                <a:spcPts val="0"/>
              </a:spcBef>
              <a:spcAft>
                <a:spcPts val="0"/>
              </a:spcAft>
              <a:buClr>
                <a:schemeClr val="dk1"/>
              </a:buClr>
              <a:buSzPts val="1100"/>
              <a:buFont typeface="Arial"/>
              <a:buNone/>
            </a:pPr>
            <a:r>
              <a:rPr lang="en-US" sz="2400">
                <a:solidFill>
                  <a:srgbClr val="0000FF"/>
                </a:solidFill>
                <a:latin typeface="Trebuchet MS"/>
                <a:ea typeface="Trebuchet MS"/>
                <a:cs typeface="Trebuchet MS"/>
                <a:sym typeface="Trebuchet MS"/>
              </a:rPr>
              <a:t>Problem Statement</a:t>
            </a:r>
            <a:endParaRPr sz="2400">
              <a:solidFill>
                <a:srgbClr val="0000FF"/>
              </a:solidFill>
              <a:latin typeface="Trebuchet MS"/>
              <a:ea typeface="Trebuchet MS"/>
              <a:cs typeface="Trebuchet MS"/>
              <a:sym typeface="Trebuchet MS"/>
            </a:endParaRPr>
          </a:p>
          <a:p>
            <a:pPr indent="12700" lvl="0" marL="342900" rtl="0" algn="l">
              <a:spcBef>
                <a:spcPts val="0"/>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Prediction of areas in Bangalore that are vulnerable to waterlogging due to rainfall, and hence forecast and prevent waterlogging damage</a:t>
            </a:r>
            <a:endParaRPr sz="2400">
              <a:solidFill>
                <a:srgbClr val="0000FF"/>
              </a:solidFill>
              <a:latin typeface="Trebuchet MS"/>
              <a:ea typeface="Trebuchet MS"/>
              <a:cs typeface="Trebuchet MS"/>
              <a:sym typeface="Trebuchet MS"/>
            </a:endParaRPr>
          </a:p>
          <a:p>
            <a:pPr indent="12700" lvl="0" marL="342900" marR="0" rtl="0" algn="l">
              <a:lnSpc>
                <a:spcPct val="100000"/>
              </a:lnSpc>
              <a:spcBef>
                <a:spcPts val="0"/>
              </a:spcBef>
              <a:spcAft>
                <a:spcPts val="0"/>
              </a:spcAft>
              <a:buClr>
                <a:schemeClr val="dk1"/>
              </a:buClr>
              <a:buSzPts val="1100"/>
              <a:buFont typeface="Arial"/>
              <a:buNone/>
            </a:pPr>
            <a:r>
              <a:t/>
            </a:r>
            <a:endParaRPr sz="2400">
              <a:solidFill>
                <a:srgbClr val="0000FF"/>
              </a:solidFill>
              <a:latin typeface="Trebuchet MS"/>
              <a:ea typeface="Trebuchet MS"/>
              <a:cs typeface="Trebuchet MS"/>
              <a:sym typeface="Trebuchet MS"/>
            </a:endParaRPr>
          </a:p>
          <a:p>
            <a:pPr indent="-23812" lvl="1" marL="989012" marR="0" rtl="0" algn="l">
              <a:spcBef>
                <a:spcPts val="48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 name="Shape 38"/>
        <p:cNvGrpSpPr/>
        <p:nvPr/>
      </p:nvGrpSpPr>
      <p:grpSpPr>
        <a:xfrm>
          <a:off x="0" y="0"/>
          <a:ext cx="0" cy="0"/>
          <a:chOff x="0" y="0"/>
          <a:chExt cx="0" cy="0"/>
        </a:xfrm>
      </p:grpSpPr>
      <p:sp>
        <p:nvSpPr>
          <p:cNvPr id="39" name="Google Shape;39;p3"/>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3"/>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Literature Review</a:t>
            </a:r>
            <a:endParaRPr sz="2400">
              <a:solidFill>
                <a:srgbClr val="FF0000"/>
              </a:solidFill>
              <a:latin typeface="Trebuchet MS"/>
              <a:ea typeface="Trebuchet MS"/>
              <a:cs typeface="Trebuchet MS"/>
              <a:sym typeface="Trebuchet MS"/>
            </a:endParaRPr>
          </a:p>
        </p:txBody>
      </p:sp>
      <p:sp>
        <p:nvSpPr>
          <p:cNvPr id="41" name="Google Shape;41;p3"/>
          <p:cNvSpPr txBox="1"/>
          <p:nvPr/>
        </p:nvSpPr>
        <p:spPr>
          <a:xfrm>
            <a:off x="342900" y="1617750"/>
            <a:ext cx="8458200" cy="4724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FF"/>
              </a:buClr>
              <a:buSzPts val="2400"/>
              <a:buFont typeface="Trebuchet MS"/>
              <a:buNone/>
            </a:pPr>
            <a:r>
              <a:rPr lang="en-US" sz="2400">
                <a:solidFill>
                  <a:srgbClr val="0000FF"/>
                </a:solidFill>
                <a:latin typeface="Trebuchet MS"/>
                <a:ea typeface="Trebuchet MS"/>
                <a:cs typeface="Trebuchet MS"/>
                <a:sym typeface="Trebuchet MS"/>
              </a:rPr>
              <a:t>P</a:t>
            </a:r>
            <a:r>
              <a:rPr b="0" i="0" lang="en-US" sz="2400" u="none" cap="none" strike="noStrike">
                <a:solidFill>
                  <a:srgbClr val="0000FF"/>
                </a:solidFill>
                <a:latin typeface="Trebuchet MS"/>
                <a:ea typeface="Trebuchet MS"/>
                <a:cs typeface="Trebuchet MS"/>
                <a:sym typeface="Trebuchet MS"/>
              </a:rPr>
              <a:t>apers/</a:t>
            </a:r>
            <a:r>
              <a:rPr lang="en-US" sz="2400">
                <a:solidFill>
                  <a:srgbClr val="0000FF"/>
                </a:solidFill>
                <a:latin typeface="Trebuchet MS"/>
                <a:ea typeface="Trebuchet MS"/>
                <a:cs typeface="Trebuchet MS"/>
                <a:sym typeface="Trebuchet MS"/>
              </a:rPr>
              <a:t>R</a:t>
            </a:r>
            <a:r>
              <a:rPr b="0" i="0" lang="en-US" sz="2400" u="none" cap="none" strike="noStrike">
                <a:solidFill>
                  <a:srgbClr val="0000FF"/>
                </a:solidFill>
                <a:latin typeface="Trebuchet MS"/>
                <a:ea typeface="Trebuchet MS"/>
                <a:cs typeface="Trebuchet MS"/>
                <a:sym typeface="Trebuchet MS"/>
              </a:rPr>
              <a:t>eferences</a:t>
            </a:r>
            <a:endParaRPr sz="2400">
              <a:solidFill>
                <a:srgbClr val="0000FF"/>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FF"/>
              </a:buClr>
              <a:buSzPts val="2400"/>
              <a:buFont typeface="Trebuchet MS"/>
              <a:buNone/>
            </a:pPr>
            <a:r>
              <a:rPr lang="en-US" sz="1800">
                <a:solidFill>
                  <a:schemeClr val="dk1"/>
                </a:solidFill>
                <a:latin typeface="Trebuchet MS"/>
                <a:ea typeface="Trebuchet MS"/>
                <a:cs typeface="Trebuchet MS"/>
                <a:sym typeface="Trebuchet MS"/>
              </a:rPr>
              <a:t>The following papers have been studied in detail and summarized:</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42" name="Google Shape;42;p3"/>
          <p:cNvSpPr txBox="1"/>
          <p:nvPr/>
        </p:nvSpPr>
        <p:spPr>
          <a:xfrm>
            <a:off x="4385880" y="6785640"/>
            <a:ext cx="59010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rPr b="0" lang="en-US" sz="1000" cap="none" strike="noStrike">
                <a:solidFill>
                  <a:srgbClr val="0D0D0D"/>
                </a:solidFill>
                <a:latin typeface="Twentieth Century"/>
                <a:ea typeface="Twentieth Century"/>
                <a:cs typeface="Twentieth Century"/>
                <a:sym typeface="Twentieth Century"/>
              </a:rPr>
              <a:t>UE16CS333 COURSE PROJECT (2019 CSE 6TH SEMESTER)</a:t>
            </a:r>
            <a:endParaRPr b="0" sz="1000" strike="noStrike">
              <a:solidFill>
                <a:srgbClr val="000000"/>
              </a:solidFill>
              <a:latin typeface="Times New Roman"/>
              <a:ea typeface="Times New Roman"/>
              <a:cs typeface="Times New Roman"/>
              <a:sym typeface="Times New Roman"/>
            </a:endParaRPr>
          </a:p>
        </p:txBody>
      </p:sp>
      <p:sp>
        <p:nvSpPr>
          <p:cNvPr id="43" name="Google Shape;43;p3"/>
          <p:cNvSpPr txBox="1"/>
          <p:nvPr/>
        </p:nvSpPr>
        <p:spPr>
          <a:xfrm>
            <a:off x="10380240" y="6785640"/>
            <a:ext cx="9735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lang="en-US" sz="1000" strike="noStrike">
                <a:solidFill>
                  <a:srgbClr val="0D0D0D"/>
                </a:solidFill>
                <a:latin typeface="Twentieth Century"/>
                <a:ea typeface="Twentieth Century"/>
                <a:cs typeface="Twentieth Century"/>
                <a:sym typeface="Twentieth Century"/>
              </a:rPr>
              <a:t>‹#›</a:t>
            </a:fld>
            <a:endParaRPr b="0" sz="1000" strike="noStrike">
              <a:solidFill>
                <a:srgbClr val="000000"/>
              </a:solidFill>
              <a:latin typeface="Times New Roman"/>
              <a:ea typeface="Times New Roman"/>
              <a:cs typeface="Times New Roman"/>
              <a:sym typeface="Times New Roman"/>
            </a:endParaRPr>
          </a:p>
        </p:txBody>
      </p:sp>
      <p:graphicFrame>
        <p:nvGraphicFramePr>
          <p:cNvPr id="44" name="Google Shape;44;p3"/>
          <p:cNvGraphicFramePr/>
          <p:nvPr/>
        </p:nvGraphicFramePr>
        <p:xfrm>
          <a:off x="342907" y="2481372"/>
          <a:ext cx="3000000" cy="3000000"/>
        </p:xfrm>
        <a:graphic>
          <a:graphicData uri="http://schemas.openxmlformats.org/drawingml/2006/table">
            <a:tbl>
              <a:tblPr>
                <a:noFill/>
                <a:tableStyleId>{6C78CCEF-AA2A-4BAF-9D1E-1009732A4BE4}</a:tableStyleId>
              </a:tblPr>
              <a:tblGrid>
                <a:gridCol w="1038625"/>
                <a:gridCol w="3004350"/>
                <a:gridCol w="4415225"/>
              </a:tblGrid>
              <a:tr h="455025">
                <a:tc>
                  <a:txBody>
                    <a:bodyPr/>
                    <a:lstStyle/>
                    <a:p>
                      <a:pPr indent="0" lvl="0" marL="0" rtl="0" algn="l">
                        <a:lnSpc>
                          <a:spcPct val="100000"/>
                        </a:lnSpc>
                        <a:spcBef>
                          <a:spcPts val="0"/>
                        </a:spcBef>
                        <a:spcAft>
                          <a:spcPts val="0"/>
                        </a:spcAft>
                        <a:buNone/>
                      </a:pPr>
                      <a:r>
                        <a:rPr b="1" lang="en-US" sz="1800" strike="noStrike">
                          <a:solidFill>
                            <a:srgbClr val="FFFFFF"/>
                          </a:solidFill>
                          <a:latin typeface="Twentieth Century"/>
                          <a:ea typeface="Twentieth Century"/>
                          <a:cs typeface="Twentieth Century"/>
                          <a:sym typeface="Twentieth Century"/>
                        </a:rPr>
                        <a:t>S</a:t>
                      </a:r>
                      <a:r>
                        <a:rPr b="1" lang="en-US" sz="1800">
                          <a:solidFill>
                            <a:srgbClr val="FFFFFF"/>
                          </a:solidFill>
                          <a:latin typeface="Twentieth Century"/>
                          <a:ea typeface="Twentieth Century"/>
                          <a:cs typeface="Twentieth Century"/>
                          <a:sym typeface="Twentieth Century"/>
                        </a:rPr>
                        <a:t>l</a:t>
                      </a:r>
                      <a:r>
                        <a:rPr b="1" lang="en-US" sz="1800" strike="noStrike">
                          <a:solidFill>
                            <a:srgbClr val="FFFFFF"/>
                          </a:solidFill>
                          <a:latin typeface="Twentieth Century"/>
                          <a:ea typeface="Twentieth Century"/>
                          <a:cs typeface="Twentieth Century"/>
                          <a:sym typeface="Twentieth Century"/>
                        </a:rPr>
                        <a:t> </a:t>
                      </a:r>
                      <a:r>
                        <a:rPr b="1" lang="en-US" sz="1800">
                          <a:solidFill>
                            <a:srgbClr val="FFFFFF"/>
                          </a:solidFill>
                          <a:latin typeface="Twentieth Century"/>
                          <a:ea typeface="Twentieth Century"/>
                          <a:cs typeface="Twentieth Century"/>
                          <a:sym typeface="Twentieth Century"/>
                        </a:rPr>
                        <a:t>N</a:t>
                      </a:r>
                      <a:r>
                        <a:rPr b="1" lang="en-US" sz="1800" strike="noStrike">
                          <a:solidFill>
                            <a:srgbClr val="FFFFFF"/>
                          </a:solidFill>
                          <a:latin typeface="Twentieth Century"/>
                          <a:ea typeface="Twentieth Century"/>
                          <a:cs typeface="Twentieth Century"/>
                          <a:sym typeface="Twentieth Century"/>
                        </a:rPr>
                        <a:t>o.</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1CADE4"/>
                    </a:solidFill>
                  </a:tcPr>
                </a:tc>
                <a:tc>
                  <a:txBody>
                    <a:bodyPr/>
                    <a:lstStyle/>
                    <a:p>
                      <a:pPr indent="0" lvl="0" marL="0" rtl="0" algn="l">
                        <a:lnSpc>
                          <a:spcPct val="100000"/>
                        </a:lnSpc>
                        <a:spcBef>
                          <a:spcPts val="0"/>
                        </a:spcBef>
                        <a:spcAft>
                          <a:spcPts val="0"/>
                        </a:spcAft>
                        <a:buNone/>
                      </a:pPr>
                      <a:r>
                        <a:rPr b="1" lang="en-US" sz="1800">
                          <a:solidFill>
                            <a:srgbClr val="FFFFFF"/>
                          </a:solidFill>
                          <a:latin typeface="Twentieth Century"/>
                          <a:ea typeface="Twentieth Century"/>
                          <a:cs typeface="Twentieth Century"/>
                          <a:sym typeface="Twentieth Century"/>
                        </a:rPr>
                        <a:t>References</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1CADE4"/>
                    </a:solidFill>
                  </a:tcPr>
                </a:tc>
                <a:tc>
                  <a:txBody>
                    <a:bodyPr/>
                    <a:lstStyle/>
                    <a:p>
                      <a:pPr indent="0" lvl="0" marL="0" rtl="0" algn="l">
                        <a:lnSpc>
                          <a:spcPct val="100000"/>
                        </a:lnSpc>
                        <a:spcBef>
                          <a:spcPts val="0"/>
                        </a:spcBef>
                        <a:spcAft>
                          <a:spcPts val="0"/>
                        </a:spcAft>
                        <a:buNone/>
                      </a:pPr>
                      <a:r>
                        <a:rPr b="1" lang="en-US" sz="1800">
                          <a:solidFill>
                            <a:srgbClr val="FFFFFF"/>
                          </a:solidFill>
                          <a:latin typeface="Twentieth Century"/>
                          <a:ea typeface="Twentieth Century"/>
                          <a:cs typeface="Twentieth Century"/>
                          <a:sym typeface="Twentieth Century"/>
                        </a:rPr>
                        <a:t>Explanation</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1CADE4"/>
                    </a:solidFill>
                  </a:tcPr>
                </a:tc>
              </a:tr>
              <a:tr h="455025">
                <a:tc>
                  <a:txBody>
                    <a:bodyPr/>
                    <a:lstStyle/>
                    <a:p>
                      <a:pPr indent="0" lvl="0" marL="0" rtl="0" algn="l">
                        <a:spcBef>
                          <a:spcPts val="0"/>
                        </a:spcBef>
                        <a:spcAft>
                          <a:spcPts val="0"/>
                        </a:spcAft>
                        <a:buNone/>
                      </a:pPr>
                      <a:r>
                        <a:rPr lang="en-US" sz="1800"/>
                        <a:t>1.</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CE2F4"/>
                    </a:solidFill>
                  </a:tcPr>
                </a:tc>
                <a:tc>
                  <a:txBody>
                    <a:bodyPr/>
                    <a:lstStyle/>
                    <a:p>
                      <a:pPr indent="0" lvl="0" marL="0" rtl="0" algn="l">
                        <a:spcBef>
                          <a:spcPts val="0"/>
                        </a:spcBef>
                        <a:spcAft>
                          <a:spcPts val="0"/>
                        </a:spcAft>
                        <a:buClr>
                          <a:schemeClr val="dk1"/>
                        </a:buClr>
                        <a:buSzPts val="1100"/>
                        <a:buFont typeface="Arial"/>
                        <a:buNone/>
                      </a:pPr>
                      <a:r>
                        <a:rPr lang="en-US" sz="1800"/>
                        <a:t>Urban Waterlogging Detection and Severity</a:t>
                      </a:r>
                      <a:endParaRPr sz="1800"/>
                    </a:p>
                    <a:p>
                      <a:pPr indent="0" lvl="0" marL="0" rtl="0" algn="l">
                        <a:spcBef>
                          <a:spcPts val="0"/>
                        </a:spcBef>
                        <a:spcAft>
                          <a:spcPts val="0"/>
                        </a:spcAft>
                        <a:buSzPts val="1100"/>
                        <a:buNone/>
                      </a:pPr>
                      <a:r>
                        <a:rPr lang="en-US" sz="1800"/>
                        <a:t>Prediction using Artificial Neural Networks</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CE2F4"/>
                    </a:solidFill>
                  </a:tcPr>
                </a:tc>
                <a:tc>
                  <a:txBody>
                    <a:bodyPr/>
                    <a:lstStyle/>
                    <a:p>
                      <a:pPr indent="0" lvl="0" marL="0" rtl="0" algn="l">
                        <a:spcBef>
                          <a:spcPts val="0"/>
                        </a:spcBef>
                        <a:spcAft>
                          <a:spcPts val="0"/>
                        </a:spcAft>
                        <a:buNone/>
                      </a:pPr>
                      <a:r>
                        <a:rPr lang="en-US" sz="1800"/>
                        <a:t>Attempts to predict waterlogging in urban areas based on correlation between rainfall and time taken for vehicles to travel</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CE2F4"/>
                    </a:solidFill>
                  </a:tcPr>
                </a:tc>
              </a:tr>
              <a:tr h="650225">
                <a:tc>
                  <a:txBody>
                    <a:bodyPr/>
                    <a:lstStyle/>
                    <a:p>
                      <a:pPr indent="0" lvl="0" marL="0" rtl="0" algn="l">
                        <a:spcBef>
                          <a:spcPts val="0"/>
                        </a:spcBef>
                        <a:spcAft>
                          <a:spcPts val="0"/>
                        </a:spcAft>
                        <a:buNone/>
                      </a:pPr>
                      <a:r>
                        <a:rPr lang="en-US" sz="1800"/>
                        <a:t>2.</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7F1F9"/>
                    </a:solidFill>
                  </a:tcPr>
                </a:tc>
                <a:tc>
                  <a:txBody>
                    <a:bodyPr/>
                    <a:lstStyle/>
                    <a:p>
                      <a:pPr indent="0" lvl="0" marL="0" rtl="0" algn="l">
                        <a:spcBef>
                          <a:spcPts val="0"/>
                        </a:spcBef>
                        <a:spcAft>
                          <a:spcPts val="0"/>
                        </a:spcAft>
                        <a:buNone/>
                      </a:pPr>
                      <a:r>
                        <a:rPr lang="en-US" sz="1800"/>
                        <a:t>Waterlogged Area Analysis with ArcInfo</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7F1F9"/>
                    </a:solidFill>
                  </a:tcPr>
                </a:tc>
                <a:tc>
                  <a:txBody>
                    <a:bodyPr/>
                    <a:lstStyle/>
                    <a:p>
                      <a:pPr indent="0" lvl="0" marL="0" rtl="0" algn="l">
                        <a:spcBef>
                          <a:spcPts val="0"/>
                        </a:spcBef>
                        <a:spcAft>
                          <a:spcPts val="0"/>
                        </a:spcAft>
                        <a:buNone/>
                      </a:pPr>
                      <a:r>
                        <a:rPr lang="en-US" sz="1800"/>
                        <a:t>ArcInfo is used to determine features such as soil and terrain information, and their correlation with waterlogging</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7F1F9"/>
                    </a:solidFill>
                  </a:tcPr>
                </a:tc>
              </a:tr>
              <a:tr h="1040625">
                <a:tc>
                  <a:txBody>
                    <a:bodyPr/>
                    <a:lstStyle/>
                    <a:p>
                      <a:pPr indent="0" lvl="0" marL="0" rtl="0" algn="l">
                        <a:spcBef>
                          <a:spcPts val="0"/>
                        </a:spcBef>
                        <a:spcAft>
                          <a:spcPts val="0"/>
                        </a:spcAft>
                        <a:buNone/>
                      </a:pPr>
                      <a:r>
                        <a:rPr lang="en-US" sz="1800"/>
                        <a:t>3.</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CE2F4"/>
                    </a:solidFill>
                  </a:tcPr>
                </a:tc>
                <a:tc>
                  <a:txBody>
                    <a:bodyPr/>
                    <a:lstStyle/>
                    <a:p>
                      <a:pPr indent="0" lvl="0" marL="0" rtl="0" algn="l">
                        <a:spcBef>
                          <a:spcPts val="0"/>
                        </a:spcBef>
                        <a:spcAft>
                          <a:spcPts val="0"/>
                        </a:spcAft>
                        <a:buNone/>
                      </a:pPr>
                      <a:r>
                        <a:rPr lang="en-US" sz="1800"/>
                        <a:t>Urban Flood Forecast System - A Case study of Bangalore, India</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CE2F4"/>
                    </a:solidFill>
                  </a:tcPr>
                </a:tc>
                <a:tc>
                  <a:txBody>
                    <a:bodyPr/>
                    <a:lstStyle/>
                    <a:p>
                      <a:pPr indent="0" lvl="0" marL="0" rtl="0" algn="l">
                        <a:spcBef>
                          <a:spcPts val="0"/>
                        </a:spcBef>
                        <a:spcAft>
                          <a:spcPts val="0"/>
                        </a:spcAft>
                        <a:buNone/>
                      </a:pPr>
                      <a:r>
                        <a:rPr lang="en-US" sz="1800"/>
                        <a:t>Flood prediction using various sensors and meterological data</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CE2F4"/>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g613dd60a76_0_16"/>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 name="Google Shape;51;g613dd60a76_0_16"/>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Literature Review</a:t>
            </a:r>
            <a:endParaRPr sz="2400">
              <a:solidFill>
                <a:srgbClr val="FF0000"/>
              </a:solidFill>
              <a:latin typeface="Trebuchet MS"/>
              <a:ea typeface="Trebuchet MS"/>
              <a:cs typeface="Trebuchet MS"/>
              <a:sym typeface="Trebuchet MS"/>
            </a:endParaRPr>
          </a:p>
        </p:txBody>
      </p:sp>
      <p:sp>
        <p:nvSpPr>
          <p:cNvPr id="52" name="Google Shape;52;g613dd60a76_0_16"/>
          <p:cNvSpPr txBox="1"/>
          <p:nvPr/>
        </p:nvSpPr>
        <p:spPr>
          <a:xfrm>
            <a:off x="342900" y="1617750"/>
            <a:ext cx="8458200" cy="4724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FF"/>
              </a:buClr>
              <a:buSzPts val="2400"/>
              <a:buFont typeface="Trebuchet MS"/>
              <a:buNone/>
            </a:pPr>
            <a:r>
              <a:rPr lang="en-US" sz="2400">
                <a:solidFill>
                  <a:srgbClr val="0000FF"/>
                </a:solidFill>
                <a:latin typeface="Trebuchet MS"/>
                <a:ea typeface="Trebuchet MS"/>
                <a:cs typeface="Trebuchet MS"/>
                <a:sym typeface="Trebuchet MS"/>
              </a:rPr>
              <a:t>P</a:t>
            </a:r>
            <a:r>
              <a:rPr b="0" i="0" lang="en-US" sz="2400" u="none" cap="none" strike="noStrike">
                <a:solidFill>
                  <a:srgbClr val="0000FF"/>
                </a:solidFill>
                <a:latin typeface="Trebuchet MS"/>
                <a:ea typeface="Trebuchet MS"/>
                <a:cs typeface="Trebuchet MS"/>
                <a:sym typeface="Trebuchet MS"/>
              </a:rPr>
              <a:t>apers/</a:t>
            </a:r>
            <a:r>
              <a:rPr lang="en-US" sz="2400">
                <a:solidFill>
                  <a:srgbClr val="0000FF"/>
                </a:solidFill>
                <a:latin typeface="Trebuchet MS"/>
                <a:ea typeface="Trebuchet MS"/>
                <a:cs typeface="Trebuchet MS"/>
                <a:sym typeface="Trebuchet MS"/>
              </a:rPr>
              <a:t>R</a:t>
            </a:r>
            <a:r>
              <a:rPr b="0" i="0" lang="en-US" sz="2400" u="none" cap="none" strike="noStrike">
                <a:solidFill>
                  <a:srgbClr val="0000FF"/>
                </a:solidFill>
                <a:latin typeface="Trebuchet MS"/>
                <a:ea typeface="Trebuchet MS"/>
                <a:cs typeface="Trebuchet MS"/>
                <a:sym typeface="Trebuchet MS"/>
              </a:rPr>
              <a:t>eferences</a:t>
            </a:r>
            <a:r>
              <a:rPr b="0" i="0" lang="en-US" sz="2400" u="none" cap="none" strike="noStrike">
                <a:solidFill>
                  <a:srgbClr val="0000FF"/>
                </a:solidFill>
                <a:latin typeface="Trebuchet MS"/>
                <a:ea typeface="Trebuchet MS"/>
                <a:cs typeface="Trebuchet MS"/>
                <a:sym typeface="Trebuchet MS"/>
              </a:rPr>
              <a:t> </a:t>
            </a:r>
            <a:endParaRPr sz="2400">
              <a:solidFill>
                <a:srgbClr val="0000FF"/>
              </a:solidFill>
              <a:latin typeface="Trebuchet MS"/>
              <a:ea typeface="Trebuchet MS"/>
              <a:cs typeface="Trebuchet MS"/>
              <a:sym typeface="Trebuchet MS"/>
            </a:endParaRPr>
          </a:p>
          <a:p>
            <a:pPr indent="-23812" lvl="1" marL="989012" marR="0" rtl="0" algn="just">
              <a:spcBef>
                <a:spcPts val="48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53" name="Google Shape;53;g613dd60a76_0_16"/>
          <p:cNvSpPr txBox="1"/>
          <p:nvPr/>
        </p:nvSpPr>
        <p:spPr>
          <a:xfrm>
            <a:off x="4385880" y="6785640"/>
            <a:ext cx="59010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rPr b="0" lang="en-US" sz="1000" cap="none" strike="noStrike">
                <a:solidFill>
                  <a:srgbClr val="0D0D0D"/>
                </a:solidFill>
                <a:latin typeface="Twentieth Century"/>
                <a:ea typeface="Twentieth Century"/>
                <a:cs typeface="Twentieth Century"/>
                <a:sym typeface="Twentieth Century"/>
              </a:rPr>
              <a:t>UE16CS333 COURSE PROJECT (2019 CSE 6TH SEMESTER)</a:t>
            </a:r>
            <a:endParaRPr b="0" sz="1000" strike="noStrike">
              <a:solidFill>
                <a:srgbClr val="000000"/>
              </a:solidFill>
              <a:latin typeface="Times New Roman"/>
              <a:ea typeface="Times New Roman"/>
              <a:cs typeface="Times New Roman"/>
              <a:sym typeface="Times New Roman"/>
            </a:endParaRPr>
          </a:p>
        </p:txBody>
      </p:sp>
      <p:sp>
        <p:nvSpPr>
          <p:cNvPr id="54" name="Google Shape;54;g613dd60a76_0_16"/>
          <p:cNvSpPr txBox="1"/>
          <p:nvPr/>
        </p:nvSpPr>
        <p:spPr>
          <a:xfrm>
            <a:off x="10380240" y="6785640"/>
            <a:ext cx="9735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lang="en-US" sz="1000" strike="noStrike">
                <a:solidFill>
                  <a:srgbClr val="0D0D0D"/>
                </a:solidFill>
                <a:latin typeface="Twentieth Century"/>
                <a:ea typeface="Twentieth Century"/>
                <a:cs typeface="Twentieth Century"/>
                <a:sym typeface="Twentieth Century"/>
              </a:rPr>
              <a:t>‹#›</a:t>
            </a:fld>
            <a:endParaRPr b="0" sz="1000" strike="noStrike">
              <a:solidFill>
                <a:srgbClr val="000000"/>
              </a:solidFill>
              <a:latin typeface="Times New Roman"/>
              <a:ea typeface="Times New Roman"/>
              <a:cs typeface="Times New Roman"/>
              <a:sym typeface="Times New Roman"/>
            </a:endParaRPr>
          </a:p>
        </p:txBody>
      </p:sp>
      <p:graphicFrame>
        <p:nvGraphicFramePr>
          <p:cNvPr id="55" name="Google Shape;55;g613dd60a76_0_16"/>
          <p:cNvGraphicFramePr/>
          <p:nvPr/>
        </p:nvGraphicFramePr>
        <p:xfrm>
          <a:off x="342907" y="2239610"/>
          <a:ext cx="3000000" cy="3000000"/>
        </p:xfrm>
        <a:graphic>
          <a:graphicData uri="http://schemas.openxmlformats.org/drawingml/2006/table">
            <a:tbl>
              <a:tblPr>
                <a:noFill/>
                <a:tableStyleId>{6C78CCEF-AA2A-4BAF-9D1E-1009732A4BE4}</a:tableStyleId>
              </a:tblPr>
              <a:tblGrid>
                <a:gridCol w="1038625"/>
                <a:gridCol w="3004350"/>
                <a:gridCol w="4415225"/>
              </a:tblGrid>
              <a:tr h="455025">
                <a:tc>
                  <a:txBody>
                    <a:bodyPr/>
                    <a:lstStyle/>
                    <a:p>
                      <a:pPr indent="0" lvl="0" marL="0" rtl="0" algn="l">
                        <a:lnSpc>
                          <a:spcPct val="100000"/>
                        </a:lnSpc>
                        <a:spcBef>
                          <a:spcPts val="0"/>
                        </a:spcBef>
                        <a:spcAft>
                          <a:spcPts val="0"/>
                        </a:spcAft>
                        <a:buNone/>
                      </a:pPr>
                      <a:r>
                        <a:rPr b="1" lang="en-US" sz="1800">
                          <a:solidFill>
                            <a:srgbClr val="FFFFFF"/>
                          </a:solidFill>
                          <a:latin typeface="Twentieth Century"/>
                          <a:ea typeface="Twentieth Century"/>
                          <a:cs typeface="Twentieth Century"/>
                          <a:sym typeface="Twentieth Century"/>
                        </a:rPr>
                        <a:t>Sl No.</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1CADE4"/>
                    </a:solidFill>
                  </a:tcPr>
                </a:tc>
                <a:tc>
                  <a:txBody>
                    <a:bodyPr/>
                    <a:lstStyle/>
                    <a:p>
                      <a:pPr indent="0" lvl="0" marL="0" rtl="0" algn="l">
                        <a:lnSpc>
                          <a:spcPct val="100000"/>
                        </a:lnSpc>
                        <a:spcBef>
                          <a:spcPts val="0"/>
                        </a:spcBef>
                        <a:spcAft>
                          <a:spcPts val="0"/>
                        </a:spcAft>
                        <a:buNone/>
                      </a:pPr>
                      <a:r>
                        <a:rPr b="1" lang="en-US" sz="1800">
                          <a:solidFill>
                            <a:srgbClr val="FFFFFF"/>
                          </a:solidFill>
                          <a:latin typeface="Twentieth Century"/>
                          <a:ea typeface="Twentieth Century"/>
                          <a:cs typeface="Twentieth Century"/>
                          <a:sym typeface="Twentieth Century"/>
                        </a:rPr>
                        <a:t>References</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1CADE4"/>
                    </a:solidFill>
                  </a:tcPr>
                </a:tc>
                <a:tc>
                  <a:txBody>
                    <a:bodyPr/>
                    <a:lstStyle/>
                    <a:p>
                      <a:pPr indent="0" lvl="0" marL="0" rtl="0" algn="l">
                        <a:lnSpc>
                          <a:spcPct val="100000"/>
                        </a:lnSpc>
                        <a:spcBef>
                          <a:spcPts val="0"/>
                        </a:spcBef>
                        <a:spcAft>
                          <a:spcPts val="0"/>
                        </a:spcAft>
                        <a:buNone/>
                      </a:pPr>
                      <a:r>
                        <a:rPr b="1" lang="en-US" sz="1800">
                          <a:solidFill>
                            <a:srgbClr val="FFFFFF"/>
                          </a:solidFill>
                          <a:latin typeface="Twentieth Century"/>
                          <a:ea typeface="Twentieth Century"/>
                          <a:cs typeface="Twentieth Century"/>
                          <a:sym typeface="Twentieth Century"/>
                        </a:rPr>
                        <a:t>Explanation</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1CADE4"/>
                    </a:solidFill>
                  </a:tcPr>
                </a:tc>
              </a:tr>
              <a:tr h="455025">
                <a:tc>
                  <a:txBody>
                    <a:bodyPr/>
                    <a:lstStyle/>
                    <a:p>
                      <a:pPr indent="0" lvl="0" marL="0" rtl="0" algn="l">
                        <a:spcBef>
                          <a:spcPts val="0"/>
                        </a:spcBef>
                        <a:spcAft>
                          <a:spcPts val="0"/>
                        </a:spcAft>
                        <a:buNone/>
                      </a:pPr>
                      <a:r>
                        <a:rPr lang="en-US" sz="1800"/>
                        <a:t>4</a:t>
                      </a:r>
                      <a:r>
                        <a:rPr lang="en-US" sz="1800"/>
                        <a:t>.</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CE2F4"/>
                    </a:solidFill>
                  </a:tcPr>
                </a:tc>
                <a:tc>
                  <a:txBody>
                    <a:bodyPr/>
                    <a:lstStyle/>
                    <a:p>
                      <a:pPr indent="0" lvl="0" marL="0" rtl="0" algn="l">
                        <a:spcBef>
                          <a:spcPts val="0"/>
                        </a:spcBef>
                        <a:spcAft>
                          <a:spcPts val="0"/>
                        </a:spcAft>
                        <a:buSzPts val="1100"/>
                        <a:buNone/>
                      </a:pPr>
                      <a:r>
                        <a:rPr lang="en-US" sz="1800"/>
                        <a:t>Identification of flood risk on urban road network using Hydrodynamic Model</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CE2F4"/>
                    </a:solidFill>
                  </a:tcPr>
                </a:tc>
                <a:tc>
                  <a:txBody>
                    <a:bodyPr/>
                    <a:lstStyle/>
                    <a:p>
                      <a:pPr indent="0" lvl="0" marL="0" rtl="0" algn="l">
                        <a:spcBef>
                          <a:spcPts val="0"/>
                        </a:spcBef>
                        <a:spcAft>
                          <a:spcPts val="0"/>
                        </a:spcAft>
                        <a:buNone/>
                      </a:pPr>
                      <a:r>
                        <a:rPr lang="en-US" sz="1800"/>
                        <a:t>This paper targets to estimate flood risk </a:t>
                      </a:r>
                      <a:r>
                        <a:rPr lang="en-US" sz="1800">
                          <a:solidFill>
                            <a:schemeClr val="dk1"/>
                          </a:solidFill>
                        </a:rPr>
                        <a:t>using a hydrodynamic model</a:t>
                      </a:r>
                      <a:r>
                        <a:rPr lang="en-US" sz="1800"/>
                        <a:t>. </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CE2F4"/>
                    </a:solidFill>
                  </a:tcPr>
                </a:tc>
              </a:tr>
              <a:tr h="650225">
                <a:tc>
                  <a:txBody>
                    <a:bodyPr/>
                    <a:lstStyle/>
                    <a:p>
                      <a:pPr indent="0" lvl="0" marL="0" rtl="0" algn="l">
                        <a:spcBef>
                          <a:spcPts val="0"/>
                        </a:spcBef>
                        <a:spcAft>
                          <a:spcPts val="0"/>
                        </a:spcAft>
                        <a:buNone/>
                      </a:pPr>
                      <a:r>
                        <a:rPr lang="en-US" sz="1800"/>
                        <a:t>5</a:t>
                      </a:r>
                      <a:r>
                        <a:rPr lang="en-US" sz="1800"/>
                        <a:t>.</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7F1F9"/>
                    </a:solidFill>
                  </a:tcPr>
                </a:tc>
                <a:tc>
                  <a:txBody>
                    <a:bodyPr/>
                    <a:lstStyle/>
                    <a:p>
                      <a:pPr indent="0" lvl="0" marL="0" rtl="0" algn="l">
                        <a:spcBef>
                          <a:spcPts val="0"/>
                        </a:spcBef>
                        <a:spcAft>
                          <a:spcPts val="0"/>
                        </a:spcAft>
                        <a:buNone/>
                      </a:pPr>
                      <a:r>
                        <a:rPr lang="en-US" sz="1800"/>
                        <a:t>Urban waterlogging risk assessment based on internet open data: A case study in China</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7F1F9"/>
                    </a:solidFill>
                  </a:tcPr>
                </a:tc>
                <a:tc>
                  <a:txBody>
                    <a:bodyPr/>
                    <a:lstStyle/>
                    <a:p>
                      <a:pPr indent="0" lvl="0" marL="0" rtl="0" algn="l">
                        <a:spcBef>
                          <a:spcPts val="0"/>
                        </a:spcBef>
                        <a:spcAft>
                          <a:spcPts val="0"/>
                        </a:spcAft>
                        <a:buNone/>
                      </a:pPr>
                      <a:r>
                        <a:rPr lang="en-US" sz="1800"/>
                        <a:t>Analysis and assessment of waterlogging risk based on social media  and other open internet reports of incidents</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7F1F9"/>
                    </a:solidFill>
                  </a:tcPr>
                </a:tc>
              </a:tr>
              <a:tr h="1040625">
                <a:tc>
                  <a:txBody>
                    <a:bodyPr/>
                    <a:lstStyle/>
                    <a:p>
                      <a:pPr indent="0" lvl="0" marL="0" rtl="0" algn="l">
                        <a:spcBef>
                          <a:spcPts val="0"/>
                        </a:spcBef>
                        <a:spcAft>
                          <a:spcPts val="0"/>
                        </a:spcAft>
                        <a:buNone/>
                      </a:pPr>
                      <a:r>
                        <a:rPr lang="en-US" sz="1800"/>
                        <a:t>6</a:t>
                      </a:r>
                      <a:r>
                        <a:rPr lang="en-US" sz="1800"/>
                        <a:t>.</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CE2F4"/>
                    </a:solidFill>
                  </a:tcPr>
                </a:tc>
                <a:tc>
                  <a:txBody>
                    <a:bodyPr/>
                    <a:lstStyle/>
                    <a:p>
                      <a:pPr indent="0" lvl="0" marL="0" rtl="0" algn="l">
                        <a:spcBef>
                          <a:spcPts val="0"/>
                        </a:spcBef>
                        <a:spcAft>
                          <a:spcPts val="0"/>
                        </a:spcAft>
                        <a:buNone/>
                      </a:pPr>
                      <a:r>
                        <a:rPr lang="en-US" sz="1800"/>
                        <a:t>Urban Floods: Case Study of Bangalore</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CE2F4"/>
                    </a:solidFill>
                  </a:tcPr>
                </a:tc>
                <a:tc>
                  <a:txBody>
                    <a:bodyPr/>
                    <a:lstStyle/>
                    <a:p>
                      <a:pPr indent="0" lvl="0" marL="0" rtl="0" algn="l">
                        <a:spcBef>
                          <a:spcPts val="0"/>
                        </a:spcBef>
                        <a:spcAft>
                          <a:spcPts val="0"/>
                        </a:spcAft>
                        <a:buNone/>
                      </a:pPr>
                      <a:r>
                        <a:rPr lang="en-US" sz="1800"/>
                        <a:t>It is an analysis of the primary causes of flooding in urban areas, with emphasis on Bangalore</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CE2F4"/>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g613e522237_1_8"/>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g613e522237_1_8"/>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Shortcomings of the Papers Studied</a:t>
            </a:r>
            <a:endParaRPr sz="2400">
              <a:solidFill>
                <a:srgbClr val="FF0000"/>
              </a:solidFill>
              <a:latin typeface="Trebuchet MS"/>
              <a:ea typeface="Trebuchet MS"/>
              <a:cs typeface="Trebuchet MS"/>
              <a:sym typeface="Trebuchet MS"/>
            </a:endParaRPr>
          </a:p>
        </p:txBody>
      </p:sp>
      <p:sp>
        <p:nvSpPr>
          <p:cNvPr id="63" name="Google Shape;63;g613e522237_1_8"/>
          <p:cNvSpPr txBox="1"/>
          <p:nvPr/>
        </p:nvSpPr>
        <p:spPr>
          <a:xfrm>
            <a:off x="342900" y="1617750"/>
            <a:ext cx="8458200" cy="4724400"/>
          </a:xfrm>
          <a:prstGeom prst="rect">
            <a:avLst/>
          </a:prstGeom>
          <a:noFill/>
          <a:ln>
            <a:noFill/>
          </a:ln>
        </p:spPr>
        <p:txBody>
          <a:bodyPr anchorCtr="0" anchor="t" bIns="45700" lIns="91425" spcFirstLastPara="1" rIns="91425" wrap="square" tIns="45700">
            <a:noAutofit/>
          </a:bodyPr>
          <a:lstStyle/>
          <a:p>
            <a:pPr indent="0" lvl="1" marL="0" rtl="0" algn="just">
              <a:spcBef>
                <a:spcPts val="480"/>
              </a:spcBef>
              <a:spcAft>
                <a:spcPts val="0"/>
              </a:spcAft>
              <a:buClr>
                <a:schemeClr val="dk1"/>
              </a:buClr>
              <a:buSzPts val="2400"/>
              <a:buFont typeface="Noto Sans Symbols"/>
              <a:buNone/>
            </a:pPr>
            <a:r>
              <a:rPr lang="en-US" sz="2400">
                <a:latin typeface="Trebuchet MS"/>
                <a:ea typeface="Trebuchet MS"/>
                <a:cs typeface="Trebuchet MS"/>
                <a:sym typeface="Trebuchet MS"/>
              </a:rPr>
              <a:t>Overall, these shortcomings were apparent:</a:t>
            </a:r>
            <a:endParaRPr sz="2400">
              <a:latin typeface="Trebuchet MS"/>
              <a:ea typeface="Trebuchet MS"/>
              <a:cs typeface="Trebuchet MS"/>
              <a:sym typeface="Trebuchet MS"/>
            </a:endParaRPr>
          </a:p>
          <a:p>
            <a:pPr indent="-381000" lvl="0" marL="457200" rtl="0" algn="just">
              <a:spcBef>
                <a:spcPts val="480"/>
              </a:spcBef>
              <a:spcAft>
                <a:spcPts val="0"/>
              </a:spcAft>
              <a:buSzPts val="2400"/>
              <a:buFont typeface="Trebuchet MS"/>
              <a:buChar char="●"/>
            </a:pPr>
            <a:r>
              <a:rPr lang="en-US" sz="2400">
                <a:latin typeface="Trebuchet MS"/>
                <a:ea typeface="Trebuchet MS"/>
                <a:cs typeface="Trebuchet MS"/>
                <a:sym typeface="Trebuchet MS"/>
              </a:rPr>
              <a:t>Each paper uses a few innovative features in the proposed model. No paper seems to comprehensively combine many useful features, probably due to a lack of availability</a:t>
            </a:r>
            <a:endParaRPr sz="2400">
              <a:latin typeface="Trebuchet MS"/>
              <a:ea typeface="Trebuchet MS"/>
              <a:cs typeface="Trebuchet MS"/>
              <a:sym typeface="Trebuchet MS"/>
            </a:endParaRPr>
          </a:p>
          <a:p>
            <a:pPr indent="-381000" lvl="0" marL="457200" rtl="0" algn="just">
              <a:spcBef>
                <a:spcPts val="0"/>
              </a:spcBef>
              <a:spcAft>
                <a:spcPts val="0"/>
              </a:spcAft>
              <a:buSzPts val="2400"/>
              <a:buFont typeface="Trebuchet MS"/>
              <a:buChar char="●"/>
            </a:pPr>
            <a:r>
              <a:rPr lang="en-US" sz="2400">
                <a:latin typeface="Trebuchet MS"/>
                <a:ea typeface="Trebuchet MS"/>
                <a:cs typeface="Trebuchet MS"/>
                <a:sym typeface="Trebuchet MS"/>
              </a:rPr>
              <a:t>The researchers were unable to find a good source of quantitative data to evaluate their results</a:t>
            </a:r>
            <a:endParaRPr sz="2400">
              <a:latin typeface="Trebuchet MS"/>
              <a:ea typeface="Trebuchet MS"/>
              <a:cs typeface="Trebuchet MS"/>
              <a:sym typeface="Trebuchet MS"/>
            </a:endParaRPr>
          </a:p>
          <a:p>
            <a:pPr indent="-381000" lvl="0" marL="457200" rtl="0" algn="just">
              <a:spcBef>
                <a:spcPts val="0"/>
              </a:spcBef>
              <a:spcAft>
                <a:spcPts val="0"/>
              </a:spcAft>
              <a:buSzPts val="2400"/>
              <a:buFont typeface="Trebuchet MS"/>
              <a:buChar char="●"/>
            </a:pPr>
            <a:r>
              <a:rPr lang="en-US" sz="2400">
                <a:latin typeface="Trebuchet MS"/>
                <a:ea typeface="Trebuchet MS"/>
                <a:cs typeface="Trebuchet MS"/>
                <a:sym typeface="Trebuchet MS"/>
              </a:rPr>
              <a:t>In the papers using some sort of machine learning model, a very simple model or algorithm which may lack necessary representative power</a:t>
            </a:r>
            <a:r>
              <a:rPr b="0" i="0" lang="en-US" sz="2400" u="none" cap="none" strike="noStrike">
                <a:solidFill>
                  <a:srgbClr val="0000FF"/>
                </a:solidFill>
                <a:latin typeface="Trebuchet MS"/>
                <a:ea typeface="Trebuchet MS"/>
                <a:cs typeface="Trebuchet MS"/>
                <a:sym typeface="Trebuchet MS"/>
              </a:rPr>
              <a:t> </a:t>
            </a:r>
            <a:endParaRPr b="0" i="0" sz="2400" u="none" cap="none" strike="noStrike">
              <a:solidFill>
                <a:schemeClr val="dk1"/>
              </a:solidFill>
              <a:latin typeface="Trebuchet MS"/>
              <a:ea typeface="Trebuchet MS"/>
              <a:cs typeface="Trebuchet MS"/>
              <a:sym typeface="Trebuchet MS"/>
            </a:endParaRPr>
          </a:p>
        </p:txBody>
      </p:sp>
      <p:sp>
        <p:nvSpPr>
          <p:cNvPr id="64" name="Google Shape;64;g613e522237_1_8"/>
          <p:cNvSpPr txBox="1"/>
          <p:nvPr/>
        </p:nvSpPr>
        <p:spPr>
          <a:xfrm>
            <a:off x="4385880" y="6785640"/>
            <a:ext cx="59010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rPr b="0" lang="en-US" sz="1000" cap="none" strike="noStrike">
                <a:solidFill>
                  <a:srgbClr val="0D0D0D"/>
                </a:solidFill>
                <a:latin typeface="Twentieth Century"/>
                <a:ea typeface="Twentieth Century"/>
                <a:cs typeface="Twentieth Century"/>
                <a:sym typeface="Twentieth Century"/>
              </a:rPr>
              <a:t>UE16CS333 COURSE PROJECT (2019 CSE 6TH SEMESTER)</a:t>
            </a:r>
            <a:endParaRPr b="0" sz="1000" strike="noStrike">
              <a:solidFill>
                <a:srgbClr val="000000"/>
              </a:solidFill>
              <a:latin typeface="Times New Roman"/>
              <a:ea typeface="Times New Roman"/>
              <a:cs typeface="Times New Roman"/>
              <a:sym typeface="Times New Roman"/>
            </a:endParaRPr>
          </a:p>
        </p:txBody>
      </p:sp>
      <p:sp>
        <p:nvSpPr>
          <p:cNvPr id="65" name="Google Shape;65;g613e522237_1_8"/>
          <p:cNvSpPr txBox="1"/>
          <p:nvPr/>
        </p:nvSpPr>
        <p:spPr>
          <a:xfrm>
            <a:off x="10380240" y="6785640"/>
            <a:ext cx="9735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lang="en-US" sz="1000" strike="noStrike">
                <a:solidFill>
                  <a:srgbClr val="0D0D0D"/>
                </a:solidFill>
                <a:latin typeface="Twentieth Century"/>
                <a:ea typeface="Twentieth Century"/>
                <a:cs typeface="Twentieth Century"/>
                <a:sym typeface="Twentieth Century"/>
              </a:rPr>
              <a:t>‹#›</a:t>
            </a:fld>
            <a:endParaRPr b="0" sz="1000"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g613e522237_1_18"/>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 name="Google Shape;72;g613e522237_1_18"/>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Shortcomings of the Papers Studied</a:t>
            </a:r>
            <a:endParaRPr sz="2400">
              <a:solidFill>
                <a:srgbClr val="FF0000"/>
              </a:solidFill>
              <a:latin typeface="Trebuchet MS"/>
              <a:ea typeface="Trebuchet MS"/>
              <a:cs typeface="Trebuchet MS"/>
              <a:sym typeface="Trebuchet MS"/>
            </a:endParaRPr>
          </a:p>
        </p:txBody>
      </p:sp>
      <p:sp>
        <p:nvSpPr>
          <p:cNvPr id="73" name="Google Shape;73;g613e522237_1_18"/>
          <p:cNvSpPr txBox="1"/>
          <p:nvPr/>
        </p:nvSpPr>
        <p:spPr>
          <a:xfrm>
            <a:off x="342900" y="1617750"/>
            <a:ext cx="8458200" cy="47244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None/>
            </a:pPr>
            <a:r>
              <a:rPr lang="en-US" sz="2400">
                <a:latin typeface="Trebuchet MS"/>
                <a:ea typeface="Trebuchet MS"/>
                <a:cs typeface="Trebuchet MS"/>
                <a:sym typeface="Trebuchet MS"/>
              </a:rPr>
              <a:t>Places where our research can be better:</a:t>
            </a:r>
            <a:endParaRPr sz="2400">
              <a:latin typeface="Trebuchet MS"/>
              <a:ea typeface="Trebuchet MS"/>
              <a:cs typeface="Trebuchet MS"/>
              <a:sym typeface="Trebuchet MS"/>
            </a:endParaRPr>
          </a:p>
          <a:p>
            <a:pPr indent="-381000" lvl="0" marL="457200" rtl="0" algn="just">
              <a:spcBef>
                <a:spcPts val="480"/>
              </a:spcBef>
              <a:spcAft>
                <a:spcPts val="0"/>
              </a:spcAft>
              <a:buClr>
                <a:srgbClr val="000000"/>
              </a:buClr>
              <a:buSzPts val="2400"/>
              <a:buFont typeface="Trebuchet MS"/>
              <a:buChar char="●"/>
            </a:pPr>
            <a:r>
              <a:rPr lang="en-US" sz="2400">
                <a:latin typeface="Trebuchet MS"/>
                <a:ea typeface="Trebuchet MS"/>
                <a:cs typeface="Trebuchet MS"/>
                <a:sym typeface="Trebuchet MS"/>
              </a:rPr>
              <a:t>We aim to combine several useful features for our predictions. The recent release of data (eg. UBER movement) helps us with this.</a:t>
            </a:r>
            <a:endParaRPr sz="2400">
              <a:latin typeface="Trebuchet MS"/>
              <a:ea typeface="Trebuchet MS"/>
              <a:cs typeface="Trebuchet MS"/>
              <a:sym typeface="Trebuchet MS"/>
            </a:endParaRPr>
          </a:p>
          <a:p>
            <a:pPr indent="-381000" lvl="0" marL="457200" rtl="0" algn="just">
              <a:spcBef>
                <a:spcPts val="0"/>
              </a:spcBef>
              <a:spcAft>
                <a:spcPts val="0"/>
              </a:spcAft>
              <a:buClr>
                <a:srgbClr val="000000"/>
              </a:buClr>
              <a:buSzPts val="2400"/>
              <a:buFont typeface="Trebuchet MS"/>
              <a:buChar char="●"/>
            </a:pPr>
            <a:r>
              <a:rPr lang="en-US" sz="2400">
                <a:latin typeface="Trebuchet MS"/>
                <a:ea typeface="Trebuchet MS"/>
                <a:cs typeface="Trebuchet MS"/>
                <a:sym typeface="Trebuchet MS"/>
              </a:rPr>
              <a:t>With Varunamitra, we have a very good baseline to evaluate our model.</a:t>
            </a:r>
            <a:endParaRPr sz="2400">
              <a:latin typeface="Trebuchet MS"/>
              <a:ea typeface="Trebuchet MS"/>
              <a:cs typeface="Trebuchet MS"/>
              <a:sym typeface="Trebuchet MS"/>
            </a:endParaRPr>
          </a:p>
          <a:p>
            <a:pPr indent="-381000" lvl="0" marL="457200" rtl="0" algn="just">
              <a:spcBef>
                <a:spcPts val="0"/>
              </a:spcBef>
              <a:spcAft>
                <a:spcPts val="0"/>
              </a:spcAft>
              <a:buClr>
                <a:srgbClr val="000000"/>
              </a:buClr>
              <a:buSzPts val="2400"/>
              <a:buFont typeface="Trebuchet MS"/>
              <a:buChar char="●"/>
            </a:pPr>
            <a:r>
              <a:rPr lang="en-US" sz="2400">
                <a:latin typeface="Trebuchet MS"/>
                <a:ea typeface="Trebuchet MS"/>
                <a:cs typeface="Trebuchet MS"/>
                <a:sym typeface="Trebuchet MS"/>
              </a:rPr>
              <a:t>We will attempt to use various models and compare them to see which performs the best.</a:t>
            </a:r>
            <a:endParaRPr sz="2400">
              <a:latin typeface="Trebuchet MS"/>
              <a:ea typeface="Trebuchet MS"/>
              <a:cs typeface="Trebuchet MS"/>
              <a:sym typeface="Trebuchet MS"/>
            </a:endParaRPr>
          </a:p>
        </p:txBody>
      </p:sp>
      <p:sp>
        <p:nvSpPr>
          <p:cNvPr id="74" name="Google Shape;74;g613e522237_1_18"/>
          <p:cNvSpPr txBox="1"/>
          <p:nvPr/>
        </p:nvSpPr>
        <p:spPr>
          <a:xfrm>
            <a:off x="4385880" y="6785640"/>
            <a:ext cx="59010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rPr b="0" lang="en-US" sz="1000" cap="none" strike="noStrike">
                <a:solidFill>
                  <a:srgbClr val="0D0D0D"/>
                </a:solidFill>
                <a:latin typeface="Twentieth Century"/>
                <a:ea typeface="Twentieth Century"/>
                <a:cs typeface="Twentieth Century"/>
                <a:sym typeface="Twentieth Century"/>
              </a:rPr>
              <a:t>UE16CS333 COURSE PROJECT (2019 CSE 6TH SEMESTER)</a:t>
            </a:r>
            <a:endParaRPr b="0" sz="1000" strike="noStrike">
              <a:solidFill>
                <a:srgbClr val="000000"/>
              </a:solidFill>
              <a:latin typeface="Times New Roman"/>
              <a:ea typeface="Times New Roman"/>
              <a:cs typeface="Times New Roman"/>
              <a:sym typeface="Times New Roman"/>
            </a:endParaRPr>
          </a:p>
        </p:txBody>
      </p:sp>
      <p:sp>
        <p:nvSpPr>
          <p:cNvPr id="75" name="Google Shape;75;g613e522237_1_18"/>
          <p:cNvSpPr txBox="1"/>
          <p:nvPr/>
        </p:nvSpPr>
        <p:spPr>
          <a:xfrm>
            <a:off x="10380240" y="6785640"/>
            <a:ext cx="9735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lang="en-US" sz="1000" strike="noStrike">
                <a:solidFill>
                  <a:srgbClr val="0D0D0D"/>
                </a:solidFill>
                <a:latin typeface="Twentieth Century"/>
                <a:ea typeface="Twentieth Century"/>
                <a:cs typeface="Twentieth Century"/>
                <a:sym typeface="Twentieth Century"/>
              </a:rPr>
              <a:t>‹#›</a:t>
            </a:fld>
            <a:endParaRPr b="0" sz="1000"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4"/>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 name="Google Shape;82;p4"/>
          <p:cNvSpPr txBox="1"/>
          <p:nvPr/>
        </p:nvSpPr>
        <p:spPr>
          <a:xfrm>
            <a:off x="519100" y="1617750"/>
            <a:ext cx="8458200" cy="47244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None/>
            </a:pPr>
            <a:r>
              <a:rPr lang="en-US" sz="2400">
                <a:latin typeface="Trebuchet MS"/>
                <a:ea typeface="Trebuchet MS"/>
                <a:cs typeface="Trebuchet MS"/>
                <a:sym typeface="Trebuchet MS"/>
              </a:rPr>
              <a:t>We aim to collect different types of data from various sources to train a predictive model. These sources include:</a:t>
            </a:r>
            <a:endParaRPr b="0" i="0" sz="2400" u="none" cap="none" strike="noStrike">
              <a:latin typeface="Trebuchet MS"/>
              <a:ea typeface="Trebuchet MS"/>
              <a:cs typeface="Trebuchet MS"/>
              <a:sym typeface="Trebuchet MS"/>
            </a:endParaRPr>
          </a:p>
          <a:p>
            <a:pPr indent="-265112" lvl="1" marL="1077912" marR="0" rtl="0" algn="just">
              <a:spcBef>
                <a:spcPts val="480"/>
              </a:spcBef>
              <a:spcAft>
                <a:spcPts val="0"/>
              </a:spcAft>
              <a:buSzPts val="2400"/>
              <a:buFont typeface="Noto Sans Symbols"/>
              <a:buChar char="▪"/>
            </a:pPr>
            <a:r>
              <a:rPr lang="en-US" sz="2400">
                <a:latin typeface="Trebuchet MS"/>
                <a:ea typeface="Trebuchet MS"/>
                <a:cs typeface="Trebuchet MS"/>
                <a:sym typeface="Trebuchet MS"/>
              </a:rPr>
              <a:t>Bhuvan portal (Geospatial data)</a:t>
            </a:r>
            <a:endParaRPr sz="2400">
              <a:latin typeface="Trebuchet MS"/>
              <a:ea typeface="Trebuchet MS"/>
              <a:cs typeface="Trebuchet MS"/>
              <a:sym typeface="Trebuchet MS"/>
            </a:endParaRPr>
          </a:p>
          <a:p>
            <a:pPr indent="-265112" lvl="1" marL="1077912" marR="0" rtl="0" algn="just">
              <a:spcBef>
                <a:spcPts val="480"/>
              </a:spcBef>
              <a:spcAft>
                <a:spcPts val="0"/>
              </a:spcAft>
              <a:buSzPts val="2400"/>
              <a:buFont typeface="Trebuchet MS"/>
              <a:buChar char="▪"/>
            </a:pPr>
            <a:r>
              <a:rPr lang="en-US" sz="2400">
                <a:latin typeface="Trebuchet MS"/>
                <a:ea typeface="Trebuchet MS"/>
                <a:cs typeface="Trebuchet MS"/>
                <a:sym typeface="Trebuchet MS"/>
              </a:rPr>
              <a:t>Uber Movement(Travel time data)</a:t>
            </a:r>
            <a:endParaRPr sz="2400">
              <a:latin typeface="Trebuchet MS"/>
              <a:ea typeface="Trebuchet MS"/>
              <a:cs typeface="Trebuchet MS"/>
              <a:sym typeface="Trebuchet MS"/>
            </a:endParaRPr>
          </a:p>
          <a:p>
            <a:pPr indent="-265112" lvl="1" marL="1077912" marR="0" rtl="0" algn="just">
              <a:spcBef>
                <a:spcPts val="480"/>
              </a:spcBef>
              <a:spcAft>
                <a:spcPts val="0"/>
              </a:spcAft>
              <a:buSzPts val="2400"/>
              <a:buFont typeface="Trebuchet MS"/>
              <a:buChar char="▪"/>
            </a:pPr>
            <a:r>
              <a:rPr lang="en-US" sz="2400">
                <a:latin typeface="Trebuchet MS"/>
                <a:ea typeface="Trebuchet MS"/>
                <a:cs typeface="Trebuchet MS"/>
                <a:sym typeface="Trebuchet MS"/>
              </a:rPr>
              <a:t>Data.gov.in and other government sources for precipitation data</a:t>
            </a:r>
            <a:endParaRPr sz="2400">
              <a:latin typeface="Trebuchet MS"/>
              <a:ea typeface="Trebuchet MS"/>
              <a:cs typeface="Trebuchet MS"/>
              <a:sym typeface="Trebuchet MS"/>
            </a:endParaRPr>
          </a:p>
          <a:p>
            <a:pPr indent="-265112" lvl="1" marL="1077912" marR="0" rtl="0" algn="just">
              <a:spcBef>
                <a:spcPts val="480"/>
              </a:spcBef>
              <a:spcAft>
                <a:spcPts val="0"/>
              </a:spcAft>
              <a:buSzPts val="2400"/>
              <a:buFont typeface="Trebuchet MS"/>
              <a:buChar char="▪"/>
            </a:pPr>
            <a:r>
              <a:rPr lang="en-US" sz="2400">
                <a:latin typeface="Trebuchet MS"/>
                <a:ea typeface="Trebuchet MS"/>
                <a:cs typeface="Trebuchet MS"/>
                <a:sym typeface="Trebuchet MS"/>
              </a:rPr>
              <a:t>Varunamitra (Sensor based flood prediction tool for Bangalore)</a:t>
            </a:r>
            <a:endParaRPr sz="2400">
              <a:latin typeface="Trebuchet MS"/>
              <a:ea typeface="Trebuchet MS"/>
              <a:cs typeface="Trebuchet MS"/>
              <a:sym typeface="Trebuchet MS"/>
            </a:endParaRPr>
          </a:p>
          <a:p>
            <a:pPr indent="0" lvl="0" marL="0" marR="0" rtl="0" algn="just">
              <a:spcBef>
                <a:spcPts val="480"/>
              </a:spcBef>
              <a:spcAft>
                <a:spcPts val="0"/>
              </a:spcAft>
              <a:buNone/>
            </a:pPr>
            <a:r>
              <a:rPr lang="en-US" sz="2400">
                <a:latin typeface="Trebuchet MS"/>
                <a:ea typeface="Trebuchet MS"/>
                <a:cs typeface="Trebuchet MS"/>
                <a:sym typeface="Trebuchet MS"/>
              </a:rPr>
              <a:t>These in turn will be used to train a predictive learning model.</a:t>
            </a:r>
            <a:endParaRPr sz="2400">
              <a:latin typeface="Trebuchet MS"/>
              <a:ea typeface="Trebuchet MS"/>
              <a:cs typeface="Trebuchet MS"/>
              <a:sym typeface="Trebuchet MS"/>
            </a:endParaRPr>
          </a:p>
          <a:p>
            <a:pPr indent="0" lvl="0" marL="0" marR="0" rtl="0" algn="just">
              <a:spcBef>
                <a:spcPts val="480"/>
              </a:spcBef>
              <a:spcAft>
                <a:spcPts val="0"/>
              </a:spcAft>
              <a:buNone/>
            </a:pPr>
            <a:r>
              <a:rPr lang="en-US" sz="2400">
                <a:latin typeface="Trebuchet MS"/>
                <a:ea typeface="Trebuchet MS"/>
                <a:cs typeface="Trebuchet MS"/>
                <a:sym typeface="Trebuchet MS"/>
              </a:rPr>
              <a:t>We will compare various models and see which ones produce the best results.</a:t>
            </a:r>
            <a:endParaRPr b="0" i="0" sz="2000" u="none" cap="none" strike="noStrike">
              <a:latin typeface="Trebuchet MS"/>
              <a:ea typeface="Trebuchet MS"/>
              <a:cs typeface="Trebuchet MS"/>
              <a:sym typeface="Trebuchet MS"/>
            </a:endParaRPr>
          </a:p>
        </p:txBody>
      </p:sp>
      <p:sp>
        <p:nvSpPr>
          <p:cNvPr id="83" name="Google Shape;83;p4"/>
          <p:cNvSpPr txBox="1"/>
          <p:nvPr/>
        </p:nvSpPr>
        <p:spPr>
          <a:xfrm>
            <a:off x="2667000" y="1143000"/>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Research Methodology</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5"/>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5"/>
          <p:cNvSpPr txBox="1"/>
          <p:nvPr/>
        </p:nvSpPr>
        <p:spPr>
          <a:xfrm>
            <a:off x="1371600" y="1143000"/>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Feasibility of Research Study &amp; Preliminary Results</a:t>
            </a:r>
            <a:endParaRPr sz="2400">
              <a:solidFill>
                <a:srgbClr val="FF0000"/>
              </a:solidFill>
              <a:latin typeface="Trebuchet MS"/>
              <a:ea typeface="Trebuchet MS"/>
              <a:cs typeface="Trebuchet MS"/>
              <a:sym typeface="Trebuchet MS"/>
            </a:endParaRPr>
          </a:p>
        </p:txBody>
      </p:sp>
      <p:sp>
        <p:nvSpPr>
          <p:cNvPr id="91" name="Google Shape;91;p5"/>
          <p:cNvSpPr txBox="1"/>
          <p:nvPr/>
        </p:nvSpPr>
        <p:spPr>
          <a:xfrm>
            <a:off x="342900" y="1617675"/>
            <a:ext cx="8458200" cy="4724400"/>
          </a:xfrm>
          <a:prstGeom prst="rect">
            <a:avLst/>
          </a:prstGeom>
          <a:noFill/>
          <a:ln>
            <a:noFill/>
          </a:ln>
        </p:spPr>
        <p:txBody>
          <a:bodyPr anchorCtr="0" anchor="t" bIns="45700" lIns="91425" spcFirstLastPara="1" rIns="91425" wrap="square" tIns="45700">
            <a:noAutofit/>
          </a:bodyPr>
          <a:lstStyle/>
          <a:p>
            <a:pPr indent="12700" lvl="0" marL="342900" marR="0" rtl="0" algn="just">
              <a:lnSpc>
                <a:spcPct val="100000"/>
              </a:lnSpc>
              <a:spcBef>
                <a:spcPts val="0"/>
              </a:spcBef>
              <a:spcAft>
                <a:spcPts val="0"/>
              </a:spcAft>
              <a:buClr>
                <a:srgbClr val="0000FF"/>
              </a:buClr>
              <a:buSzPts val="2400"/>
              <a:buFont typeface="Trebuchet MS"/>
              <a:buNone/>
            </a:pPr>
            <a:r>
              <a:rPr lang="en-US" sz="2400">
                <a:solidFill>
                  <a:srgbClr val="0000FF"/>
                </a:solidFill>
                <a:latin typeface="Trebuchet MS"/>
                <a:ea typeface="Trebuchet MS"/>
                <a:cs typeface="Trebuchet MS"/>
                <a:sym typeface="Trebuchet MS"/>
              </a:rPr>
              <a:t>S</a:t>
            </a:r>
            <a:r>
              <a:rPr b="0" i="0" lang="en-US" sz="2400" u="none" cap="none" strike="noStrike">
                <a:solidFill>
                  <a:srgbClr val="0000FF"/>
                </a:solidFill>
                <a:latin typeface="Trebuchet MS"/>
                <a:ea typeface="Trebuchet MS"/>
                <a:cs typeface="Trebuchet MS"/>
                <a:sym typeface="Trebuchet MS"/>
              </a:rPr>
              <a:t>cope</a:t>
            </a:r>
            <a:r>
              <a:rPr lang="en-US" sz="2400">
                <a:solidFill>
                  <a:srgbClr val="0000FF"/>
                </a:solidFill>
                <a:latin typeface="Trebuchet MS"/>
                <a:ea typeface="Trebuchet MS"/>
                <a:cs typeface="Trebuchet MS"/>
                <a:sym typeface="Trebuchet MS"/>
              </a:rPr>
              <a:t> &amp;</a:t>
            </a:r>
            <a:r>
              <a:rPr b="0" i="0" lang="en-US" sz="2400" u="none" cap="none" strike="noStrike">
                <a:solidFill>
                  <a:srgbClr val="0000FF"/>
                </a:solidFill>
                <a:latin typeface="Trebuchet MS"/>
                <a:ea typeface="Trebuchet MS"/>
                <a:cs typeface="Trebuchet MS"/>
                <a:sym typeface="Trebuchet MS"/>
              </a:rPr>
              <a:t> </a:t>
            </a:r>
            <a:r>
              <a:rPr lang="en-US" sz="2400">
                <a:solidFill>
                  <a:srgbClr val="0000FF"/>
                </a:solidFill>
                <a:latin typeface="Trebuchet MS"/>
                <a:ea typeface="Trebuchet MS"/>
                <a:cs typeface="Trebuchet MS"/>
                <a:sym typeface="Trebuchet MS"/>
              </a:rPr>
              <a:t>T</a:t>
            </a:r>
            <a:r>
              <a:rPr b="0" i="0" lang="en-US" sz="2400" u="none" cap="none" strike="noStrike">
                <a:solidFill>
                  <a:srgbClr val="0000FF"/>
                </a:solidFill>
                <a:latin typeface="Trebuchet MS"/>
                <a:ea typeface="Trebuchet MS"/>
                <a:cs typeface="Trebuchet MS"/>
                <a:sym typeface="Trebuchet MS"/>
              </a:rPr>
              <a:t>i</a:t>
            </a:r>
            <a:r>
              <a:rPr lang="en-US" sz="2400">
                <a:solidFill>
                  <a:srgbClr val="0000FF"/>
                </a:solidFill>
                <a:latin typeface="Trebuchet MS"/>
                <a:ea typeface="Trebuchet MS"/>
                <a:cs typeface="Trebuchet MS"/>
                <a:sym typeface="Trebuchet MS"/>
              </a:rPr>
              <a:t>me:</a:t>
            </a:r>
            <a:endParaRPr sz="2400">
              <a:solidFill>
                <a:srgbClr val="0000FF"/>
              </a:solidFill>
              <a:latin typeface="Trebuchet MS"/>
              <a:ea typeface="Trebuchet MS"/>
              <a:cs typeface="Trebuchet MS"/>
              <a:sym typeface="Trebuchet MS"/>
            </a:endParaRPr>
          </a:p>
          <a:p>
            <a:pPr indent="12700" lvl="0" marL="342900" marR="0" rtl="0" algn="just">
              <a:lnSpc>
                <a:spcPct val="100000"/>
              </a:lnSpc>
              <a:spcBef>
                <a:spcPts val="0"/>
              </a:spcBef>
              <a:spcAft>
                <a:spcPts val="0"/>
              </a:spcAft>
              <a:buClr>
                <a:srgbClr val="0000FF"/>
              </a:buClr>
              <a:buSzPts val="2400"/>
              <a:buFont typeface="Trebuchet MS"/>
              <a:buNone/>
            </a:pPr>
            <a:r>
              <a:rPr lang="en-US" sz="1800">
                <a:solidFill>
                  <a:schemeClr val="dk1"/>
                </a:solidFill>
                <a:latin typeface="Trebuchet MS"/>
                <a:ea typeface="Trebuchet MS"/>
                <a:cs typeface="Trebuchet MS"/>
                <a:sym typeface="Trebuchet MS"/>
              </a:rPr>
              <a:t>The end goal of this project is to have an algorithm that does a laudable job at predicting water clogging in the Bangalore region, which can be developed as a tool synergised with the sensory information. </a:t>
            </a:r>
            <a:endParaRPr sz="2400">
              <a:solidFill>
                <a:srgbClr val="0000FF"/>
              </a:solidFill>
              <a:latin typeface="Trebuchet MS"/>
              <a:ea typeface="Trebuchet MS"/>
              <a:cs typeface="Trebuchet MS"/>
              <a:sym typeface="Trebuchet MS"/>
            </a:endParaRPr>
          </a:p>
          <a:p>
            <a:pPr indent="12700" lvl="0" marL="342900" rtl="0" algn="just">
              <a:spcBef>
                <a:spcPts val="0"/>
              </a:spcBef>
              <a:spcAft>
                <a:spcPts val="0"/>
              </a:spcAft>
              <a:buClr>
                <a:srgbClr val="0000FF"/>
              </a:buClr>
              <a:buSzPts val="2400"/>
              <a:buFont typeface="Trebuchet MS"/>
              <a:buNone/>
            </a:pPr>
            <a:r>
              <a:rPr lang="en-US" sz="2400">
                <a:solidFill>
                  <a:srgbClr val="0000FF"/>
                </a:solidFill>
                <a:latin typeface="Trebuchet MS"/>
                <a:ea typeface="Trebuchet MS"/>
                <a:cs typeface="Trebuchet MS"/>
                <a:sym typeface="Trebuchet MS"/>
              </a:rPr>
              <a:t>Resources:</a:t>
            </a:r>
            <a:endParaRPr sz="1800">
              <a:solidFill>
                <a:schemeClr val="dk1"/>
              </a:solidFill>
              <a:latin typeface="Trebuchet MS"/>
              <a:ea typeface="Trebuchet MS"/>
              <a:cs typeface="Trebuchet MS"/>
              <a:sym typeface="Trebuchet MS"/>
            </a:endParaRPr>
          </a:p>
          <a:p>
            <a:pPr indent="12700" lvl="0" marL="342900" marR="0" rtl="0" algn="just">
              <a:lnSpc>
                <a:spcPct val="100000"/>
              </a:lnSpc>
              <a:spcBef>
                <a:spcPts val="0"/>
              </a:spcBef>
              <a:spcAft>
                <a:spcPts val="0"/>
              </a:spcAft>
              <a:buClr>
                <a:srgbClr val="0000FF"/>
              </a:buClr>
              <a:buSzPts val="2400"/>
              <a:buFont typeface="Trebuchet MS"/>
              <a:buNone/>
            </a:pPr>
            <a:r>
              <a:rPr lang="en-US" sz="1800">
                <a:solidFill>
                  <a:schemeClr val="dk1"/>
                </a:solidFill>
                <a:latin typeface="Trebuchet MS"/>
                <a:ea typeface="Trebuchet MS"/>
                <a:cs typeface="Trebuchet MS"/>
                <a:sym typeface="Trebuchet MS"/>
              </a:rPr>
              <a:t>From the Machine Learning perspective, sufficient computational power would be needed to achieve commendable results. </a:t>
            </a:r>
            <a:endParaRPr sz="2400">
              <a:solidFill>
                <a:srgbClr val="0000FF"/>
              </a:solidFill>
              <a:latin typeface="Trebuchet MS"/>
              <a:ea typeface="Trebuchet MS"/>
              <a:cs typeface="Trebuchet MS"/>
              <a:sym typeface="Trebuchet MS"/>
            </a:endParaRPr>
          </a:p>
          <a:p>
            <a:pPr indent="12700" lvl="0" marL="342900" marR="0" rtl="0" algn="just">
              <a:lnSpc>
                <a:spcPct val="100000"/>
              </a:lnSpc>
              <a:spcBef>
                <a:spcPts val="0"/>
              </a:spcBef>
              <a:spcAft>
                <a:spcPts val="0"/>
              </a:spcAft>
              <a:buClr>
                <a:srgbClr val="0000FF"/>
              </a:buClr>
              <a:buSzPts val="2400"/>
              <a:buFont typeface="Trebuchet MS"/>
              <a:buNone/>
            </a:pPr>
            <a:r>
              <a:rPr lang="en-US" sz="2400">
                <a:solidFill>
                  <a:srgbClr val="0000FF"/>
                </a:solidFill>
                <a:latin typeface="Trebuchet MS"/>
                <a:ea typeface="Trebuchet MS"/>
                <a:cs typeface="Trebuchet MS"/>
                <a:sym typeface="Trebuchet MS"/>
              </a:rPr>
              <a:t>Practicality:</a:t>
            </a:r>
            <a:endParaRPr sz="2400">
              <a:solidFill>
                <a:srgbClr val="0000FF"/>
              </a:solidFill>
              <a:latin typeface="Trebuchet MS"/>
              <a:ea typeface="Trebuchet MS"/>
              <a:cs typeface="Trebuchet MS"/>
              <a:sym typeface="Trebuchet MS"/>
            </a:endParaRPr>
          </a:p>
          <a:p>
            <a:pPr indent="12700" lvl="0" marL="342900" rtl="0" algn="just">
              <a:spcBef>
                <a:spcPts val="0"/>
              </a:spcBef>
              <a:spcAft>
                <a:spcPts val="0"/>
              </a:spcAft>
              <a:buClr>
                <a:srgbClr val="0000FF"/>
              </a:buClr>
              <a:buSzPts val="2400"/>
              <a:buFont typeface="Trebuchet MS"/>
              <a:buNone/>
            </a:pPr>
            <a:r>
              <a:rPr lang="en-US" sz="1800">
                <a:solidFill>
                  <a:schemeClr val="dk1"/>
                </a:solidFill>
                <a:latin typeface="Trebuchet MS"/>
                <a:ea typeface="Trebuchet MS"/>
                <a:cs typeface="Trebuchet MS"/>
                <a:sym typeface="Trebuchet MS"/>
              </a:rPr>
              <a:t>On successful deployment of this project, it would help alleviate various losses caused due to flooding well in advance.</a:t>
            </a:r>
            <a:endParaRPr sz="2400">
              <a:solidFill>
                <a:srgbClr val="0000FF"/>
              </a:solidFill>
              <a:latin typeface="Trebuchet MS"/>
              <a:ea typeface="Trebuchet MS"/>
              <a:cs typeface="Trebuchet MS"/>
              <a:sym typeface="Trebuchet MS"/>
            </a:endParaRPr>
          </a:p>
          <a:p>
            <a:pPr indent="12700" lvl="0" marL="342900" marR="0" rtl="0" algn="just">
              <a:lnSpc>
                <a:spcPct val="100000"/>
              </a:lnSpc>
              <a:spcBef>
                <a:spcPts val="480"/>
              </a:spcBef>
              <a:spcAft>
                <a:spcPts val="0"/>
              </a:spcAft>
              <a:buClr>
                <a:srgbClr val="0000FF"/>
              </a:buClr>
              <a:buSzPts val="2400"/>
              <a:buFont typeface="Trebuchet MS"/>
              <a:buNone/>
            </a:pPr>
            <a:r>
              <a:rPr lang="en-US" sz="2400">
                <a:solidFill>
                  <a:srgbClr val="0000FF"/>
                </a:solidFill>
                <a:latin typeface="Trebuchet MS"/>
                <a:ea typeface="Trebuchet MS"/>
                <a:cs typeface="Trebuchet MS"/>
                <a:sym typeface="Trebuchet MS"/>
              </a:rPr>
              <a:t>Work Done Till Date:</a:t>
            </a:r>
            <a:endParaRPr sz="2400">
              <a:solidFill>
                <a:srgbClr val="0000FF"/>
              </a:solidFill>
              <a:latin typeface="Trebuchet MS"/>
              <a:ea typeface="Trebuchet MS"/>
              <a:cs typeface="Trebuchet MS"/>
              <a:sym typeface="Trebuchet MS"/>
            </a:endParaRPr>
          </a:p>
          <a:p>
            <a:pPr indent="-342900" lvl="0" marL="914400" rtl="0" algn="just">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Selection of the problem statement</a:t>
            </a:r>
            <a:endParaRPr sz="1800">
              <a:solidFill>
                <a:schemeClr val="dk1"/>
              </a:solidFill>
              <a:latin typeface="Trebuchet MS"/>
              <a:ea typeface="Trebuchet MS"/>
              <a:cs typeface="Trebuchet MS"/>
              <a:sym typeface="Trebuchet MS"/>
            </a:endParaRPr>
          </a:p>
          <a:p>
            <a:pPr indent="-342900" lvl="0" marL="914400" rtl="0" algn="just">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Literature Survey</a:t>
            </a:r>
            <a:endParaRPr sz="1800">
              <a:solidFill>
                <a:schemeClr val="dk1"/>
              </a:solidFill>
              <a:latin typeface="Trebuchet MS"/>
              <a:ea typeface="Trebuchet MS"/>
              <a:cs typeface="Trebuchet MS"/>
              <a:sym typeface="Trebuchet MS"/>
            </a:endParaRPr>
          </a:p>
          <a:p>
            <a:pPr indent="-342900" lvl="0" marL="914400" rtl="0" algn="just">
              <a:spcBef>
                <a:spcPts val="0"/>
              </a:spcBef>
              <a:spcAft>
                <a:spcPts val="0"/>
              </a:spcAft>
              <a:buClr>
                <a:schemeClr val="dk1"/>
              </a:buClr>
              <a:buSzPts val="1800"/>
              <a:buFont typeface="Trebuchet MS"/>
              <a:buChar char="●"/>
            </a:pPr>
            <a:r>
              <a:rPr lang="en-US" sz="1800">
                <a:solidFill>
                  <a:schemeClr val="dk1"/>
                </a:solidFill>
                <a:latin typeface="Trebuchet MS"/>
                <a:ea typeface="Trebuchet MS"/>
                <a:cs typeface="Trebuchet MS"/>
                <a:sym typeface="Trebuchet MS"/>
              </a:rPr>
              <a:t>High Level Understanding of the different datasets</a:t>
            </a:r>
            <a:endParaRPr sz="1800">
              <a:solidFill>
                <a:schemeClr val="dk1"/>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g613dd60a76_0_29"/>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 name="Google Shape;98;g613dd60a76_0_29"/>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Research Schedule</a:t>
            </a:r>
            <a:endParaRPr sz="2400">
              <a:solidFill>
                <a:srgbClr val="FF0000"/>
              </a:solidFill>
              <a:latin typeface="Trebuchet MS"/>
              <a:ea typeface="Trebuchet MS"/>
              <a:cs typeface="Trebuchet MS"/>
              <a:sym typeface="Trebuchet MS"/>
            </a:endParaRPr>
          </a:p>
        </p:txBody>
      </p:sp>
      <p:sp>
        <p:nvSpPr>
          <p:cNvPr id="99" name="Google Shape;99;g613dd60a76_0_29"/>
          <p:cNvSpPr txBox="1"/>
          <p:nvPr/>
        </p:nvSpPr>
        <p:spPr>
          <a:xfrm>
            <a:off x="342900" y="1617750"/>
            <a:ext cx="8458200" cy="4724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FF"/>
              </a:buClr>
              <a:buSzPts val="2400"/>
              <a:buFont typeface="Trebuchet MS"/>
              <a:buNone/>
            </a:pPr>
            <a:r>
              <a:rPr lang="en-US" sz="1800">
                <a:solidFill>
                  <a:schemeClr val="dk1"/>
                </a:solidFill>
                <a:latin typeface="Trebuchet MS"/>
                <a:ea typeface="Trebuchet MS"/>
                <a:cs typeface="Trebuchet MS"/>
                <a:sym typeface="Trebuchet MS"/>
              </a:rPr>
              <a:t>Given below is the tentative schedule for undertaking the Research Project, starting from the 19th of August</a:t>
            </a:r>
            <a:endParaRPr sz="2400">
              <a:solidFill>
                <a:srgbClr val="0000FF"/>
              </a:solidFill>
              <a:latin typeface="Trebuchet MS"/>
              <a:ea typeface="Trebuchet MS"/>
              <a:cs typeface="Trebuchet MS"/>
              <a:sym typeface="Trebuchet MS"/>
            </a:endParaRPr>
          </a:p>
          <a:p>
            <a:pPr indent="-23812" lvl="1" marL="989012" marR="0" rtl="0" algn="just">
              <a:spcBef>
                <a:spcPts val="48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100" name="Google Shape;100;g613dd60a76_0_29"/>
          <p:cNvSpPr txBox="1"/>
          <p:nvPr/>
        </p:nvSpPr>
        <p:spPr>
          <a:xfrm>
            <a:off x="4385880" y="6785640"/>
            <a:ext cx="59010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r>
              <a:rPr b="0" lang="en-US" sz="1000" cap="none" strike="noStrike">
                <a:solidFill>
                  <a:srgbClr val="0D0D0D"/>
                </a:solidFill>
                <a:latin typeface="Twentieth Century"/>
                <a:ea typeface="Twentieth Century"/>
                <a:cs typeface="Twentieth Century"/>
                <a:sym typeface="Twentieth Century"/>
              </a:rPr>
              <a:t>UE16CS333 COURSE PROJECT (2019 CSE 6TH SEMESTER)</a:t>
            </a:r>
            <a:endParaRPr b="0" sz="1000" strike="noStrike">
              <a:solidFill>
                <a:srgbClr val="000000"/>
              </a:solidFill>
              <a:latin typeface="Times New Roman"/>
              <a:ea typeface="Times New Roman"/>
              <a:cs typeface="Times New Roman"/>
              <a:sym typeface="Times New Roman"/>
            </a:endParaRPr>
          </a:p>
        </p:txBody>
      </p:sp>
      <p:sp>
        <p:nvSpPr>
          <p:cNvPr id="101" name="Google Shape;101;g613dd60a76_0_29"/>
          <p:cNvSpPr txBox="1"/>
          <p:nvPr/>
        </p:nvSpPr>
        <p:spPr>
          <a:xfrm>
            <a:off x="10380240" y="6785640"/>
            <a:ext cx="9735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lang="en-US" sz="1000" strike="noStrike">
                <a:solidFill>
                  <a:srgbClr val="0D0D0D"/>
                </a:solidFill>
                <a:latin typeface="Twentieth Century"/>
                <a:ea typeface="Twentieth Century"/>
                <a:cs typeface="Twentieth Century"/>
                <a:sym typeface="Twentieth Century"/>
              </a:rPr>
              <a:t>‹#›</a:t>
            </a:fld>
            <a:endParaRPr b="0" sz="1000" strike="noStrike">
              <a:solidFill>
                <a:srgbClr val="000000"/>
              </a:solidFill>
              <a:latin typeface="Times New Roman"/>
              <a:ea typeface="Times New Roman"/>
              <a:cs typeface="Times New Roman"/>
              <a:sym typeface="Times New Roman"/>
            </a:endParaRPr>
          </a:p>
        </p:txBody>
      </p:sp>
      <p:graphicFrame>
        <p:nvGraphicFramePr>
          <p:cNvPr id="102" name="Google Shape;102;g613dd60a76_0_29"/>
          <p:cNvGraphicFramePr/>
          <p:nvPr/>
        </p:nvGraphicFramePr>
        <p:xfrm>
          <a:off x="294407" y="2458622"/>
          <a:ext cx="3000000" cy="3000000"/>
        </p:xfrm>
        <a:graphic>
          <a:graphicData uri="http://schemas.openxmlformats.org/drawingml/2006/table">
            <a:tbl>
              <a:tblPr>
                <a:noFill/>
                <a:tableStyleId>{6C78CCEF-AA2A-4BAF-9D1E-1009732A4BE4}</a:tableStyleId>
              </a:tblPr>
              <a:tblGrid>
                <a:gridCol w="2335400"/>
                <a:gridCol w="6219800"/>
              </a:tblGrid>
              <a:tr h="382925">
                <a:tc>
                  <a:txBody>
                    <a:bodyPr/>
                    <a:lstStyle/>
                    <a:p>
                      <a:pPr indent="0" lvl="0" marL="0" rtl="0" algn="l">
                        <a:lnSpc>
                          <a:spcPct val="100000"/>
                        </a:lnSpc>
                        <a:spcBef>
                          <a:spcPts val="0"/>
                        </a:spcBef>
                        <a:spcAft>
                          <a:spcPts val="0"/>
                        </a:spcAft>
                        <a:buNone/>
                      </a:pPr>
                      <a:r>
                        <a:rPr b="1" lang="en-US" sz="1800">
                          <a:solidFill>
                            <a:srgbClr val="FFFFFF"/>
                          </a:solidFill>
                          <a:latin typeface="Twentieth Century"/>
                          <a:ea typeface="Twentieth Century"/>
                          <a:cs typeface="Twentieth Century"/>
                          <a:sym typeface="Twentieth Century"/>
                        </a:rPr>
                        <a:t>Weeks</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1CADE4"/>
                    </a:solidFill>
                  </a:tcPr>
                </a:tc>
                <a:tc>
                  <a:txBody>
                    <a:bodyPr/>
                    <a:lstStyle/>
                    <a:p>
                      <a:pPr indent="0" lvl="0" marL="0" rtl="0" algn="l">
                        <a:lnSpc>
                          <a:spcPct val="100000"/>
                        </a:lnSpc>
                        <a:spcBef>
                          <a:spcPts val="0"/>
                        </a:spcBef>
                        <a:spcAft>
                          <a:spcPts val="0"/>
                        </a:spcAft>
                        <a:buNone/>
                      </a:pPr>
                      <a:r>
                        <a:rPr b="1" lang="en-US" sz="1800">
                          <a:solidFill>
                            <a:srgbClr val="FFFFFF"/>
                          </a:solidFill>
                          <a:latin typeface="Twentieth Century"/>
                          <a:ea typeface="Twentieth Century"/>
                          <a:cs typeface="Twentieth Century"/>
                          <a:sym typeface="Twentieth Century"/>
                        </a:rPr>
                        <a:t>Activity</a:t>
                      </a:r>
                      <a:endParaRPr b="0" sz="1800"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1CADE4"/>
                    </a:solidFill>
                  </a:tcPr>
                </a:tc>
              </a:tr>
              <a:tr h="670600">
                <a:tc>
                  <a:txBody>
                    <a:bodyPr/>
                    <a:lstStyle/>
                    <a:p>
                      <a:pPr indent="0" lvl="0" marL="0" rtl="0" algn="l">
                        <a:spcBef>
                          <a:spcPts val="0"/>
                        </a:spcBef>
                        <a:spcAft>
                          <a:spcPts val="0"/>
                        </a:spcAft>
                        <a:buNone/>
                      </a:pPr>
                      <a:r>
                        <a:rPr lang="en-US" sz="1800"/>
                        <a:t>1 - 2</a:t>
                      </a:r>
                      <a:endParaRPr sz="1800"/>
                    </a:p>
                    <a:p>
                      <a:pPr indent="0" lvl="0" marL="0" rtl="0" algn="l">
                        <a:spcBef>
                          <a:spcPts val="0"/>
                        </a:spcBef>
                        <a:spcAft>
                          <a:spcPts val="0"/>
                        </a:spcAft>
                        <a:buNone/>
                      </a:pPr>
                      <a:r>
                        <a:rPr lang="en-US" sz="1800"/>
                        <a:t>[19/08/19 - 30/08/19]</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CE2F4"/>
                    </a:solidFill>
                  </a:tcPr>
                </a:tc>
                <a:tc>
                  <a:txBody>
                    <a:bodyPr/>
                    <a:lstStyle/>
                    <a:p>
                      <a:pPr indent="0" lvl="0" marL="0" rtl="0" algn="l">
                        <a:spcBef>
                          <a:spcPts val="0"/>
                        </a:spcBef>
                        <a:spcAft>
                          <a:spcPts val="0"/>
                        </a:spcAft>
                        <a:buSzPts val="1100"/>
                        <a:buNone/>
                      </a:pPr>
                      <a:r>
                        <a:rPr lang="en-US" sz="1800"/>
                        <a:t>Selection of the problem statement, followed by a detailed literature survey on the existing work</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CE2F4"/>
                    </a:solidFill>
                  </a:tcPr>
                </a:tc>
              </a:tr>
              <a:tr h="670600">
                <a:tc>
                  <a:txBody>
                    <a:bodyPr/>
                    <a:lstStyle/>
                    <a:p>
                      <a:pPr indent="0" lvl="0" marL="0" rtl="0" algn="l">
                        <a:spcBef>
                          <a:spcPts val="0"/>
                        </a:spcBef>
                        <a:spcAft>
                          <a:spcPts val="0"/>
                        </a:spcAft>
                        <a:buNone/>
                      </a:pPr>
                      <a:r>
                        <a:rPr lang="en-US" sz="1800"/>
                        <a:t>3 - 5</a:t>
                      </a:r>
                      <a:endParaRPr sz="1800"/>
                    </a:p>
                    <a:p>
                      <a:pPr indent="0" lvl="0" marL="0" rtl="0" algn="l">
                        <a:spcBef>
                          <a:spcPts val="0"/>
                        </a:spcBef>
                        <a:spcAft>
                          <a:spcPts val="0"/>
                        </a:spcAft>
                        <a:buClr>
                          <a:schemeClr val="dk1"/>
                        </a:buClr>
                        <a:buFont typeface="Arial"/>
                        <a:buNone/>
                      </a:pPr>
                      <a:r>
                        <a:rPr lang="en-US" sz="1800">
                          <a:solidFill>
                            <a:schemeClr val="dk1"/>
                          </a:solidFill>
                        </a:rPr>
                        <a:t>[02/09/19 - 20/09/19]</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7F1F9"/>
                    </a:solidFill>
                  </a:tcPr>
                </a:tc>
                <a:tc>
                  <a:txBody>
                    <a:bodyPr/>
                    <a:lstStyle/>
                    <a:p>
                      <a:pPr indent="0" lvl="0" marL="0" rtl="0" algn="l">
                        <a:spcBef>
                          <a:spcPts val="0"/>
                        </a:spcBef>
                        <a:spcAft>
                          <a:spcPts val="0"/>
                        </a:spcAft>
                        <a:buNone/>
                      </a:pPr>
                      <a:r>
                        <a:rPr lang="en-US" sz="1800"/>
                        <a:t>Procurement of the various datasets involved, along with fine tuning of the algorithm that is going to be used</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7F1F9"/>
                    </a:solidFill>
                  </a:tcPr>
                </a:tc>
              </a:tr>
              <a:tr h="738500">
                <a:tc>
                  <a:txBody>
                    <a:bodyPr/>
                    <a:lstStyle/>
                    <a:p>
                      <a:pPr indent="0" lvl="0" marL="0" rtl="0" algn="l">
                        <a:spcBef>
                          <a:spcPts val="0"/>
                        </a:spcBef>
                        <a:spcAft>
                          <a:spcPts val="0"/>
                        </a:spcAft>
                        <a:buNone/>
                      </a:pPr>
                      <a:r>
                        <a:rPr lang="en-US" sz="1800"/>
                        <a:t>6 - 8</a:t>
                      </a:r>
                      <a:endParaRPr sz="1800"/>
                    </a:p>
                    <a:p>
                      <a:pPr indent="0" lvl="0" marL="0" rtl="0" algn="l">
                        <a:spcBef>
                          <a:spcPts val="0"/>
                        </a:spcBef>
                        <a:spcAft>
                          <a:spcPts val="0"/>
                        </a:spcAft>
                        <a:buClr>
                          <a:schemeClr val="dk1"/>
                        </a:buClr>
                        <a:buFont typeface="Arial"/>
                        <a:buNone/>
                      </a:pPr>
                      <a:r>
                        <a:rPr lang="en-US" sz="1800">
                          <a:solidFill>
                            <a:schemeClr val="dk1"/>
                          </a:solidFill>
                        </a:rPr>
                        <a:t>[30/09/19 - 18/09/19]</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CE2F4"/>
                    </a:solidFill>
                  </a:tcPr>
                </a:tc>
                <a:tc>
                  <a:txBody>
                    <a:bodyPr/>
                    <a:lstStyle/>
                    <a:p>
                      <a:pPr indent="0" lvl="0" marL="0" rtl="0" algn="l">
                        <a:spcBef>
                          <a:spcPts val="0"/>
                        </a:spcBef>
                        <a:spcAft>
                          <a:spcPts val="0"/>
                        </a:spcAft>
                        <a:buNone/>
                      </a:pPr>
                      <a:r>
                        <a:rPr lang="en-US" sz="1800"/>
                        <a:t>Development of the initial draft of the codebase</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CE2F4"/>
                    </a:solidFill>
                  </a:tcPr>
                </a:tc>
              </a:tr>
              <a:tr h="738500">
                <a:tc>
                  <a:txBody>
                    <a:bodyPr/>
                    <a:lstStyle/>
                    <a:p>
                      <a:pPr indent="0" lvl="0" marL="0" rtl="0" algn="l">
                        <a:spcBef>
                          <a:spcPts val="0"/>
                        </a:spcBef>
                        <a:spcAft>
                          <a:spcPts val="0"/>
                        </a:spcAft>
                        <a:buNone/>
                      </a:pPr>
                      <a:r>
                        <a:rPr lang="en-US" sz="1800"/>
                        <a:t>9</a:t>
                      </a:r>
                      <a:r>
                        <a:rPr lang="en-US" sz="1800"/>
                        <a:t> - 10</a:t>
                      </a:r>
                      <a:endParaRPr sz="1800"/>
                    </a:p>
                    <a:p>
                      <a:pPr indent="0" lvl="0" marL="0" rtl="0" algn="l">
                        <a:spcBef>
                          <a:spcPts val="0"/>
                        </a:spcBef>
                        <a:spcAft>
                          <a:spcPts val="0"/>
                        </a:spcAft>
                        <a:buNone/>
                      </a:pPr>
                      <a:r>
                        <a:rPr lang="en-US" sz="1800">
                          <a:solidFill>
                            <a:schemeClr val="dk1"/>
                          </a:solidFill>
                        </a:rPr>
                        <a:t>[21/09/19 - 01/10/19]</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7F1F9"/>
                    </a:solidFill>
                  </a:tcPr>
                </a:tc>
                <a:tc>
                  <a:txBody>
                    <a:bodyPr/>
                    <a:lstStyle/>
                    <a:p>
                      <a:pPr indent="0" lvl="0" marL="0" rtl="0" algn="l">
                        <a:spcBef>
                          <a:spcPts val="0"/>
                        </a:spcBef>
                        <a:spcAft>
                          <a:spcPts val="0"/>
                        </a:spcAft>
                        <a:buNone/>
                      </a:pPr>
                      <a:r>
                        <a:rPr lang="en-US" sz="1800"/>
                        <a:t>Completion and testing of the codebase</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7F1F9"/>
                    </a:solidFill>
                  </a:tcPr>
                </a:tc>
              </a:tr>
              <a:tr h="738500">
                <a:tc>
                  <a:txBody>
                    <a:bodyPr/>
                    <a:lstStyle/>
                    <a:p>
                      <a:pPr indent="0" lvl="0" marL="0" rtl="0" algn="l">
                        <a:spcBef>
                          <a:spcPts val="0"/>
                        </a:spcBef>
                        <a:spcAft>
                          <a:spcPts val="0"/>
                        </a:spcAft>
                        <a:buNone/>
                      </a:pPr>
                      <a:r>
                        <a:rPr lang="en-US" sz="1800"/>
                        <a:t>11</a:t>
                      </a:r>
                      <a:r>
                        <a:rPr lang="en-US" sz="1800"/>
                        <a:t> - 12</a:t>
                      </a:r>
                      <a:endParaRPr sz="1800"/>
                    </a:p>
                    <a:p>
                      <a:pPr indent="0" lvl="0" marL="0" rtl="0" algn="l">
                        <a:spcBef>
                          <a:spcPts val="0"/>
                        </a:spcBef>
                        <a:spcAft>
                          <a:spcPts val="0"/>
                        </a:spcAft>
                        <a:buNone/>
                      </a:pPr>
                      <a:r>
                        <a:rPr lang="en-US" sz="1800">
                          <a:solidFill>
                            <a:schemeClr val="dk1"/>
                          </a:solidFill>
                        </a:rPr>
                        <a:t>[11/10/19 - 22/10/19]</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CE2F4"/>
                    </a:solidFill>
                  </a:tcPr>
                </a:tc>
                <a:tc>
                  <a:txBody>
                    <a:bodyPr/>
                    <a:lstStyle/>
                    <a:p>
                      <a:pPr indent="0" lvl="0" marL="0" rtl="0" algn="l">
                        <a:spcBef>
                          <a:spcPts val="0"/>
                        </a:spcBef>
                        <a:spcAft>
                          <a:spcPts val="0"/>
                        </a:spcAft>
                        <a:buNone/>
                      </a:pPr>
                      <a:r>
                        <a:rPr lang="en-US" sz="1800"/>
                        <a:t>Report/Paper writing</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CE2F4"/>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