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5" roundtripDataSignature="AMtx7mhGsKWPoDe5QwnkX2EHOqeLfxz04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142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 name="Google Shape;23;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bdfe72c1f_2_18: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g6bdfe72c1f_2_18: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6bdfe72c1f_2_18: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bdfe72c1f_2_34: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Calibri"/>
              <a:buNone/>
            </a:pPr>
            <a:endParaRPr/>
          </a:p>
        </p:txBody>
      </p:sp>
      <p:sp>
        <p:nvSpPr>
          <p:cNvPr id="102" name="Google Shape;102;g6bdfe72c1f_2_34: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Calibri"/>
              <a:buNone/>
            </a:pPr>
            <a:endParaRPr/>
          </a:p>
        </p:txBody>
      </p:sp>
      <p:sp>
        <p:nvSpPr>
          <p:cNvPr id="111" name="Google Shape;111;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 name="Google Shape;119;p7: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bdfe72c1f_2_43: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g6bdfe72c1f_2_43: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1" name="Google Shape;141;p9: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1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 name="Google Shape;29;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3: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 name="Google Shape;37;p3: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6bdfe72c1f_0_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g6bdfe72c1f_0_2: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g6bdfe72c1f_0_2: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200"/>
              <a:buFont typeface="Calibri"/>
              <a:buNone/>
            </a:pPr>
            <a:endParaRPr/>
          </a:p>
        </p:txBody>
      </p:sp>
      <p:sp>
        <p:nvSpPr>
          <p:cNvPr id="52" name="Google Shape;52;p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 name="Google Shape;60;p5:notes"/>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bdfe72c1f_2_26: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6bdfe72c1f_2_2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6bdfe72c1f_2_26: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bdfe72c1f_2_0: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6bdfe72c1f_2_0: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6bdfe72c1f_2_0: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bdfe72c1f_2_7:notes"/>
          <p:cNvSpPr>
            <a:spLocks noGrp="1" noRot="1" noChangeAspect="1"/>
          </p:cNvSpPr>
          <p:nvPr>
            <p:ph type="sldImg" idx="2"/>
          </p:nvPr>
        </p:nvSpPr>
        <p:spPr>
          <a:xfrm>
            <a:off x="931863" y="739775"/>
            <a:ext cx="4935600" cy="3703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g6bdfe72c1f_2_7: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6bdfe72c1f_2_7: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4"/>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3" name="Google Shape;13;p14"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38752"/>
            <a:ext cx="868725" cy="972000"/>
          </a:xfrm>
          <a:prstGeom prst="rect">
            <a:avLst/>
          </a:prstGeom>
          <a:noFill/>
          <a:ln>
            <a:noFill/>
          </a:ln>
        </p:spPr>
      </p:pic>
      <p:grpSp>
        <p:nvGrpSpPr>
          <p:cNvPr id="14" name="Google Shape;14;p14"/>
          <p:cNvGrpSpPr/>
          <p:nvPr/>
        </p:nvGrpSpPr>
        <p:grpSpPr>
          <a:xfrm>
            <a:off x="1219200" y="102154"/>
            <a:ext cx="7924800" cy="1004990"/>
            <a:chOff x="1219200" y="102154"/>
            <a:chExt cx="7924800" cy="1004990"/>
          </a:xfrm>
        </p:grpSpPr>
        <p:pic>
          <p:nvPicPr>
            <p:cNvPr id="15" name="Google Shape;15;p14"/>
            <p:cNvPicPr preferRelativeResize="0"/>
            <p:nvPr/>
          </p:nvPicPr>
          <p:blipFill rotWithShape="1">
            <a:blip r:embed="rId3">
              <a:alphaModFix/>
            </a:blip>
            <a:srcRect/>
            <a:stretch/>
          </p:blipFill>
          <p:spPr>
            <a:xfrm>
              <a:off x="2702618" y="103496"/>
              <a:ext cx="1620982" cy="990600"/>
            </a:xfrm>
            <a:prstGeom prst="rect">
              <a:avLst/>
            </a:prstGeom>
            <a:noFill/>
            <a:ln>
              <a:noFill/>
            </a:ln>
          </p:spPr>
        </p:pic>
        <p:pic>
          <p:nvPicPr>
            <p:cNvPr id="16" name="Google Shape;16;p14"/>
            <p:cNvPicPr preferRelativeResize="0"/>
            <p:nvPr/>
          </p:nvPicPr>
          <p:blipFill rotWithShape="1">
            <a:blip r:embed="rId4">
              <a:alphaModFix/>
            </a:blip>
            <a:srcRect/>
            <a:stretch/>
          </p:blipFill>
          <p:spPr>
            <a:xfrm>
              <a:off x="4323600" y="106680"/>
              <a:ext cx="1620000" cy="988695"/>
            </a:xfrm>
            <a:prstGeom prst="rect">
              <a:avLst/>
            </a:prstGeom>
            <a:noFill/>
            <a:ln>
              <a:noFill/>
            </a:ln>
          </p:spPr>
        </p:pic>
        <p:pic>
          <p:nvPicPr>
            <p:cNvPr id="17" name="Google Shape;17;p14"/>
            <p:cNvPicPr preferRelativeResize="0"/>
            <p:nvPr/>
          </p:nvPicPr>
          <p:blipFill rotWithShape="1">
            <a:blip r:embed="rId5">
              <a:alphaModFix/>
            </a:blip>
            <a:srcRect/>
            <a:stretch/>
          </p:blipFill>
          <p:spPr>
            <a:xfrm>
              <a:off x="5923800" y="117144"/>
              <a:ext cx="1620000" cy="990000"/>
            </a:xfrm>
            <a:prstGeom prst="rect">
              <a:avLst/>
            </a:prstGeom>
            <a:noFill/>
            <a:ln>
              <a:noFill/>
            </a:ln>
          </p:spPr>
        </p:pic>
        <p:pic>
          <p:nvPicPr>
            <p:cNvPr id="18" name="Google Shape;18;p14"/>
            <p:cNvPicPr preferRelativeResize="0"/>
            <p:nvPr/>
          </p:nvPicPr>
          <p:blipFill rotWithShape="1">
            <a:blip r:embed="rId6">
              <a:alphaModFix/>
            </a:blip>
            <a:srcRect/>
            <a:stretch/>
          </p:blipFill>
          <p:spPr>
            <a:xfrm>
              <a:off x="7524000" y="112056"/>
              <a:ext cx="1620000" cy="990000"/>
            </a:xfrm>
            <a:prstGeom prst="rect">
              <a:avLst/>
            </a:prstGeom>
            <a:noFill/>
            <a:ln>
              <a:noFill/>
            </a:ln>
          </p:spPr>
        </p:pic>
        <p:pic>
          <p:nvPicPr>
            <p:cNvPr id="19" name="Google Shape;19;p14"/>
            <p:cNvPicPr preferRelativeResize="0"/>
            <p:nvPr/>
          </p:nvPicPr>
          <p:blipFill rotWithShape="1">
            <a:blip r:embed="rId7">
              <a:alphaModFix/>
            </a:blip>
            <a:srcRect/>
            <a:stretch/>
          </p:blipFill>
          <p:spPr>
            <a:xfrm>
              <a:off x="1219200" y="102154"/>
              <a:ext cx="1620000" cy="990000"/>
            </a:xfrm>
            <a:prstGeom prst="rect">
              <a:avLst/>
            </a:prstGeom>
            <a:noFill/>
            <a:ln>
              <a:noFill/>
            </a:ln>
          </p:spPr>
        </p:pic>
      </p:grpSp>
      <p:pic>
        <p:nvPicPr>
          <p:cNvPr id="20" name="Google Shape;20;p14"/>
          <p:cNvPicPr preferRelativeResize="0"/>
          <p:nvPr/>
        </p:nvPicPr>
        <p:blipFill rotWithShape="1">
          <a:blip r:embed="rId8">
            <a:alphaModFix/>
          </a:blip>
          <a:srcRect/>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3">
            <a:alphaModFix/>
          </a:blip>
          <a:srcRect/>
          <a:stretch/>
        </p:blipFill>
        <p:spPr>
          <a:xfrm>
            <a:off x="1" y="-35256"/>
            <a:ext cx="9144000" cy="693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1"/>
          <p:cNvSpPr/>
          <p:nvPr/>
        </p:nvSpPr>
        <p:spPr>
          <a:xfrm>
            <a:off x="2421734" y="2209800"/>
            <a:ext cx="5657959"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rgbClr val="FF0000"/>
                </a:solidFill>
                <a:latin typeface="Trebuchet MS"/>
                <a:ea typeface="Trebuchet MS"/>
                <a:cs typeface="Trebuchet MS"/>
                <a:sym typeface="Trebuchet MS"/>
              </a:rPr>
              <a:t>Research Credits ESA #3</a:t>
            </a:r>
            <a:endParaRPr sz="4000">
              <a:solidFill>
                <a:srgbClr val="FF0000"/>
              </a:solidFill>
              <a:latin typeface="Trebuchet MS"/>
              <a:ea typeface="Trebuchet MS"/>
              <a:cs typeface="Trebuchet MS"/>
              <a:sym typeface="Trebuchet MS"/>
            </a:endParaRPr>
          </a:p>
        </p:txBody>
      </p:sp>
      <p:sp>
        <p:nvSpPr>
          <p:cNvPr id="26" name="Google Shape;26;p1"/>
          <p:cNvSpPr txBox="1"/>
          <p:nvPr/>
        </p:nvSpPr>
        <p:spPr>
          <a:xfrm>
            <a:off x="304800" y="3733800"/>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33CC"/>
              </a:buClr>
              <a:buSzPts val="2000"/>
              <a:buFont typeface="Trebuchet MS"/>
              <a:buNone/>
            </a:pPr>
            <a:r>
              <a:rPr lang="en-US" sz="2000" dirty="0">
                <a:solidFill>
                  <a:srgbClr val="0033CC"/>
                </a:solidFill>
                <a:latin typeface="Trebuchet MS"/>
                <a:ea typeface="Trebuchet MS"/>
                <a:cs typeface="Trebuchet MS"/>
                <a:sym typeface="Trebuchet MS"/>
              </a:rPr>
              <a:t>Research Credits Title   </a:t>
            </a:r>
            <a:r>
              <a:rPr lang="en-US" sz="2000" dirty="0" smtClean="0">
                <a:solidFill>
                  <a:srgbClr val="0033CC"/>
                </a:solidFill>
                <a:latin typeface="Trebuchet MS"/>
                <a:ea typeface="Trebuchet MS"/>
                <a:cs typeface="Trebuchet MS"/>
                <a:sym typeface="Trebuchet MS"/>
              </a:rPr>
              <a:t>: Estimation of the effect of Precipitation on Traffic in th</a:t>
            </a:r>
            <a:r>
              <a:rPr lang="en-US" sz="2000" dirty="0" smtClean="0">
                <a:solidFill>
                  <a:srgbClr val="0033CC"/>
                </a:solidFill>
                <a:latin typeface="Trebuchet MS"/>
                <a:ea typeface="Trebuchet MS"/>
                <a:cs typeface="Trebuchet MS"/>
                <a:sym typeface="Trebuchet MS"/>
              </a:rPr>
              <a:t>e urban networks of Bangalore</a:t>
            </a:r>
            <a:r>
              <a:rPr lang="en-US" sz="2000" dirty="0" smtClean="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marL="0" marR="0" lvl="0" indent="0" algn="l" rtl="0">
              <a:spcBef>
                <a:spcPts val="0"/>
              </a:spcBef>
              <a:spcAft>
                <a:spcPts val="0"/>
              </a:spcAft>
              <a:buClr>
                <a:schemeClr val="dk1"/>
              </a:buClr>
              <a:buSzPts val="2000"/>
              <a:buFont typeface="Arial"/>
              <a:buNone/>
            </a:pPr>
            <a:r>
              <a:rPr lang="en-US" sz="2000" dirty="0">
                <a:solidFill>
                  <a:srgbClr val="0033CC"/>
                </a:solidFill>
                <a:latin typeface="Trebuchet MS"/>
                <a:ea typeface="Trebuchet MS"/>
                <a:cs typeface="Trebuchet MS"/>
                <a:sym typeface="Trebuchet MS"/>
              </a:rPr>
              <a:t>Research Credits ID       : </a:t>
            </a:r>
            <a:r>
              <a:rPr lang="en-US" sz="2000" dirty="0" smtClean="0">
                <a:solidFill>
                  <a:srgbClr val="0033CC"/>
                </a:solidFill>
                <a:latin typeface="Trebuchet MS"/>
                <a:ea typeface="Trebuchet MS"/>
                <a:cs typeface="Trebuchet MS"/>
                <a:sym typeface="Trebuchet MS"/>
              </a:rPr>
              <a:t>RC19_AK3     </a:t>
            </a:r>
            <a:endParaRPr sz="2000">
              <a:solidFill>
                <a:srgbClr val="0033CC"/>
              </a:solidFill>
              <a:latin typeface="Trebuchet MS"/>
              <a:ea typeface="Trebuchet MS"/>
              <a:cs typeface="Trebuchet MS"/>
              <a:sym typeface="Trebuchet MS"/>
            </a:endParaRPr>
          </a:p>
          <a:p>
            <a:pPr marL="0" marR="0" lvl="0" indent="0" algn="l" rtl="0">
              <a:spcBef>
                <a:spcPts val="0"/>
              </a:spcBef>
              <a:spcAft>
                <a:spcPts val="0"/>
              </a:spcAft>
              <a:buClr>
                <a:srgbClr val="0033CC"/>
              </a:buClr>
              <a:buSzPts val="2000"/>
              <a:buFont typeface="Trebuchet MS"/>
              <a:buNone/>
            </a:pPr>
            <a:r>
              <a:rPr lang="en-US" sz="2000" dirty="0">
                <a:solidFill>
                  <a:srgbClr val="0033CC"/>
                </a:solidFill>
                <a:latin typeface="Trebuchet MS"/>
                <a:ea typeface="Trebuchet MS"/>
                <a:cs typeface="Trebuchet MS"/>
                <a:sym typeface="Trebuchet MS"/>
              </a:rPr>
              <a:t>Research Credits Guide	: </a:t>
            </a:r>
            <a:r>
              <a:rPr lang="en-US" sz="2000" dirty="0" smtClean="0">
                <a:solidFill>
                  <a:srgbClr val="0033CC"/>
                </a:solidFill>
                <a:latin typeface="Trebuchet MS"/>
                <a:ea typeface="Trebuchet MS"/>
                <a:cs typeface="Trebuchet MS"/>
                <a:sym typeface="Trebuchet MS"/>
              </a:rPr>
              <a:t>Dr. </a:t>
            </a:r>
            <a:r>
              <a:rPr lang="en-US" sz="2000" dirty="0" err="1" smtClean="0">
                <a:solidFill>
                  <a:srgbClr val="0033CC"/>
                </a:solidFill>
                <a:latin typeface="Trebuchet MS"/>
                <a:ea typeface="Trebuchet MS"/>
                <a:cs typeface="Trebuchet MS"/>
                <a:sym typeface="Trebuchet MS"/>
              </a:rPr>
              <a:t>Anant</a:t>
            </a: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Koppar</a:t>
            </a:r>
            <a:r>
              <a:rPr lang="en-US" sz="2000" dirty="0" smtClean="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lvl="0">
              <a:buClr>
                <a:srgbClr val="0033CC"/>
              </a:buClr>
              <a:buSzPts val="2000"/>
            </a:pPr>
            <a:r>
              <a:rPr lang="en-US" sz="2000" dirty="0">
                <a:solidFill>
                  <a:srgbClr val="0033CC"/>
                </a:solidFill>
                <a:latin typeface="Trebuchet MS"/>
                <a:ea typeface="Trebuchet MS"/>
                <a:cs typeface="Trebuchet MS"/>
                <a:sym typeface="Trebuchet MS"/>
              </a:rPr>
              <a:t>Research Credits Team 	: </a:t>
            </a:r>
            <a:r>
              <a:rPr lang="en-US" sz="2000" dirty="0" err="1" smtClean="0">
                <a:solidFill>
                  <a:srgbClr val="0033CC"/>
                </a:solidFill>
                <a:latin typeface="Trebuchet MS"/>
                <a:ea typeface="Trebuchet MS"/>
                <a:cs typeface="Trebuchet MS"/>
                <a:sym typeface="Trebuchet MS"/>
              </a:rPr>
              <a:t>Abhishek</a:t>
            </a: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Sinha</a:t>
            </a:r>
            <a:r>
              <a:rPr lang="en-US" sz="2000" dirty="0" smtClean="0">
                <a:solidFill>
                  <a:srgbClr val="0033CC"/>
                </a:solidFill>
                <a:latin typeface="Trebuchet MS"/>
                <a:ea typeface="Trebuchet MS"/>
                <a:cs typeface="Trebuchet MS"/>
                <a:sym typeface="Trebuchet MS"/>
              </a:rPr>
              <a:t> (01FB16ECS014)</a:t>
            </a:r>
          </a:p>
          <a:p>
            <a:pPr marL="2743200" lvl="0">
              <a:buClr>
                <a:srgbClr val="0033CC"/>
              </a:buClr>
              <a:buSzPts val="2000"/>
            </a:pP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Midhush</a:t>
            </a: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Manohar</a:t>
            </a:r>
            <a:r>
              <a:rPr lang="en-US" sz="2000" dirty="0" smtClean="0">
                <a:solidFill>
                  <a:srgbClr val="0033CC"/>
                </a:solidFill>
                <a:latin typeface="Trebuchet MS"/>
                <a:ea typeface="Trebuchet MS"/>
                <a:cs typeface="Trebuchet MS"/>
                <a:sym typeface="Trebuchet MS"/>
              </a:rPr>
              <a:t> T.K. (01FB16ECS208)</a:t>
            </a:r>
          </a:p>
          <a:p>
            <a:pPr marL="2743200" lvl="0">
              <a:buClr>
                <a:srgbClr val="0033CC"/>
              </a:buClr>
              <a:buSzPts val="2000"/>
            </a:pPr>
            <a:r>
              <a:rPr lang="en-US" sz="2000" dirty="0" smtClean="0">
                <a:solidFill>
                  <a:srgbClr val="0033CC"/>
                </a:solidFill>
                <a:latin typeface="Trebuchet MS"/>
                <a:ea typeface="Trebuchet MS"/>
                <a:cs typeface="Trebuchet MS"/>
                <a:sym typeface="Trebuchet MS"/>
              </a:rPr>
              <a:t>  </a:t>
            </a:r>
            <a:r>
              <a:rPr lang="en-US" sz="2000" dirty="0" err="1" smtClean="0">
                <a:solidFill>
                  <a:srgbClr val="0033CC"/>
                </a:solidFill>
                <a:latin typeface="Trebuchet MS"/>
                <a:ea typeface="Trebuchet MS"/>
                <a:cs typeface="Trebuchet MS"/>
                <a:sym typeface="Trebuchet MS"/>
              </a:rPr>
              <a:t>Shailesh</a:t>
            </a:r>
            <a:r>
              <a:rPr lang="en-US" sz="2000" dirty="0" smtClean="0">
                <a:solidFill>
                  <a:srgbClr val="0033CC"/>
                </a:solidFill>
                <a:latin typeface="Trebuchet MS"/>
                <a:ea typeface="Trebuchet MS"/>
                <a:cs typeface="Trebuchet MS"/>
                <a:sym typeface="Trebuchet MS"/>
              </a:rPr>
              <a:t> Sridhar (01FB16ECS349</a:t>
            </a:r>
            <a:r>
              <a:rPr lang="en-US" sz="2000" dirty="0" smtClean="0">
                <a:solidFill>
                  <a:srgbClr val="0033CC"/>
                </a:solidFill>
                <a:latin typeface="Trebuchet MS"/>
                <a:ea typeface="Trebuchet MS"/>
                <a:cs typeface="Trebuchet MS"/>
                <a:sym typeface="Trebuchet MS"/>
              </a:rPr>
              <a:t>)</a:t>
            </a:r>
            <a:endParaRPr sz="1800">
              <a:solidFill>
                <a:srgbClr val="0033CC"/>
              </a:solidFill>
              <a:latin typeface="Arial"/>
              <a:ea typeface="Arial"/>
              <a:cs typeface="Arial"/>
              <a:sym typeface="Arial"/>
            </a:endParaRPr>
          </a:p>
          <a:p>
            <a:pPr marL="0" marR="0" lvl="0" indent="0" algn="l" rtl="0">
              <a:spcBef>
                <a:spcPts val="0"/>
              </a:spcBef>
              <a:spcAft>
                <a:spcPts val="0"/>
              </a:spcAft>
              <a:buClr>
                <a:schemeClr val="dk1"/>
              </a:buClr>
              <a:buSzPts val="2000"/>
              <a:buFont typeface="Arial"/>
              <a:buNone/>
            </a:pPr>
            <a:endParaRPr sz="2000">
              <a:solidFill>
                <a:srgbClr val="0033CC"/>
              </a:solidFill>
              <a:latin typeface="Trebuchet MS"/>
              <a:ea typeface="Trebuchet MS"/>
              <a:cs typeface="Trebuchet MS"/>
              <a:sym typeface="Trebuchet MS"/>
            </a:endParaRPr>
          </a:p>
          <a:p>
            <a:pPr marL="0" marR="0" lvl="0" indent="0" algn="l" rtl="0">
              <a:spcBef>
                <a:spcPts val="0"/>
              </a:spcBef>
              <a:spcAft>
                <a:spcPts val="0"/>
              </a:spcAft>
              <a:buClr>
                <a:schemeClr val="dk1"/>
              </a:buClr>
              <a:buSzPts val="2000"/>
              <a:buFont typeface="Arial"/>
              <a:buNone/>
            </a:pP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6bdfe72c1f_2_18"/>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g6bdfe72c1f_2_18"/>
          <p:cNvSpPr txBox="1"/>
          <p:nvPr/>
        </p:nvSpPr>
        <p:spPr>
          <a:xfrm>
            <a:off x="284700" y="1617750"/>
            <a:ext cx="8381100" cy="4350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a:solidFill>
                  <a:srgbClr val="0000FF"/>
                </a:solidFill>
                <a:latin typeface="Trebuchet MS"/>
                <a:ea typeface="Trebuchet MS"/>
                <a:cs typeface="Trebuchet MS"/>
                <a:sym typeface="Trebuchet MS"/>
              </a:rPr>
              <a:t>c. Sequential Model</a:t>
            </a:r>
            <a:endParaRPr sz="1800">
              <a:solidFill>
                <a:srgbClr val="0000FF"/>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1800">
              <a:solidFill>
                <a:srgbClr val="0000FF"/>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r>
              <a:rPr lang="en-US" sz="1800">
                <a:solidFill>
                  <a:srgbClr val="0000FF"/>
                </a:solidFill>
                <a:latin typeface="Trebuchet MS"/>
                <a:ea typeface="Trebuchet MS"/>
                <a:cs typeface="Trebuchet MS"/>
                <a:sym typeface="Trebuchet MS"/>
              </a:rPr>
              <a:t>In order to provide our model with the capability of being able to to represent non-linear relations, we use a simple neural network architecture.</a:t>
            </a:r>
            <a:endParaRPr sz="1800">
              <a:solidFill>
                <a:srgbClr val="0000FF"/>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1800">
              <a:solidFill>
                <a:srgbClr val="0000FF"/>
              </a:solidFill>
              <a:latin typeface="Trebuchet MS"/>
              <a:ea typeface="Trebuchet MS"/>
              <a:cs typeface="Trebuchet MS"/>
              <a:sym typeface="Trebuchet MS"/>
            </a:endParaRPr>
          </a:p>
          <a:p>
            <a:pPr marL="457200" marR="0" lvl="0" indent="-342900" algn="just" rtl="0">
              <a:lnSpc>
                <a:spcPct val="100000"/>
              </a:lnSpc>
              <a:spcBef>
                <a:spcPts val="0"/>
              </a:spcBef>
              <a:spcAft>
                <a:spcPts val="0"/>
              </a:spcAft>
              <a:buClr>
                <a:srgbClr val="0000FF"/>
              </a:buClr>
              <a:buSzPts val="1800"/>
              <a:buFont typeface="Trebuchet MS"/>
              <a:buChar char="●"/>
            </a:pPr>
            <a:r>
              <a:rPr lang="en-US" sz="1800">
                <a:solidFill>
                  <a:srgbClr val="0000FF"/>
                </a:solidFill>
                <a:latin typeface="Trebuchet MS"/>
                <a:ea typeface="Trebuchet MS"/>
                <a:cs typeface="Trebuchet MS"/>
                <a:sym typeface="Trebuchet MS"/>
              </a:rPr>
              <a:t>2 hidden Layers</a:t>
            </a:r>
            <a:endParaRPr sz="1800">
              <a:solidFill>
                <a:srgbClr val="0000FF"/>
              </a:solidFill>
              <a:latin typeface="Trebuchet MS"/>
              <a:ea typeface="Trebuchet MS"/>
              <a:cs typeface="Trebuchet MS"/>
              <a:sym typeface="Trebuchet MS"/>
            </a:endParaRPr>
          </a:p>
          <a:p>
            <a:pPr marL="457200" marR="0" lvl="0" indent="-342900" algn="just" rtl="0">
              <a:lnSpc>
                <a:spcPct val="100000"/>
              </a:lnSpc>
              <a:spcBef>
                <a:spcPts val="0"/>
              </a:spcBef>
              <a:spcAft>
                <a:spcPts val="0"/>
              </a:spcAft>
              <a:buClr>
                <a:srgbClr val="0000FF"/>
              </a:buClr>
              <a:buSzPts val="1800"/>
              <a:buFont typeface="Trebuchet MS"/>
              <a:buChar char="●"/>
            </a:pPr>
            <a:r>
              <a:rPr lang="en-US" sz="1800">
                <a:solidFill>
                  <a:srgbClr val="0000FF"/>
                </a:solidFill>
                <a:latin typeface="Trebuchet MS"/>
                <a:ea typeface="Trebuchet MS"/>
                <a:cs typeface="Trebuchet MS"/>
                <a:sym typeface="Trebuchet MS"/>
              </a:rPr>
              <a:t>Input layer will have 5 neurons, and the input passed will contain the following values:</a:t>
            </a:r>
            <a:endParaRPr sz="1800">
              <a:solidFill>
                <a:srgbClr val="0000FF"/>
              </a:solidFill>
              <a:latin typeface="Trebuchet MS"/>
              <a:ea typeface="Trebuchet MS"/>
              <a:cs typeface="Trebuchet MS"/>
              <a:sym typeface="Trebuchet MS"/>
            </a:endParaRPr>
          </a:p>
          <a:p>
            <a:pPr marL="914400" marR="0" lvl="0" indent="-342900" algn="just" rtl="0">
              <a:lnSpc>
                <a:spcPct val="100000"/>
              </a:lnSpc>
              <a:spcBef>
                <a:spcPts val="0"/>
              </a:spcBef>
              <a:spcAft>
                <a:spcPts val="0"/>
              </a:spcAft>
              <a:buClr>
                <a:srgbClr val="0000FF"/>
              </a:buClr>
              <a:buSzPts val="1800"/>
              <a:buFont typeface="Trebuchet MS"/>
              <a:buAutoNum type="arabicPeriod"/>
            </a:pPr>
            <a:r>
              <a:rPr lang="en-US" sz="1800">
                <a:solidFill>
                  <a:srgbClr val="0000FF"/>
                </a:solidFill>
                <a:latin typeface="Trebuchet MS"/>
                <a:ea typeface="Trebuchet MS"/>
                <a:cs typeface="Trebuchet MS"/>
                <a:sym typeface="Trebuchet MS"/>
              </a:rPr>
              <a:t>Elevation Score of Location</a:t>
            </a:r>
            <a:endParaRPr sz="1800">
              <a:solidFill>
                <a:srgbClr val="0000FF"/>
              </a:solidFill>
              <a:latin typeface="Trebuchet MS"/>
              <a:ea typeface="Trebuchet MS"/>
              <a:cs typeface="Trebuchet MS"/>
              <a:sym typeface="Trebuchet MS"/>
            </a:endParaRPr>
          </a:p>
          <a:p>
            <a:pPr marL="914400" marR="0" lvl="0" indent="-342900" algn="just" rtl="0">
              <a:lnSpc>
                <a:spcPct val="100000"/>
              </a:lnSpc>
              <a:spcBef>
                <a:spcPts val="0"/>
              </a:spcBef>
              <a:spcAft>
                <a:spcPts val="0"/>
              </a:spcAft>
              <a:buClr>
                <a:srgbClr val="0000FF"/>
              </a:buClr>
              <a:buSzPts val="1800"/>
              <a:buFont typeface="Trebuchet MS"/>
              <a:buAutoNum type="arabicPeriod"/>
            </a:pPr>
            <a:r>
              <a:rPr lang="en-US" sz="1800">
                <a:solidFill>
                  <a:srgbClr val="0000FF"/>
                </a:solidFill>
                <a:latin typeface="Trebuchet MS"/>
                <a:ea typeface="Trebuchet MS"/>
                <a:cs typeface="Trebuchet MS"/>
                <a:sym typeface="Trebuchet MS"/>
              </a:rPr>
              <a:t>Previous Time Segment Precipitation</a:t>
            </a:r>
            <a:endParaRPr sz="1800">
              <a:solidFill>
                <a:srgbClr val="0000FF"/>
              </a:solidFill>
              <a:latin typeface="Trebuchet MS"/>
              <a:ea typeface="Trebuchet MS"/>
              <a:cs typeface="Trebuchet MS"/>
              <a:sym typeface="Trebuchet MS"/>
            </a:endParaRPr>
          </a:p>
          <a:p>
            <a:pPr marL="914400" marR="0" lvl="0" indent="-342900" algn="just" rtl="0">
              <a:lnSpc>
                <a:spcPct val="100000"/>
              </a:lnSpc>
              <a:spcBef>
                <a:spcPts val="0"/>
              </a:spcBef>
              <a:spcAft>
                <a:spcPts val="0"/>
              </a:spcAft>
              <a:buClr>
                <a:srgbClr val="0000FF"/>
              </a:buClr>
              <a:buSzPts val="1800"/>
              <a:buFont typeface="Trebuchet MS"/>
              <a:buAutoNum type="arabicPeriod"/>
            </a:pPr>
            <a:r>
              <a:rPr lang="en-US" sz="1800">
                <a:solidFill>
                  <a:srgbClr val="0000FF"/>
                </a:solidFill>
                <a:latin typeface="Trebuchet MS"/>
                <a:ea typeface="Trebuchet MS"/>
                <a:cs typeface="Trebuchet MS"/>
                <a:sym typeface="Trebuchet MS"/>
              </a:rPr>
              <a:t>Previous Time Segment Traffic</a:t>
            </a:r>
            <a:endParaRPr sz="1800">
              <a:solidFill>
                <a:srgbClr val="0000FF"/>
              </a:solidFill>
              <a:latin typeface="Trebuchet MS"/>
              <a:ea typeface="Trebuchet MS"/>
              <a:cs typeface="Trebuchet MS"/>
              <a:sym typeface="Trebuchet MS"/>
            </a:endParaRPr>
          </a:p>
          <a:p>
            <a:pPr marL="914400" marR="0" lvl="0" indent="-342900" algn="just" rtl="0">
              <a:lnSpc>
                <a:spcPct val="100000"/>
              </a:lnSpc>
              <a:spcBef>
                <a:spcPts val="0"/>
              </a:spcBef>
              <a:spcAft>
                <a:spcPts val="0"/>
              </a:spcAft>
              <a:buClr>
                <a:srgbClr val="0000FF"/>
              </a:buClr>
              <a:buSzPts val="1800"/>
              <a:buFont typeface="Trebuchet MS"/>
              <a:buAutoNum type="arabicPeriod"/>
            </a:pPr>
            <a:r>
              <a:rPr lang="en-US" sz="1800">
                <a:solidFill>
                  <a:srgbClr val="0000FF"/>
                </a:solidFill>
                <a:latin typeface="Trebuchet MS"/>
                <a:ea typeface="Trebuchet MS"/>
                <a:cs typeface="Trebuchet MS"/>
                <a:sym typeface="Trebuchet MS"/>
              </a:rPr>
              <a:t>Time Segment Index</a:t>
            </a:r>
            <a:endParaRPr sz="1800">
              <a:solidFill>
                <a:srgbClr val="0000FF"/>
              </a:solidFill>
              <a:latin typeface="Trebuchet MS"/>
              <a:ea typeface="Trebuchet MS"/>
              <a:cs typeface="Trebuchet MS"/>
              <a:sym typeface="Trebuchet MS"/>
            </a:endParaRPr>
          </a:p>
          <a:p>
            <a:pPr marL="914400" marR="0" lvl="0" indent="-342900" algn="just" rtl="0">
              <a:lnSpc>
                <a:spcPct val="100000"/>
              </a:lnSpc>
              <a:spcBef>
                <a:spcPts val="0"/>
              </a:spcBef>
              <a:spcAft>
                <a:spcPts val="0"/>
              </a:spcAft>
              <a:buClr>
                <a:srgbClr val="0000FF"/>
              </a:buClr>
              <a:buSzPts val="1800"/>
              <a:buFont typeface="Trebuchet MS"/>
              <a:buAutoNum type="arabicPeriod"/>
            </a:pPr>
            <a:r>
              <a:rPr lang="en-US" sz="1800">
                <a:solidFill>
                  <a:srgbClr val="0000FF"/>
                </a:solidFill>
                <a:latin typeface="Trebuchet MS"/>
                <a:ea typeface="Trebuchet MS"/>
                <a:cs typeface="Trebuchet MS"/>
                <a:sym typeface="Trebuchet MS"/>
              </a:rPr>
              <a:t>Day of Week Index</a:t>
            </a:r>
            <a:endParaRPr sz="1800">
              <a:solidFill>
                <a:srgbClr val="0000FF"/>
              </a:solidFill>
              <a:latin typeface="Trebuchet MS"/>
              <a:ea typeface="Trebuchet MS"/>
              <a:cs typeface="Trebuchet MS"/>
              <a:sym typeface="Trebuchet MS"/>
            </a:endParaRPr>
          </a:p>
          <a:p>
            <a:pPr marL="1371600" marR="0" lvl="0" indent="0" algn="just" rtl="0">
              <a:lnSpc>
                <a:spcPct val="100000"/>
              </a:lnSpc>
              <a:spcBef>
                <a:spcPts val="0"/>
              </a:spcBef>
              <a:spcAft>
                <a:spcPts val="0"/>
              </a:spcAft>
              <a:buNone/>
            </a:pPr>
            <a:endParaRPr sz="1800">
              <a:solidFill>
                <a:srgbClr val="0000FF"/>
              </a:solidFill>
              <a:latin typeface="Trebuchet MS"/>
              <a:ea typeface="Trebuchet MS"/>
              <a:cs typeface="Trebuchet MS"/>
              <a:sym typeface="Trebuchet MS"/>
            </a:endParaRPr>
          </a:p>
          <a:p>
            <a:pPr marL="457200" marR="0" lvl="0" indent="-342900" algn="just" rtl="0">
              <a:lnSpc>
                <a:spcPct val="100000"/>
              </a:lnSpc>
              <a:spcBef>
                <a:spcPts val="0"/>
              </a:spcBef>
              <a:spcAft>
                <a:spcPts val="0"/>
              </a:spcAft>
              <a:buClr>
                <a:srgbClr val="0000FF"/>
              </a:buClr>
              <a:buSzPts val="1800"/>
              <a:buFont typeface="Trebuchet MS"/>
              <a:buChar char="●"/>
            </a:pPr>
            <a:r>
              <a:rPr lang="en-US" sz="1800">
                <a:solidFill>
                  <a:srgbClr val="0000FF"/>
                </a:solidFill>
                <a:latin typeface="Trebuchet MS"/>
                <a:ea typeface="Trebuchet MS"/>
                <a:cs typeface="Trebuchet MS"/>
                <a:sym typeface="Trebuchet MS"/>
              </a:rPr>
              <a:t>The output of the network will be a one hot encoded vector denoting the severity of the predicted traffic in the next time segment</a:t>
            </a:r>
            <a:endParaRPr sz="1800">
              <a:solidFill>
                <a:srgbClr val="0000FF"/>
              </a:solidFill>
              <a:latin typeface="Trebuchet MS"/>
              <a:ea typeface="Trebuchet MS"/>
              <a:cs typeface="Trebuchet MS"/>
              <a:sym typeface="Trebuchet MS"/>
            </a:endParaRPr>
          </a:p>
          <a:p>
            <a:pPr marL="989012"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99" name="Google Shape;99;g6bdfe72c1f_2_18"/>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Research Methodology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6bdfe72c1f_2_34"/>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5" name="Google Shape;105;g6bdfe72c1f_2_34"/>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Dependencies and Risks</a:t>
            </a:r>
            <a:endParaRPr sz="1800">
              <a:solidFill>
                <a:schemeClr val="dk1"/>
              </a:solidFill>
              <a:latin typeface="Arial"/>
              <a:ea typeface="Arial"/>
              <a:cs typeface="Arial"/>
              <a:sym typeface="Arial"/>
            </a:endParaRPr>
          </a:p>
        </p:txBody>
      </p:sp>
      <p:sp>
        <p:nvSpPr>
          <p:cNvPr id="106" name="Google Shape;106;g6bdfe72c1f_2_34"/>
          <p:cNvSpPr txBox="1"/>
          <p:nvPr/>
        </p:nvSpPr>
        <p:spPr>
          <a:xfrm>
            <a:off x="590900" y="1791525"/>
            <a:ext cx="7089600" cy="791100"/>
          </a:xfrm>
          <a:prstGeom prst="rect">
            <a:avLst/>
          </a:prstGeom>
          <a:noFill/>
          <a:ln>
            <a:noFill/>
          </a:ln>
        </p:spPr>
        <p:txBody>
          <a:bodyPr spcFirstLastPara="1" wrap="square" lIns="91425" tIns="45700" rIns="91425" bIns="45700" anchor="ctr" anchorCtr="0">
            <a:noAutofit/>
          </a:bodyPr>
          <a:lstStyle/>
          <a:p>
            <a:pPr marL="0" marR="0" lvl="0" indent="0" algn="just" rtl="0">
              <a:spcBef>
                <a:spcPts val="48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Model Architecture</a:t>
            </a:r>
            <a:endParaRPr sz="2400">
              <a:solidFill>
                <a:srgbClr val="0000FF"/>
              </a:solidFill>
              <a:latin typeface="Trebuchet MS"/>
              <a:ea typeface="Trebuchet MS"/>
              <a:cs typeface="Trebuchet MS"/>
              <a:sym typeface="Trebuchet MS"/>
            </a:endParaRPr>
          </a:p>
        </p:txBody>
      </p:sp>
      <p:sp>
        <p:nvSpPr>
          <p:cNvPr id="107" name="Google Shape;107;g6bdfe72c1f_2_34"/>
          <p:cNvSpPr txBox="1"/>
          <p:nvPr/>
        </p:nvSpPr>
        <p:spPr>
          <a:xfrm>
            <a:off x="717375" y="2993800"/>
            <a:ext cx="6915300" cy="32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8" name="Google Shape;108;g6bdfe72c1f_2_34"/>
          <p:cNvPicPr preferRelativeResize="0"/>
          <p:nvPr/>
        </p:nvPicPr>
        <p:blipFill>
          <a:blip r:embed="rId3">
            <a:alphaModFix/>
          </a:blip>
          <a:stretch>
            <a:fillRect/>
          </a:stretch>
        </p:blipFill>
        <p:spPr>
          <a:xfrm>
            <a:off x="1284350" y="2514046"/>
            <a:ext cx="6195276" cy="40605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4" name="Google Shape;114;p6"/>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Dependencies and Risks</a:t>
            </a:r>
            <a:endParaRPr sz="1800">
              <a:solidFill>
                <a:schemeClr val="dk1"/>
              </a:solidFill>
              <a:latin typeface="Arial"/>
              <a:ea typeface="Arial"/>
              <a:cs typeface="Arial"/>
              <a:sym typeface="Arial"/>
            </a:endParaRPr>
          </a:p>
        </p:txBody>
      </p:sp>
      <p:sp>
        <p:nvSpPr>
          <p:cNvPr id="115" name="Google Shape;115;p6"/>
          <p:cNvSpPr txBox="1"/>
          <p:nvPr/>
        </p:nvSpPr>
        <p:spPr>
          <a:xfrm>
            <a:off x="590900" y="1791525"/>
            <a:ext cx="7772400" cy="3832500"/>
          </a:xfrm>
          <a:prstGeom prst="rect">
            <a:avLst/>
          </a:prstGeom>
          <a:noFill/>
          <a:ln>
            <a:noFill/>
          </a:ln>
        </p:spPr>
        <p:txBody>
          <a:bodyPr spcFirstLastPara="1" wrap="square" lIns="91425" tIns="45700" rIns="91425" bIns="45700" anchor="ctr" anchorCtr="0">
            <a:noAutofit/>
          </a:bodyPr>
          <a:lstStyle/>
          <a:p>
            <a:pPr marL="457200" marR="0" lvl="0" indent="-381000" algn="just" rtl="0">
              <a:spcBef>
                <a:spcPts val="48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Data Availability- precipitation,runoff,etc</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Conflict with KSNDMC Project</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Yuktix data extensiveness - Imputation required, more stations</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7"/>
          <p:cNvSpPr txBox="1"/>
          <p:nvPr/>
        </p:nvSpPr>
        <p:spPr>
          <a:xfrm>
            <a:off x="1371600" y="1143000"/>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dirty="0">
                <a:solidFill>
                  <a:srgbClr val="FF0000"/>
                </a:solidFill>
                <a:latin typeface="Trebuchet MS"/>
                <a:ea typeface="Trebuchet MS"/>
                <a:cs typeface="Trebuchet MS"/>
                <a:sym typeface="Trebuchet MS"/>
              </a:rPr>
              <a:t>Results of Research Study &amp; Demo</a:t>
            </a:r>
            <a:endParaRPr sz="2400">
              <a:solidFill>
                <a:srgbClr val="FF0000"/>
              </a:solidFill>
              <a:latin typeface="Trebuchet MS"/>
              <a:ea typeface="Trebuchet MS"/>
              <a:cs typeface="Trebuchet MS"/>
              <a:sym typeface="Trebuchet MS"/>
            </a:endParaRPr>
          </a:p>
        </p:txBody>
      </p:sp>
      <p:sp>
        <p:nvSpPr>
          <p:cNvPr id="123" name="Google Shape;123;p7"/>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342900" marR="0" lvl="0" indent="12700" algn="just" rtl="0">
              <a:lnSpc>
                <a:spcPct val="100000"/>
              </a:lnSpc>
              <a:spcBef>
                <a:spcPts val="0"/>
              </a:spcBef>
              <a:spcAft>
                <a:spcPts val="0"/>
              </a:spcAft>
              <a:buClr>
                <a:srgbClr val="0000FF"/>
              </a:buClr>
              <a:buSzPts val="2400"/>
              <a:buFont typeface="Trebuchet MS"/>
              <a:buNone/>
            </a:pPr>
            <a:endParaRPr lang="en-IN" sz="2400" b="0" i="0" u="none" strike="noStrike" cap="none" dirty="0" smtClean="0">
              <a:solidFill>
                <a:srgbClr val="0000FF"/>
              </a:solidFill>
              <a:latin typeface="Trebuchet MS"/>
              <a:ea typeface="Trebuchet MS"/>
              <a:cs typeface="Trebuchet MS"/>
              <a:sym typeface="Trebuchet MS"/>
            </a:endParaRPr>
          </a:p>
          <a:p>
            <a:pPr marL="989013" marR="0" lvl="1" indent="-23812" algn="just" rtl="0">
              <a:spcBef>
                <a:spcPts val="480"/>
              </a:spcBef>
              <a:spcAft>
                <a:spcPts val="0"/>
              </a:spcAft>
              <a:buClr>
                <a:schemeClr val="dk1"/>
              </a:buClr>
              <a:buSzPts val="2400"/>
              <a:buFont typeface="Noto Sans Symbols"/>
              <a:buNone/>
            </a:pPr>
            <a:endParaRPr lang="en-IN" sz="2400" dirty="0" smtClean="0">
              <a:solidFill>
                <a:srgbClr val="0000FF"/>
              </a:solidFill>
              <a:latin typeface="Trebuchet MS"/>
              <a:ea typeface="Trebuchet MS"/>
              <a:cs typeface="Trebuchet MS"/>
              <a:sym typeface="Trebuchet MS"/>
            </a:endParaRPr>
          </a:p>
          <a:p>
            <a:pPr marL="989013" marR="0" lvl="1" indent="-23812" algn="just" rtl="0">
              <a:spcBef>
                <a:spcPts val="480"/>
              </a:spcBef>
              <a:spcAft>
                <a:spcPts val="0"/>
              </a:spcAft>
              <a:buClr>
                <a:schemeClr val="dk1"/>
              </a:buClr>
              <a:buSzPts val="2400"/>
              <a:buFont typeface="Noto Sans Symbols"/>
              <a:buNone/>
            </a:pPr>
            <a:r>
              <a:rPr lang="en-IN" sz="2400" b="0" i="0" u="none" strike="noStrike" cap="none" dirty="0" smtClean="0">
                <a:solidFill>
                  <a:srgbClr val="0000FF"/>
                </a:solidFill>
                <a:latin typeface="Trebuchet MS"/>
                <a:ea typeface="Trebuchet MS"/>
                <a:cs typeface="Trebuchet MS"/>
                <a:sym typeface="Trebuchet MS"/>
              </a:rPr>
              <a:t>The model achieved an accuracy of 85.71%</a:t>
            </a:r>
          </a:p>
          <a:p>
            <a:pPr marL="989013" marR="0" lvl="1" indent="-23812" algn="just" rtl="0">
              <a:spcBef>
                <a:spcPts val="480"/>
              </a:spcBef>
              <a:spcAft>
                <a:spcPts val="0"/>
              </a:spcAft>
              <a:buClr>
                <a:schemeClr val="dk1"/>
              </a:buClr>
              <a:buSzPts val="2400"/>
              <a:buFont typeface="Noto Sans Symbols"/>
              <a:buNone/>
            </a:pPr>
            <a:r>
              <a:rPr lang="en-IN" sz="2400" b="0" i="0" u="none" strike="noStrike" cap="none" dirty="0" smtClean="0">
                <a:solidFill>
                  <a:srgbClr val="0000FF"/>
                </a:solidFill>
                <a:latin typeface="Trebuchet MS"/>
                <a:ea typeface="Trebuchet MS"/>
                <a:cs typeface="Trebuchet MS"/>
                <a:sym typeface="Trebuchet MS"/>
              </a:rPr>
              <a:t>The loss function is shown below:</a:t>
            </a:r>
          </a:p>
          <a:p>
            <a:pPr marL="989013" marR="0" lvl="1" indent="-23812" algn="just" rtl="0">
              <a:spcBef>
                <a:spcPts val="480"/>
              </a:spcBef>
              <a:spcAft>
                <a:spcPts val="0"/>
              </a:spcAft>
              <a:buClr>
                <a:schemeClr val="dk1"/>
              </a:buClr>
              <a:buSzPts val="2400"/>
              <a:buFont typeface="Noto Sans Symbols"/>
              <a:buNone/>
            </a:pPr>
            <a:endParaRPr lang="en-IN" sz="2400" b="0" i="0" u="none" strike="noStrike" cap="none" dirty="0" smtClean="0">
              <a:solidFill>
                <a:srgbClr val="0000FF"/>
              </a:solidFill>
              <a:latin typeface="Trebuchet MS"/>
              <a:ea typeface="Trebuchet MS"/>
              <a:cs typeface="Trebuchet MS"/>
              <a:sym typeface="Trebuchet MS"/>
            </a:endParaRPr>
          </a:p>
          <a:p>
            <a:pPr marL="989013"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pic>
        <p:nvPicPr>
          <p:cNvPr id="1026" name="Picture 2"/>
          <p:cNvPicPr>
            <a:picLocks noChangeAspect="1" noChangeArrowheads="1"/>
          </p:cNvPicPr>
          <p:nvPr/>
        </p:nvPicPr>
        <p:blipFill>
          <a:blip r:embed="rId3"/>
          <a:srcRect/>
          <a:stretch>
            <a:fillRect/>
          </a:stretch>
        </p:blipFill>
        <p:spPr bwMode="auto">
          <a:xfrm>
            <a:off x="2703957" y="3778377"/>
            <a:ext cx="3790950" cy="26479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8"/>
          <p:cNvSpPr txBox="1"/>
          <p:nvPr/>
        </p:nvSpPr>
        <p:spPr>
          <a:xfrm>
            <a:off x="1371600" y="1143000"/>
            <a:ext cx="7772400" cy="461665"/>
          </a:xfrm>
          <a:prstGeom prst="rect">
            <a:avLst/>
          </a:prstGeom>
          <a:noFill/>
          <a:ln>
            <a:noFill/>
          </a:ln>
        </p:spPr>
        <p:txBody>
          <a:bodyPr spcFirstLastPara="1" wrap="square" lIns="91425" tIns="45700" rIns="91425" bIns="45700" anchor="t" anchorCtr="0">
            <a:spAutoFit/>
          </a:bodyPr>
          <a:lstStyle/>
          <a:p>
            <a:pPr marL="342900" lvl="0" indent="-342900" algn="r"/>
            <a:r>
              <a:rPr lang="en-US" sz="2400" dirty="0" smtClean="0">
                <a:solidFill>
                  <a:srgbClr val="FF0000"/>
                </a:solidFill>
                <a:latin typeface="Trebuchet MS"/>
                <a:ea typeface="Trebuchet MS"/>
                <a:cs typeface="Trebuchet MS"/>
                <a:sym typeface="Trebuchet MS"/>
              </a:rPr>
              <a:t>Results of Research Study &amp; Demo</a:t>
            </a:r>
            <a:endParaRPr lang="en-US" sz="2400" dirty="0">
              <a:solidFill>
                <a:srgbClr val="FF0000"/>
              </a:solidFill>
              <a:latin typeface="Trebuchet MS"/>
              <a:ea typeface="Trebuchet MS"/>
              <a:cs typeface="Trebuchet MS"/>
              <a:sym typeface="Trebuchet MS"/>
            </a:endParaRPr>
          </a:p>
        </p:txBody>
      </p:sp>
      <p:sp>
        <p:nvSpPr>
          <p:cNvPr id="130" name="Google Shape;130;p8"/>
          <p:cNvSpPr/>
          <p:nvPr/>
        </p:nvSpPr>
        <p:spPr>
          <a:xfrm>
            <a:off x="838200" y="2362200"/>
            <a:ext cx="7684200" cy="3396000"/>
          </a:xfrm>
          <a:prstGeom prst="rect">
            <a:avLst/>
          </a:prstGeom>
          <a:noFill/>
          <a:ln>
            <a:noFill/>
          </a:ln>
        </p:spPr>
        <p:txBody>
          <a:bodyPr spcFirstLastPara="1" wrap="square" lIns="91425" tIns="45700" rIns="91425" bIns="45700" anchor="t" anchorCtr="0">
            <a:spAutoFit/>
          </a:bodyPr>
          <a:lstStyle/>
          <a:p>
            <a:pPr marL="457200" marR="0" lvl="0"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 this work we propose a model for predicting the effect of rainfall on traffic within the next four hour window</a:t>
            </a:r>
            <a:endParaRPr sz="2400">
              <a:solidFill>
                <a:srgbClr val="0000FF"/>
              </a:solidFill>
              <a:latin typeface="Trebuchet MS"/>
              <a:ea typeface="Trebuchet MS"/>
              <a:cs typeface="Trebuchet MS"/>
              <a:sym typeface="Trebuchet MS"/>
            </a:endParaRPr>
          </a:p>
          <a:p>
            <a:pPr marL="457200" marR="0" lvl="0" indent="-381000" algn="just" rtl="0">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This information can be used beforehand to help estimate traffic in an area and to hence make appropriate changes in plans for travel. We present an easy to use GUI for this task. </a:t>
            </a:r>
            <a:endParaRPr/>
          </a:p>
          <a:p>
            <a:pPr marL="342900" marR="0" lvl="0" indent="12700" algn="just" rtl="0">
              <a:spcBef>
                <a:spcPts val="48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6bdfe72c1f_2_43"/>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g6bdfe72c1f_2_43"/>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Challenges for Future Work</a:t>
            </a:r>
            <a:endParaRPr sz="2400">
              <a:solidFill>
                <a:srgbClr val="FF0000"/>
              </a:solidFill>
              <a:latin typeface="Trebuchet MS"/>
              <a:ea typeface="Trebuchet MS"/>
              <a:cs typeface="Trebuchet MS"/>
              <a:sym typeface="Trebuchet MS"/>
            </a:endParaRPr>
          </a:p>
        </p:txBody>
      </p:sp>
      <p:sp>
        <p:nvSpPr>
          <p:cNvPr id="137" name="Google Shape;137;g6bdfe72c1f_2_43"/>
          <p:cNvSpPr/>
          <p:nvPr/>
        </p:nvSpPr>
        <p:spPr>
          <a:xfrm>
            <a:off x="819075" y="1864825"/>
            <a:ext cx="8114400" cy="41658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 the future the accuracy of our model can be increased by training with more data. Apart from simply increasing the number of data points used in training, using different sources may help as well. Runoff data, DEM vector data and drainage data may help a great deal.</a:t>
            </a:r>
            <a:endParaRPr sz="2400">
              <a:solidFill>
                <a:srgbClr val="0000FF"/>
              </a:solidFill>
              <a:latin typeface="Trebuchet MS"/>
              <a:ea typeface="Trebuchet MS"/>
              <a:cs typeface="Trebuchet MS"/>
              <a:sym typeface="Trebuchet MS"/>
            </a:endParaRPr>
          </a:p>
          <a:p>
            <a:pPr marL="457200" marR="0" lvl="0" indent="0" algn="just" rtl="0">
              <a:spcBef>
                <a:spcPts val="480"/>
              </a:spcBef>
              <a:spcAft>
                <a:spcPts val="0"/>
              </a:spcAft>
              <a:buNone/>
            </a:pPr>
            <a:endParaRPr sz="2400">
              <a:solidFill>
                <a:srgbClr val="0000FF"/>
              </a:solidFill>
              <a:latin typeface="Trebuchet MS"/>
              <a:ea typeface="Trebuchet MS"/>
              <a:cs typeface="Trebuchet MS"/>
              <a:sym typeface="Trebuchet MS"/>
            </a:endParaRPr>
          </a:p>
          <a:p>
            <a:pPr marL="457200" marR="0" lvl="0" indent="-381000" algn="just" rtl="0">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It is also reasonable to believe that a deeper or more complex neural network architecture will perform better. However, such a network will require additional data.</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9"/>
          <p:cNvSpPr txBox="1"/>
          <p:nvPr/>
        </p:nvSpPr>
        <p:spPr>
          <a:xfrm>
            <a:off x="1371600" y="1143000"/>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Research Credits Actual Weekly Plan</a:t>
            </a:r>
            <a:endParaRPr/>
          </a:p>
        </p:txBody>
      </p:sp>
      <p:graphicFrame>
        <p:nvGraphicFramePr>
          <p:cNvPr id="5" name="Google Shape;102;g613dd60a76_0_29"/>
          <p:cNvGraphicFramePr/>
          <p:nvPr/>
        </p:nvGraphicFramePr>
        <p:xfrm>
          <a:off x="285263" y="1992278"/>
          <a:ext cx="8555200" cy="3939625"/>
        </p:xfrm>
        <a:graphic>
          <a:graphicData uri="http://schemas.openxmlformats.org/drawingml/2006/table">
            <a:tbl>
              <a:tblPr>
                <a:noFill/>
              </a:tblPr>
              <a:tblGrid>
                <a:gridCol w="2335400"/>
                <a:gridCol w="6219800"/>
              </a:tblGrid>
              <a:tr h="382925">
                <a:tc>
                  <a:txBody>
                    <a:bodyPr/>
                    <a:lstStyle/>
                    <a:p>
                      <a:pPr marL="0" lvl="0" indent="0" algn="l" rtl="0">
                        <a:lnSpc>
                          <a:spcPct val="100000"/>
                        </a:lnSpc>
                        <a:spcBef>
                          <a:spcPts val="0"/>
                        </a:spcBef>
                        <a:spcAft>
                          <a:spcPts val="0"/>
                        </a:spcAft>
                        <a:buNone/>
                      </a:pPr>
                      <a:r>
                        <a:rPr lang="en-US" sz="1800" b="1" dirty="0">
                          <a:solidFill>
                            <a:srgbClr val="FFFFFF"/>
                          </a:solidFill>
                          <a:latin typeface="Twentieth Century"/>
                          <a:ea typeface="Twentieth Century"/>
                          <a:cs typeface="Twentieth Century"/>
                          <a:sym typeface="Twentieth Century"/>
                        </a:rPr>
                        <a:t>Weeks</a:t>
                      </a:r>
                      <a:endParaRPr sz="1800" b="0" strike="noStrik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1CADE4"/>
                    </a:solidFill>
                  </a:tcPr>
                </a:tc>
                <a:tc>
                  <a:txBody>
                    <a:bodyPr/>
                    <a:lstStyle/>
                    <a:p>
                      <a:pPr marL="0" lvl="0" indent="0" algn="l" rtl="0">
                        <a:lnSpc>
                          <a:spcPct val="100000"/>
                        </a:lnSpc>
                        <a:spcBef>
                          <a:spcPts val="0"/>
                        </a:spcBef>
                        <a:spcAft>
                          <a:spcPts val="0"/>
                        </a:spcAft>
                        <a:buNone/>
                      </a:pPr>
                      <a:r>
                        <a:rPr lang="en-US" sz="1800" b="1" dirty="0">
                          <a:solidFill>
                            <a:srgbClr val="FFFFFF"/>
                          </a:solidFill>
                          <a:latin typeface="Twentieth Century"/>
                          <a:ea typeface="Twentieth Century"/>
                          <a:cs typeface="Twentieth Century"/>
                          <a:sym typeface="Twentieth Century"/>
                        </a:rPr>
                        <a:t>Activity</a:t>
                      </a:r>
                      <a:endParaRPr sz="1800" b="0" strike="noStrik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1CADE4"/>
                    </a:solidFill>
                  </a:tcPr>
                </a:tc>
              </a:tr>
              <a:tr h="670600">
                <a:tc>
                  <a:txBody>
                    <a:bodyPr/>
                    <a:lstStyle/>
                    <a:p>
                      <a:pPr marL="0" lvl="0" indent="0" algn="l" rtl="0">
                        <a:spcBef>
                          <a:spcPts val="0"/>
                        </a:spcBef>
                        <a:spcAft>
                          <a:spcPts val="0"/>
                        </a:spcAft>
                        <a:buNone/>
                      </a:pPr>
                      <a:r>
                        <a:rPr lang="en-US" sz="1800"/>
                        <a:t>1 - 2</a:t>
                      </a:r>
                      <a:endParaRPr sz="1800"/>
                    </a:p>
                    <a:p>
                      <a:pPr marL="0" lvl="0" indent="0" algn="l" rtl="0">
                        <a:spcBef>
                          <a:spcPts val="0"/>
                        </a:spcBef>
                        <a:spcAft>
                          <a:spcPts val="0"/>
                        </a:spcAft>
                        <a:buNone/>
                      </a:pPr>
                      <a:r>
                        <a:rPr lang="en-US" sz="1800"/>
                        <a:t>[19/08/19 - 30/08/19]</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lvl="0" indent="0" algn="l" rtl="0">
                        <a:spcBef>
                          <a:spcPts val="0"/>
                        </a:spcBef>
                        <a:spcAft>
                          <a:spcPts val="0"/>
                        </a:spcAft>
                        <a:buSzPts val="1100"/>
                        <a:buNone/>
                      </a:pPr>
                      <a:r>
                        <a:rPr lang="en-US" sz="1800"/>
                        <a:t>Selection of the problem statement, followed by a detailed literature survey on the existing work</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670600">
                <a:tc>
                  <a:txBody>
                    <a:bodyPr/>
                    <a:lstStyle/>
                    <a:p>
                      <a:pPr marL="0" lvl="0" indent="0" algn="l" rtl="0">
                        <a:spcBef>
                          <a:spcPts val="0"/>
                        </a:spcBef>
                        <a:spcAft>
                          <a:spcPts val="0"/>
                        </a:spcAft>
                        <a:buNone/>
                      </a:pPr>
                      <a:r>
                        <a:rPr lang="en-US" sz="1800"/>
                        <a:t>3 - 5</a:t>
                      </a:r>
                      <a:endParaRPr sz="1800"/>
                    </a:p>
                    <a:p>
                      <a:pPr marL="0" lvl="0" indent="0" algn="l" rtl="0">
                        <a:spcBef>
                          <a:spcPts val="0"/>
                        </a:spcBef>
                        <a:spcAft>
                          <a:spcPts val="0"/>
                        </a:spcAft>
                        <a:buClr>
                          <a:schemeClr val="dk1"/>
                        </a:buClr>
                        <a:buFont typeface="Arial"/>
                        <a:buNone/>
                      </a:pPr>
                      <a:r>
                        <a:rPr lang="en-US" sz="1800">
                          <a:solidFill>
                            <a:schemeClr val="dk1"/>
                          </a:solidFill>
                        </a:rPr>
                        <a:t>[02/09/19 - 20/09/19]</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lvl="0" indent="0" algn="l" rtl="0">
                        <a:spcBef>
                          <a:spcPts val="0"/>
                        </a:spcBef>
                        <a:spcAft>
                          <a:spcPts val="0"/>
                        </a:spcAft>
                        <a:buNone/>
                      </a:pPr>
                      <a:r>
                        <a:rPr lang="en-US" sz="1800"/>
                        <a:t>Procurement of the various datasets involved, along with fine tuning of the algorithm that is going to be used</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738500">
                <a:tc>
                  <a:txBody>
                    <a:bodyPr/>
                    <a:lstStyle/>
                    <a:p>
                      <a:pPr marL="0" lvl="0" indent="0" algn="l" rtl="0">
                        <a:spcBef>
                          <a:spcPts val="0"/>
                        </a:spcBef>
                        <a:spcAft>
                          <a:spcPts val="0"/>
                        </a:spcAft>
                        <a:buNone/>
                      </a:pPr>
                      <a:r>
                        <a:rPr lang="en-US" sz="1800"/>
                        <a:t>6 - 8</a:t>
                      </a:r>
                      <a:endParaRPr sz="1800"/>
                    </a:p>
                    <a:p>
                      <a:pPr marL="0" lvl="0" indent="0" algn="l" rtl="0">
                        <a:spcBef>
                          <a:spcPts val="0"/>
                        </a:spcBef>
                        <a:spcAft>
                          <a:spcPts val="0"/>
                        </a:spcAft>
                        <a:buClr>
                          <a:schemeClr val="dk1"/>
                        </a:buClr>
                        <a:buFont typeface="Arial"/>
                        <a:buNone/>
                      </a:pPr>
                      <a:r>
                        <a:rPr lang="en-US" sz="1800">
                          <a:solidFill>
                            <a:schemeClr val="dk1"/>
                          </a:solidFill>
                        </a:rPr>
                        <a:t>[30/09/19 - 18/09/19]</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lvl="0" indent="0" algn="l" rtl="0">
                        <a:spcBef>
                          <a:spcPts val="0"/>
                        </a:spcBef>
                        <a:spcAft>
                          <a:spcPts val="0"/>
                        </a:spcAft>
                        <a:buNone/>
                      </a:pPr>
                      <a:r>
                        <a:rPr lang="en-US" sz="1800"/>
                        <a:t>Development of the initial draft of the codebase</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r h="738500">
                <a:tc>
                  <a:txBody>
                    <a:bodyPr/>
                    <a:lstStyle/>
                    <a:p>
                      <a:pPr marL="0" lvl="0" indent="0" algn="l" rtl="0">
                        <a:spcBef>
                          <a:spcPts val="0"/>
                        </a:spcBef>
                        <a:spcAft>
                          <a:spcPts val="0"/>
                        </a:spcAft>
                        <a:buNone/>
                      </a:pPr>
                      <a:r>
                        <a:rPr lang="en-US" sz="1800"/>
                        <a:t>9 - 10</a:t>
                      </a:r>
                      <a:endParaRPr sz="1800"/>
                    </a:p>
                    <a:p>
                      <a:pPr marL="0" lvl="0" indent="0" algn="l" rtl="0">
                        <a:spcBef>
                          <a:spcPts val="0"/>
                        </a:spcBef>
                        <a:spcAft>
                          <a:spcPts val="0"/>
                        </a:spcAft>
                        <a:buNone/>
                      </a:pPr>
                      <a:r>
                        <a:rPr lang="en-US" sz="1800">
                          <a:solidFill>
                            <a:schemeClr val="dk1"/>
                          </a:solidFill>
                        </a:rPr>
                        <a:t>[21/09/19 - 01/10/19]</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c>
                  <a:txBody>
                    <a:bodyPr/>
                    <a:lstStyle/>
                    <a:p>
                      <a:pPr marL="0" lvl="0" indent="0" algn="l" rtl="0">
                        <a:spcBef>
                          <a:spcPts val="0"/>
                        </a:spcBef>
                        <a:spcAft>
                          <a:spcPts val="0"/>
                        </a:spcAft>
                        <a:buNone/>
                      </a:pPr>
                      <a:r>
                        <a:rPr lang="en-US" sz="1800"/>
                        <a:t>Completion and testing of the codebase</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7F1F9"/>
                    </a:solidFill>
                  </a:tcPr>
                </a:tc>
              </a:tr>
              <a:tr h="738500">
                <a:tc>
                  <a:txBody>
                    <a:bodyPr/>
                    <a:lstStyle/>
                    <a:p>
                      <a:pPr marL="0" lvl="0" indent="0" algn="l" rtl="0">
                        <a:spcBef>
                          <a:spcPts val="0"/>
                        </a:spcBef>
                        <a:spcAft>
                          <a:spcPts val="0"/>
                        </a:spcAft>
                        <a:buNone/>
                      </a:pPr>
                      <a:r>
                        <a:rPr lang="en-US" sz="1800" dirty="0"/>
                        <a:t>11 - 12</a:t>
                      </a:r>
                      <a:endParaRPr sz="1800"/>
                    </a:p>
                    <a:p>
                      <a:pPr marL="0" lvl="0" indent="0" algn="l" rtl="0">
                        <a:spcBef>
                          <a:spcPts val="0"/>
                        </a:spcBef>
                        <a:spcAft>
                          <a:spcPts val="0"/>
                        </a:spcAft>
                        <a:buNone/>
                      </a:pPr>
                      <a:r>
                        <a:rPr lang="en-US" sz="1800" dirty="0">
                          <a:solidFill>
                            <a:schemeClr val="dk1"/>
                          </a:solidFill>
                        </a:rPr>
                        <a:t>[11/10/19 - 22/10/19]</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c>
                  <a:txBody>
                    <a:bodyPr/>
                    <a:lstStyle/>
                    <a:p>
                      <a:pPr marL="0" lvl="0" indent="0" algn="l" rtl="0">
                        <a:spcBef>
                          <a:spcPts val="0"/>
                        </a:spcBef>
                        <a:spcAft>
                          <a:spcPts val="0"/>
                        </a:spcAft>
                        <a:buNone/>
                      </a:pPr>
                      <a:r>
                        <a:rPr lang="en-US" sz="1800" dirty="0"/>
                        <a:t>Report/Paper writing</a:t>
                      </a: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CE2F4"/>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p:nvPr/>
        </p:nvSpPr>
        <p:spPr>
          <a:xfrm>
            <a:off x="2847484" y="3352800"/>
            <a:ext cx="2506584"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2"/>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2"/>
          <p:cNvSpPr txBox="1"/>
          <p:nvPr/>
        </p:nvSpPr>
        <p:spPr>
          <a:xfrm>
            <a:off x="2667000" y="1143000"/>
            <a:ext cx="64770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 Introduction</a:t>
            </a:r>
            <a:endParaRPr/>
          </a:p>
        </p:txBody>
      </p:sp>
      <p:sp>
        <p:nvSpPr>
          <p:cNvPr id="33" name="Google Shape;33;p2"/>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342900" marR="0" lvl="0" indent="12700" algn="just" rtl="0">
              <a:lnSpc>
                <a:spcPct val="100000"/>
              </a:lnSpc>
              <a:spcBef>
                <a:spcPts val="0"/>
              </a:spcBef>
              <a:spcAft>
                <a:spcPts val="0"/>
              </a:spcAft>
              <a:buClr>
                <a:srgbClr val="0000FF"/>
              </a:buClr>
              <a:buSzPts val="2400"/>
              <a:buFont typeface="Trebuchet MS"/>
              <a:buNone/>
            </a:pPr>
            <a:r>
              <a:rPr lang="en-US" sz="2400" b="0" i="0" u="none" strike="noStrike" cap="none">
                <a:solidFill>
                  <a:srgbClr val="0000FF"/>
                </a:solidFill>
                <a:latin typeface="Trebuchet MS"/>
                <a:ea typeface="Trebuchet MS"/>
                <a:cs typeface="Trebuchet MS"/>
                <a:sym typeface="Trebuchet MS"/>
              </a:rPr>
              <a:t>Explain</a:t>
            </a:r>
            <a:r>
              <a:rPr lang="en-US" sz="2400">
                <a:solidFill>
                  <a:srgbClr val="0000FF"/>
                </a:solidFill>
                <a:latin typeface="Trebuchet MS"/>
                <a:ea typeface="Trebuchet MS"/>
                <a:cs typeface="Trebuchet MS"/>
                <a:sym typeface="Trebuchet MS"/>
              </a:rPr>
              <a:t> the background information, domain of research and the problem statement</a:t>
            </a:r>
            <a:endParaRPr sz="2400" b="0" i="0" u="none" strike="noStrike" cap="none">
              <a:solidFill>
                <a:srgbClr val="0000FF"/>
              </a:solidFill>
              <a:latin typeface="Trebuchet MS"/>
              <a:ea typeface="Trebuchet MS"/>
              <a:cs typeface="Trebuchet MS"/>
              <a:sym typeface="Trebuchet MS"/>
            </a:endParaRPr>
          </a:p>
          <a:p>
            <a:pPr marL="1077912" marR="0" lvl="1" indent="-265112" algn="just" rtl="0">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Traffic is a problem which almost everyone faces</a:t>
            </a:r>
            <a:endParaRPr sz="2400">
              <a:solidFill>
                <a:srgbClr val="0000FF"/>
              </a:solidFill>
              <a:latin typeface="Trebuchet MS"/>
              <a:ea typeface="Trebuchet MS"/>
              <a:cs typeface="Trebuchet MS"/>
              <a:sym typeface="Trebuchet MS"/>
            </a:endParaRPr>
          </a:p>
          <a:p>
            <a:pPr marL="1077912" marR="0" lvl="1" indent="-265112" algn="just" rtl="0">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When it rains, we observe an adverse effect on traffic</a:t>
            </a:r>
            <a:endParaRPr sz="2400">
              <a:solidFill>
                <a:srgbClr val="0000FF"/>
              </a:solidFill>
              <a:latin typeface="Trebuchet MS"/>
              <a:ea typeface="Trebuchet MS"/>
              <a:cs typeface="Trebuchet MS"/>
              <a:sym typeface="Trebuchet MS"/>
            </a:endParaRPr>
          </a:p>
          <a:p>
            <a:pPr marL="1077912" marR="0" lvl="1" indent="-265112" algn="just" rtl="0">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However, the exact relationship between rainfall and traffic is not clear</a:t>
            </a:r>
            <a:endParaRPr sz="2400">
              <a:solidFill>
                <a:srgbClr val="0000FF"/>
              </a:solidFill>
              <a:latin typeface="Trebuchet MS"/>
              <a:ea typeface="Trebuchet MS"/>
              <a:cs typeface="Trebuchet MS"/>
              <a:sym typeface="Trebuchet MS"/>
            </a:endParaRPr>
          </a:p>
          <a:p>
            <a:pPr marL="1077913" marR="0" lvl="1" indent="-265113" algn="just" rtl="0">
              <a:spcBef>
                <a:spcPts val="48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 this work, we attempt to model the relation between traffic and rainfall and hence make a prediction of traffic based on rainfall in a given period.</a:t>
            </a:r>
            <a:endParaRPr sz="2400">
              <a:solidFill>
                <a:srgbClr val="0000FF"/>
              </a:solidFill>
              <a:latin typeface="Trebuchet MS"/>
              <a:ea typeface="Trebuchet MS"/>
              <a:cs typeface="Trebuchet MS"/>
              <a:sym typeface="Trebuchet MS"/>
            </a:endParaRPr>
          </a:p>
          <a:p>
            <a:pPr marL="989013"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3"/>
          <p:cNvSpPr txBox="1"/>
          <p:nvPr/>
        </p:nvSpPr>
        <p:spPr>
          <a:xfrm>
            <a:off x="1371600" y="1143000"/>
            <a:ext cx="77724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Literature Review</a:t>
            </a:r>
            <a:endParaRPr/>
          </a:p>
        </p:txBody>
      </p:sp>
      <p:sp>
        <p:nvSpPr>
          <p:cNvPr id="41" name="Google Shape;41;p3"/>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342900" marR="0" lvl="0" indent="12700" algn="just" rtl="0">
              <a:lnSpc>
                <a:spcPct val="100000"/>
              </a:lnSpc>
              <a:spcBef>
                <a:spcPts val="0"/>
              </a:spcBef>
              <a:spcAft>
                <a:spcPts val="0"/>
              </a:spcAft>
              <a:buClr>
                <a:srgbClr val="0000FF"/>
              </a:buClr>
              <a:buSzPts val="2400"/>
              <a:buFont typeface="Trebuchet MS"/>
              <a:buNone/>
            </a:pPr>
            <a:r>
              <a:rPr lang="en-US" sz="2400" b="0" i="0" u="none" strike="noStrike" cap="none" dirty="0">
                <a:solidFill>
                  <a:srgbClr val="0000FF"/>
                </a:solidFill>
                <a:latin typeface="Trebuchet MS"/>
                <a:ea typeface="Trebuchet MS"/>
                <a:cs typeface="Trebuchet MS"/>
                <a:sym typeface="Trebuchet MS"/>
              </a:rPr>
              <a:t>List the papers/references studied</a:t>
            </a:r>
            <a:endParaRPr sz="2400" b="0" i="0" u="none" strike="noStrike" cap="none">
              <a:solidFill>
                <a:srgbClr val="0000FF"/>
              </a:solidFill>
              <a:latin typeface="Trebuchet MS"/>
              <a:ea typeface="Trebuchet MS"/>
              <a:cs typeface="Trebuchet MS"/>
              <a:sym typeface="Trebuchet MS"/>
            </a:endParaRPr>
          </a:p>
          <a:p>
            <a:pPr marL="1077912" marR="0" lvl="1" indent="-265112" algn="just" rtl="0">
              <a:spcBef>
                <a:spcPts val="480"/>
              </a:spcBef>
              <a:spcAft>
                <a:spcPts val="0"/>
              </a:spcAft>
              <a:buClr>
                <a:srgbClr val="0000FF"/>
              </a:buClr>
              <a:buSzPts val="2400"/>
              <a:buFont typeface="Noto Sans Symbols"/>
              <a:buChar char="▪"/>
            </a:pPr>
            <a:r>
              <a:rPr lang="en-US" sz="2400" dirty="0">
                <a:solidFill>
                  <a:srgbClr val="0000FF"/>
                </a:solidFill>
                <a:latin typeface="Trebuchet MS"/>
                <a:ea typeface="Trebuchet MS"/>
                <a:cs typeface="Trebuchet MS"/>
                <a:sym typeface="Trebuchet MS"/>
              </a:rPr>
              <a:t>[3] shows in a study on a small road in Karachi, that rainfall causes delay in traffic, especially when traffic is already high</a:t>
            </a:r>
            <a:endParaRPr/>
          </a:p>
          <a:p>
            <a:pPr marL="1077912" marR="0" lvl="1" indent="-265112" algn="just" rtl="0">
              <a:spcBef>
                <a:spcPts val="480"/>
              </a:spcBef>
              <a:spcAft>
                <a:spcPts val="0"/>
              </a:spcAft>
              <a:buClr>
                <a:srgbClr val="0000FF"/>
              </a:buClr>
              <a:buSzPts val="2400"/>
              <a:buFont typeface="Noto Sans Symbols"/>
              <a:buChar char="▪"/>
            </a:pPr>
            <a:r>
              <a:rPr lang="en-US" sz="2400" dirty="0">
                <a:solidFill>
                  <a:srgbClr val="0000FF"/>
                </a:solidFill>
                <a:latin typeface="Trebuchet MS"/>
                <a:ea typeface="Trebuchet MS"/>
                <a:cs typeface="Trebuchet MS"/>
                <a:sym typeface="Trebuchet MS"/>
              </a:rPr>
              <a:t>[4] Claims that there is little to no universal correlation between rainfall and traffic, and that external factor play a large role.</a:t>
            </a:r>
            <a:endParaRPr sz="2400">
              <a:solidFill>
                <a:srgbClr val="0000FF"/>
              </a:solidFill>
              <a:latin typeface="Trebuchet MS"/>
              <a:ea typeface="Trebuchet MS"/>
              <a:cs typeface="Trebuchet MS"/>
              <a:sym typeface="Trebuchet MS"/>
            </a:endParaRPr>
          </a:p>
          <a:p>
            <a:pPr marL="1077913" marR="0" lvl="1" indent="-265113" algn="just" rtl="0">
              <a:spcBef>
                <a:spcPts val="48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In [5], </a:t>
            </a:r>
            <a:r>
              <a:rPr lang="en-US" sz="2400" dirty="0" smtClean="0">
                <a:solidFill>
                  <a:srgbClr val="0000FF"/>
                </a:solidFill>
                <a:latin typeface="Trebuchet MS"/>
                <a:ea typeface="Trebuchet MS"/>
                <a:cs typeface="Trebuchet MS"/>
                <a:sym typeface="Trebuchet MS"/>
              </a:rPr>
              <a:t>the </a:t>
            </a:r>
            <a:r>
              <a:rPr lang="en-US" sz="2400" dirty="0">
                <a:solidFill>
                  <a:srgbClr val="0000FF"/>
                </a:solidFill>
                <a:latin typeface="Trebuchet MS"/>
                <a:ea typeface="Trebuchet MS"/>
                <a:cs typeface="Trebuchet MS"/>
                <a:sym typeface="Trebuchet MS"/>
              </a:rPr>
              <a:t>macroscopic theory of MFD is used to showcase the negative effects of rainfall on traffic</a:t>
            </a:r>
            <a:endParaRPr sz="2400">
              <a:solidFill>
                <a:srgbClr val="0000FF"/>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20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6bdfe72c1f_0_2"/>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g6bdfe72c1f_0_2"/>
          <p:cNvSpPr txBox="1"/>
          <p:nvPr/>
        </p:nvSpPr>
        <p:spPr>
          <a:xfrm>
            <a:off x="1371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Literature Review</a:t>
            </a:r>
            <a:endParaRPr/>
          </a:p>
        </p:txBody>
      </p:sp>
      <p:sp>
        <p:nvSpPr>
          <p:cNvPr id="49" name="Google Shape;49;g6bdfe72c1f_0_2"/>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4572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All these works use statistics/data science methods to show that there is indeed some correlation between rainfall and traffic.</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They do not attempt to predict the change in traffic due to rainfall</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[6] actually uses a model to carry out prediction. however it predicts the vulnerability of areas to </a:t>
            </a:r>
            <a:r>
              <a:rPr lang="en-US" sz="2400" dirty="0" err="1">
                <a:solidFill>
                  <a:srgbClr val="0000FF"/>
                </a:solidFill>
                <a:latin typeface="Trebuchet MS"/>
                <a:ea typeface="Trebuchet MS"/>
                <a:cs typeface="Trebuchet MS"/>
                <a:sym typeface="Trebuchet MS"/>
              </a:rPr>
              <a:t>waterlogging</a:t>
            </a:r>
            <a:r>
              <a:rPr lang="en-US" sz="2400" dirty="0">
                <a:solidFill>
                  <a:srgbClr val="0000FF"/>
                </a:solidFill>
                <a:latin typeface="Trebuchet MS"/>
                <a:ea typeface="Trebuchet MS"/>
                <a:cs typeface="Trebuchet MS"/>
                <a:sym typeface="Trebuchet MS"/>
              </a:rPr>
              <a:t>, not traffic.</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All these works analyze a single road</a:t>
            </a:r>
            <a:r>
              <a:rPr lang="en-US" sz="2400" dirty="0" smtClean="0">
                <a:solidFill>
                  <a:srgbClr val="0000FF"/>
                </a:solidFill>
                <a:latin typeface="Trebuchet MS"/>
                <a:ea typeface="Trebuchet MS"/>
                <a:cs typeface="Trebuchet MS"/>
                <a:sym typeface="Trebuchet MS"/>
              </a:rPr>
              <a:t>. We </a:t>
            </a:r>
            <a:r>
              <a:rPr lang="en-US" sz="2400" dirty="0">
                <a:solidFill>
                  <a:srgbClr val="0000FF"/>
                </a:solidFill>
                <a:latin typeface="Trebuchet MS"/>
                <a:ea typeface="Trebuchet MS"/>
                <a:cs typeface="Trebuchet MS"/>
                <a:sym typeface="Trebuchet MS"/>
              </a:rPr>
              <a:t>attempt to create a general model which is applicable to </a:t>
            </a:r>
            <a:r>
              <a:rPr lang="en-US" sz="2400" dirty="0" smtClean="0">
                <a:solidFill>
                  <a:srgbClr val="0000FF"/>
                </a:solidFill>
                <a:latin typeface="Trebuchet MS"/>
                <a:ea typeface="Trebuchet MS"/>
                <a:cs typeface="Trebuchet MS"/>
                <a:sym typeface="Trebuchet MS"/>
              </a:rPr>
              <a:t>various roads connecting pairs of wards.</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 name="Google Shape;55;p4"/>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Further Literature Survey</a:t>
            </a:r>
            <a:endParaRPr sz="1800">
              <a:solidFill>
                <a:schemeClr val="dk1"/>
              </a:solidFill>
              <a:latin typeface="Arial"/>
              <a:ea typeface="Arial"/>
              <a:cs typeface="Arial"/>
              <a:sym typeface="Arial"/>
            </a:endParaRPr>
          </a:p>
        </p:txBody>
      </p:sp>
      <p:sp>
        <p:nvSpPr>
          <p:cNvPr id="56" name="Google Shape;56;p4"/>
          <p:cNvSpPr txBox="1"/>
          <p:nvPr/>
        </p:nvSpPr>
        <p:spPr>
          <a:xfrm>
            <a:off x="359777" y="2022392"/>
            <a:ext cx="8420700" cy="4309500"/>
          </a:xfrm>
          <a:prstGeom prst="rect">
            <a:avLst/>
          </a:prstGeom>
          <a:noFill/>
          <a:ln>
            <a:noFill/>
          </a:ln>
        </p:spPr>
        <p:txBody>
          <a:bodyPr spcFirstLastPara="1" wrap="square" lIns="91425" tIns="45700" rIns="91425" bIns="45700" anchor="ctr" anchorCtr="0">
            <a:noAutofit/>
          </a:bodyPr>
          <a:lstStyle/>
          <a:p>
            <a:pPr marL="0" marR="0" lvl="0" indent="0" algn="just" rtl="0">
              <a:spcBef>
                <a:spcPts val="480"/>
              </a:spcBef>
              <a:spcAft>
                <a:spcPts val="0"/>
              </a:spcAft>
              <a:buNone/>
            </a:pPr>
            <a:endParaRPr sz="1800">
              <a:solidFill>
                <a:srgbClr val="0033CC"/>
              </a:solidFill>
              <a:latin typeface="Trebuchet MS"/>
              <a:ea typeface="Trebuchet MS"/>
              <a:cs typeface="Trebuchet MS"/>
              <a:sym typeface="Trebuchet MS"/>
            </a:endParaRPr>
          </a:p>
          <a:p>
            <a:pPr marL="900112" marR="0" lvl="0" indent="-292735" algn="just" rtl="0">
              <a:spcBef>
                <a:spcPts val="480"/>
              </a:spcBef>
              <a:spcAft>
                <a:spcPts val="0"/>
              </a:spcAft>
              <a:buClr>
                <a:srgbClr val="0033CC"/>
              </a:buClr>
              <a:buSzPts val="1800"/>
              <a:buFont typeface="Trebuchet MS"/>
              <a:buChar char="▪"/>
            </a:pPr>
            <a:r>
              <a:rPr lang="en-US" sz="1800" dirty="0">
                <a:solidFill>
                  <a:srgbClr val="0033CC"/>
                </a:solidFill>
                <a:latin typeface="Trebuchet MS"/>
                <a:ea typeface="Trebuchet MS"/>
                <a:cs typeface="Trebuchet MS"/>
                <a:sym typeface="Trebuchet MS"/>
              </a:rPr>
              <a:t>We spoke to several experts in the field, such as Dr. </a:t>
            </a:r>
            <a:r>
              <a:rPr lang="en-US" sz="1800" dirty="0" err="1">
                <a:solidFill>
                  <a:srgbClr val="0033CC"/>
                </a:solidFill>
                <a:latin typeface="Trebuchet MS"/>
                <a:ea typeface="Trebuchet MS"/>
                <a:cs typeface="Trebuchet MS"/>
                <a:sym typeface="Trebuchet MS"/>
              </a:rPr>
              <a:t>Sai</a:t>
            </a:r>
            <a:r>
              <a:rPr lang="en-US" sz="1800" dirty="0">
                <a:solidFill>
                  <a:srgbClr val="0033CC"/>
                </a:solidFill>
                <a:latin typeface="Trebuchet MS"/>
                <a:ea typeface="Trebuchet MS"/>
                <a:cs typeface="Trebuchet MS"/>
                <a:sym typeface="Trebuchet MS"/>
              </a:rPr>
              <a:t> </a:t>
            </a:r>
            <a:r>
              <a:rPr lang="en-US" sz="1800" dirty="0" err="1">
                <a:solidFill>
                  <a:srgbClr val="0033CC"/>
                </a:solidFill>
                <a:latin typeface="Trebuchet MS"/>
                <a:ea typeface="Trebuchet MS"/>
                <a:cs typeface="Trebuchet MS"/>
                <a:sym typeface="Trebuchet MS"/>
              </a:rPr>
              <a:t>Manavalan</a:t>
            </a:r>
            <a:r>
              <a:rPr lang="en-US" sz="1800" dirty="0">
                <a:solidFill>
                  <a:srgbClr val="0033CC"/>
                </a:solidFill>
                <a:latin typeface="Trebuchet MS"/>
                <a:ea typeface="Trebuchet MS"/>
                <a:cs typeface="Trebuchet MS"/>
                <a:sym typeface="Trebuchet MS"/>
              </a:rPr>
              <a:t> from </a:t>
            </a:r>
            <a:r>
              <a:rPr lang="en-US" sz="1800" dirty="0" smtClean="0">
                <a:solidFill>
                  <a:srgbClr val="0033CC"/>
                </a:solidFill>
                <a:latin typeface="Trebuchet MS"/>
                <a:ea typeface="Trebuchet MS"/>
                <a:cs typeface="Trebuchet MS"/>
                <a:sym typeface="Trebuchet MS"/>
              </a:rPr>
              <a:t>CDAC </a:t>
            </a:r>
            <a:r>
              <a:rPr lang="en-US" sz="1800" dirty="0">
                <a:solidFill>
                  <a:srgbClr val="0033CC"/>
                </a:solidFill>
                <a:latin typeface="Trebuchet MS"/>
                <a:ea typeface="Trebuchet MS"/>
                <a:cs typeface="Trebuchet MS"/>
                <a:sym typeface="Trebuchet MS"/>
              </a:rPr>
              <a:t>and Ms. </a:t>
            </a:r>
            <a:r>
              <a:rPr lang="en-US" sz="1800" dirty="0" err="1">
                <a:solidFill>
                  <a:srgbClr val="0033CC"/>
                </a:solidFill>
                <a:latin typeface="Trebuchet MS"/>
                <a:ea typeface="Trebuchet MS"/>
                <a:cs typeface="Trebuchet MS"/>
                <a:sym typeface="Trebuchet MS"/>
              </a:rPr>
              <a:t>Shubha</a:t>
            </a:r>
            <a:r>
              <a:rPr lang="en-US" sz="1800" dirty="0">
                <a:solidFill>
                  <a:srgbClr val="0033CC"/>
                </a:solidFill>
                <a:latin typeface="Trebuchet MS"/>
                <a:ea typeface="Trebuchet MS"/>
                <a:cs typeface="Trebuchet MS"/>
                <a:sym typeface="Trebuchet MS"/>
              </a:rPr>
              <a:t> from KSNDMC who explained the current work in the field, </a:t>
            </a:r>
            <a:r>
              <a:rPr lang="en-US" sz="1800" dirty="0" err="1">
                <a:solidFill>
                  <a:srgbClr val="0033CC"/>
                </a:solidFill>
                <a:latin typeface="Trebuchet MS"/>
                <a:ea typeface="Trebuchet MS"/>
                <a:cs typeface="Trebuchet MS"/>
                <a:sym typeface="Trebuchet MS"/>
              </a:rPr>
              <a:t>thh</a:t>
            </a:r>
            <a:r>
              <a:rPr lang="en-US" sz="1800" dirty="0">
                <a:solidFill>
                  <a:srgbClr val="0033CC"/>
                </a:solidFill>
                <a:latin typeface="Trebuchet MS"/>
                <a:ea typeface="Trebuchet MS"/>
                <a:cs typeface="Trebuchet MS"/>
                <a:sym typeface="Trebuchet MS"/>
              </a:rPr>
              <a:t> scope and made suggestions</a:t>
            </a:r>
            <a:endParaRPr sz="1800">
              <a:solidFill>
                <a:srgbClr val="0033CC"/>
              </a:solidFill>
              <a:latin typeface="Trebuchet MS"/>
              <a:ea typeface="Trebuchet MS"/>
              <a:cs typeface="Trebuchet MS"/>
              <a:sym typeface="Trebuchet MS"/>
            </a:endParaRPr>
          </a:p>
          <a:p>
            <a:pPr marL="900112" marR="0" lvl="0" indent="-292735" algn="just" rtl="0">
              <a:spcBef>
                <a:spcPts val="480"/>
              </a:spcBef>
              <a:spcAft>
                <a:spcPts val="0"/>
              </a:spcAft>
              <a:buClr>
                <a:srgbClr val="0033CC"/>
              </a:buClr>
              <a:buSzPts val="1800"/>
              <a:buFont typeface="Trebuchet MS"/>
              <a:buChar char="▪"/>
            </a:pPr>
            <a:r>
              <a:rPr lang="en-US" sz="1800" dirty="0">
                <a:solidFill>
                  <a:srgbClr val="0033CC"/>
                </a:solidFill>
                <a:latin typeface="Trebuchet MS"/>
                <a:ea typeface="Trebuchet MS"/>
                <a:cs typeface="Trebuchet MS"/>
                <a:sym typeface="Trebuchet MS"/>
              </a:rPr>
              <a:t>Rainfall data has been provided in the form of measurements at telemetric gauges all over B</a:t>
            </a:r>
            <a:r>
              <a:rPr lang="en-US" sz="1800" dirty="0" smtClean="0">
                <a:solidFill>
                  <a:srgbClr val="0033CC"/>
                </a:solidFill>
                <a:latin typeface="Trebuchet MS"/>
                <a:ea typeface="Trebuchet MS"/>
                <a:cs typeface="Trebuchet MS"/>
                <a:sym typeface="Trebuchet MS"/>
              </a:rPr>
              <a:t>angalore</a:t>
            </a:r>
            <a:r>
              <a:rPr lang="en-US" sz="1800" dirty="0">
                <a:solidFill>
                  <a:srgbClr val="0033CC"/>
                </a:solidFill>
                <a:latin typeface="Trebuchet MS"/>
                <a:ea typeface="Trebuchet MS"/>
                <a:cs typeface="Trebuchet MS"/>
                <a:sym typeface="Trebuchet MS"/>
              </a:rPr>
              <a:t>. In order to use this network of rain gauges to arrive at accurate precipitation readings, the </a:t>
            </a:r>
            <a:r>
              <a:rPr lang="en-US" sz="1800" dirty="0" err="1">
                <a:solidFill>
                  <a:srgbClr val="0033CC"/>
                </a:solidFill>
                <a:latin typeface="Trebuchet MS"/>
                <a:ea typeface="Trebuchet MS"/>
                <a:cs typeface="Trebuchet MS"/>
                <a:sym typeface="Trebuchet MS"/>
              </a:rPr>
              <a:t>Thiessan</a:t>
            </a:r>
            <a:r>
              <a:rPr lang="en-US" sz="1800" dirty="0">
                <a:solidFill>
                  <a:srgbClr val="0033CC"/>
                </a:solidFill>
                <a:latin typeface="Trebuchet MS"/>
                <a:ea typeface="Trebuchet MS"/>
                <a:cs typeface="Trebuchet MS"/>
                <a:sym typeface="Trebuchet MS"/>
              </a:rPr>
              <a:t> Polygon Model was used.</a:t>
            </a:r>
            <a:endParaRPr sz="1800">
              <a:solidFill>
                <a:srgbClr val="0033CC"/>
              </a:solidFill>
              <a:latin typeface="Trebuchet MS"/>
              <a:ea typeface="Trebuchet MS"/>
              <a:cs typeface="Trebuchet MS"/>
              <a:sym typeface="Trebuchet MS"/>
            </a:endParaRPr>
          </a:p>
          <a:p>
            <a:pPr marL="900112" marR="0" lvl="0" indent="-292735" algn="just" rtl="0">
              <a:spcBef>
                <a:spcPts val="480"/>
              </a:spcBef>
              <a:spcAft>
                <a:spcPts val="0"/>
              </a:spcAft>
              <a:buClr>
                <a:srgbClr val="0033CC"/>
              </a:buClr>
              <a:buSzPts val="1800"/>
              <a:buFont typeface="Trebuchet MS"/>
              <a:buChar char="▪"/>
            </a:pPr>
            <a:r>
              <a:rPr lang="en-US" sz="1800" dirty="0">
                <a:solidFill>
                  <a:srgbClr val="0033CC"/>
                </a:solidFill>
                <a:latin typeface="Trebuchet MS"/>
                <a:ea typeface="Trebuchet MS"/>
                <a:cs typeface="Trebuchet MS"/>
                <a:sym typeface="Trebuchet MS"/>
              </a:rPr>
              <a:t>The rainfall data provided had several gaps. We learnt about and used MICE to impute these gaps in data.</a:t>
            </a:r>
            <a:endParaRPr sz="1800">
              <a:solidFill>
                <a:srgbClr val="0033CC"/>
              </a:solidFill>
              <a:latin typeface="Trebuchet MS"/>
              <a:ea typeface="Trebuchet MS"/>
              <a:cs typeface="Trebuchet MS"/>
              <a:sym typeface="Trebuchet MS"/>
            </a:endParaRPr>
          </a:p>
          <a:p>
            <a:pPr marL="900113" marR="0" lvl="0" indent="-292735" algn="just" rtl="0">
              <a:spcBef>
                <a:spcPts val="480"/>
              </a:spcBef>
              <a:spcAft>
                <a:spcPts val="0"/>
              </a:spcAft>
              <a:buClr>
                <a:srgbClr val="0033CC"/>
              </a:buClr>
              <a:buSzPts val="1800"/>
              <a:buFont typeface="Trebuchet MS"/>
              <a:buChar char="▪"/>
            </a:pPr>
            <a:r>
              <a:rPr lang="en-US" sz="1800" dirty="0">
                <a:solidFill>
                  <a:srgbClr val="0033CC"/>
                </a:solidFill>
                <a:latin typeface="Trebuchet MS"/>
                <a:ea typeface="Trebuchet MS"/>
                <a:cs typeface="Trebuchet MS"/>
                <a:sym typeface="Trebuchet MS"/>
              </a:rPr>
              <a:t>Reading about </a:t>
            </a:r>
            <a:r>
              <a:rPr lang="en-US" sz="1800" dirty="0" err="1">
                <a:solidFill>
                  <a:srgbClr val="0033CC"/>
                </a:solidFill>
                <a:latin typeface="Trebuchet MS"/>
                <a:ea typeface="Trebuchet MS"/>
                <a:cs typeface="Trebuchet MS"/>
                <a:sym typeface="Trebuchet MS"/>
              </a:rPr>
              <a:t>waterlogging</a:t>
            </a:r>
            <a:r>
              <a:rPr lang="en-US" sz="1800" dirty="0">
                <a:solidFill>
                  <a:srgbClr val="0033CC"/>
                </a:solidFill>
                <a:latin typeface="Trebuchet MS"/>
                <a:ea typeface="Trebuchet MS"/>
                <a:cs typeface="Trebuchet MS"/>
                <a:sym typeface="Trebuchet MS"/>
              </a:rPr>
              <a:t> and flood vulnerability gave us unique insights into the problem domain</a:t>
            </a:r>
            <a:endParaRPr sz="1800">
              <a:solidFill>
                <a:srgbClr val="0033CC"/>
              </a:solidFill>
              <a:latin typeface="Trebuchet MS"/>
              <a:ea typeface="Trebuchet MS"/>
              <a:cs typeface="Trebuchet MS"/>
              <a:sym typeface="Trebuchet MS"/>
            </a:endParaRPr>
          </a:p>
          <a:p>
            <a:pPr marL="900113" marR="0" lvl="0" indent="-178434" algn="just" rtl="0">
              <a:spcBef>
                <a:spcPts val="480"/>
              </a:spcBef>
              <a:spcAft>
                <a:spcPts val="0"/>
              </a:spcAft>
              <a:buClr>
                <a:srgbClr val="FF0000"/>
              </a:buClr>
              <a:buSzPts val="1440"/>
              <a:buFont typeface="Noto Sans Symbols"/>
              <a:buNone/>
            </a:pPr>
            <a:endParaRPr sz="1800">
              <a:solidFill>
                <a:srgbClr val="0033CC"/>
              </a:solidFill>
              <a:latin typeface="Trebuchet MS"/>
              <a:ea typeface="Trebuchet MS"/>
              <a:cs typeface="Trebuchet MS"/>
              <a:sym typeface="Trebuchet MS"/>
            </a:endParaRPr>
          </a:p>
          <a:p>
            <a:pPr marL="457200" marR="0" lvl="0" indent="0" algn="just" rtl="0">
              <a:spcBef>
                <a:spcPts val="480"/>
              </a:spcBef>
              <a:spcAft>
                <a:spcPts val="0"/>
              </a:spcAft>
              <a:buClr>
                <a:schemeClr val="dk1"/>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5"/>
          <p:cNvSpPr txBox="1"/>
          <p:nvPr/>
        </p:nvSpPr>
        <p:spPr>
          <a:xfrm>
            <a:off x="239125" y="1764725"/>
            <a:ext cx="7967400" cy="3725400"/>
          </a:xfrm>
          <a:prstGeom prst="rect">
            <a:avLst/>
          </a:prstGeom>
          <a:noFill/>
          <a:ln>
            <a:noFill/>
          </a:ln>
        </p:spPr>
        <p:txBody>
          <a:bodyPr spcFirstLastPara="1" wrap="square" lIns="91425" tIns="45700" rIns="91425" bIns="45700" anchor="t" anchorCtr="0">
            <a:noAutofit/>
          </a:bodyPr>
          <a:lstStyle/>
          <a:p>
            <a:pPr marL="457200" marR="0" lvl="0" indent="-381000" algn="just" rtl="0">
              <a:lnSpc>
                <a:spcPct val="100000"/>
              </a:lnSpc>
              <a:spcBef>
                <a:spcPts val="0"/>
              </a:spcBef>
              <a:spcAft>
                <a:spcPts val="0"/>
              </a:spcAft>
              <a:buClr>
                <a:srgbClr val="0000FF"/>
              </a:buClr>
              <a:buSzPts val="2400"/>
              <a:buFont typeface="Trebuchet MS"/>
              <a:buChar char="●"/>
            </a:pPr>
            <a:r>
              <a:rPr lang="en-US" sz="2400" dirty="0" err="1">
                <a:solidFill>
                  <a:srgbClr val="0000FF"/>
                </a:solidFill>
                <a:latin typeface="Trebuchet MS"/>
                <a:ea typeface="Trebuchet MS"/>
                <a:cs typeface="Trebuchet MS"/>
                <a:sym typeface="Trebuchet MS"/>
              </a:rPr>
              <a:t>Uber</a:t>
            </a:r>
            <a:r>
              <a:rPr lang="en-US" sz="2400" dirty="0">
                <a:solidFill>
                  <a:srgbClr val="0000FF"/>
                </a:solidFill>
                <a:latin typeface="Trebuchet MS"/>
                <a:ea typeface="Trebuchet MS"/>
                <a:cs typeface="Trebuchet MS"/>
                <a:sym typeface="Trebuchet MS"/>
              </a:rPr>
              <a:t> Movement Data divides the day into several time periods(segments).</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We attempt to predict the impact of rainfall in one time period on the very next time period</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The increase in traffic from the mean in that period) predicted by our model can be categorized</a:t>
            </a:r>
            <a:endParaRPr sz="2400">
              <a:solidFill>
                <a:srgbClr val="0000FF"/>
              </a:solidFill>
              <a:latin typeface="Trebuchet MS"/>
              <a:ea typeface="Trebuchet MS"/>
              <a:cs typeface="Trebuchet MS"/>
              <a:sym typeface="Trebuchet MS"/>
            </a:endParaRPr>
          </a:p>
          <a:p>
            <a:pPr marL="342900" marR="0" lvl="0" indent="12700" algn="just" rtl="0">
              <a:lnSpc>
                <a:spcPct val="100000"/>
              </a:lnSpc>
              <a:spcBef>
                <a:spcPts val="0"/>
              </a:spcBef>
              <a:spcAft>
                <a:spcPts val="0"/>
              </a:spcAft>
              <a:buClr>
                <a:schemeClr val="dk1"/>
              </a:buClr>
              <a:buSzPts val="1100"/>
              <a:buFont typeface="Arial"/>
              <a:buNone/>
            </a:pPr>
            <a:r>
              <a:rPr lang="en-US" sz="2400" dirty="0">
                <a:solidFill>
                  <a:srgbClr val="0000FF"/>
                </a:solidFill>
                <a:latin typeface="Trebuchet MS"/>
                <a:ea typeface="Trebuchet MS"/>
                <a:cs typeface="Trebuchet MS"/>
                <a:sym typeface="Trebuchet MS"/>
              </a:rPr>
              <a:t>into three parts.</a:t>
            </a:r>
            <a:endParaRPr sz="2400">
              <a:solidFill>
                <a:srgbClr val="0000FF"/>
              </a:solidFill>
              <a:latin typeface="Trebuchet MS"/>
              <a:ea typeface="Trebuchet MS"/>
              <a:cs typeface="Trebuchet MS"/>
              <a:sym typeface="Trebuchet MS"/>
            </a:endParaRPr>
          </a:p>
          <a:p>
            <a:pPr marL="9144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 Low (&lt; 110% of mean)</a:t>
            </a:r>
            <a:endParaRPr sz="2400">
              <a:solidFill>
                <a:srgbClr val="0000FF"/>
              </a:solidFill>
              <a:latin typeface="Trebuchet MS"/>
              <a:ea typeface="Trebuchet MS"/>
              <a:cs typeface="Trebuchet MS"/>
              <a:sym typeface="Trebuchet MS"/>
            </a:endParaRPr>
          </a:p>
          <a:p>
            <a:pPr marL="9144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Considerable </a:t>
            </a:r>
            <a:r>
              <a:rPr lang="en-US" sz="2400" dirty="0">
                <a:solidFill>
                  <a:srgbClr val="0000FF"/>
                </a:solidFill>
                <a:latin typeface="Trebuchet MS"/>
                <a:ea typeface="Trebuchet MS"/>
                <a:cs typeface="Trebuchet MS"/>
                <a:sym typeface="Trebuchet MS"/>
              </a:rPr>
              <a:t>(110-125% of mean)</a:t>
            </a:r>
            <a:endParaRPr sz="2400">
              <a:solidFill>
                <a:srgbClr val="0000FF"/>
              </a:solidFill>
              <a:latin typeface="Trebuchet MS"/>
              <a:ea typeface="Trebuchet MS"/>
              <a:cs typeface="Trebuchet MS"/>
              <a:sym typeface="Trebuchet MS"/>
            </a:endParaRPr>
          </a:p>
          <a:p>
            <a:pPr marL="914400" marR="0" lvl="0" indent="-381000" algn="just" rtl="0">
              <a:lnSpc>
                <a:spcPct val="100000"/>
              </a:lnSpc>
              <a:spcBef>
                <a:spcPts val="0"/>
              </a:spcBef>
              <a:spcAft>
                <a:spcPts val="0"/>
              </a:spcAft>
              <a:buClr>
                <a:srgbClr val="0000FF"/>
              </a:buClr>
              <a:buSzPts val="2400"/>
              <a:buFont typeface="Trebuchet MS"/>
              <a:buChar char="●"/>
            </a:pP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Severe </a:t>
            </a:r>
            <a:r>
              <a:rPr lang="en-US" sz="2400" dirty="0">
                <a:solidFill>
                  <a:srgbClr val="0000FF"/>
                </a:solidFill>
                <a:latin typeface="Trebuchet MS"/>
                <a:ea typeface="Trebuchet MS"/>
                <a:cs typeface="Trebuchet MS"/>
                <a:sym typeface="Trebuchet MS"/>
              </a:rPr>
              <a:t>(&gt; 125% of mean)</a:t>
            </a:r>
            <a:endParaRPr sz="2400">
              <a:solidFill>
                <a:srgbClr val="0000FF"/>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914400" marR="0" lvl="0" indent="0" algn="just" rtl="0">
              <a:spcBef>
                <a:spcPts val="480"/>
              </a:spcBef>
              <a:spcAft>
                <a:spcPts val="0"/>
              </a:spcAft>
              <a:buNone/>
            </a:pPr>
            <a:endParaRPr sz="2400" b="0" i="0" u="none" strike="noStrike" cap="none">
              <a:solidFill>
                <a:srgbClr val="FF0000"/>
              </a:solidFill>
              <a:latin typeface="Trebuchet MS"/>
              <a:ea typeface="Trebuchet MS"/>
              <a:cs typeface="Trebuchet MS"/>
              <a:sym typeface="Trebuchet MS"/>
            </a:endParaRPr>
          </a:p>
          <a:p>
            <a:pPr marL="989013"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64" name="Google Shape;64;p5"/>
          <p:cNvSpPr txBox="1"/>
          <p:nvPr/>
        </p:nvSpPr>
        <p:spPr>
          <a:xfrm>
            <a:off x="2667000" y="1143000"/>
            <a:ext cx="6477000" cy="461665"/>
          </a:xfrm>
          <a:prstGeom prst="rect">
            <a:avLst/>
          </a:prstGeom>
          <a:noFill/>
          <a:ln>
            <a:noFill/>
          </a:ln>
        </p:spPr>
        <p:txBody>
          <a:bodyPr spcFirstLastPara="1" wrap="square" lIns="91425" tIns="45700" rIns="91425" bIns="45700" anchor="t" anchorCtr="0">
            <a:sp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Research 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6bdfe72c1f_2_2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g6bdfe72c1f_2_26"/>
          <p:cNvSpPr txBox="1"/>
          <p:nvPr/>
        </p:nvSpPr>
        <p:spPr>
          <a:xfrm>
            <a:off x="239125" y="1764725"/>
            <a:ext cx="7967400" cy="3725400"/>
          </a:xfrm>
          <a:prstGeom prst="rect">
            <a:avLst/>
          </a:prstGeom>
          <a:noFill/>
          <a:ln>
            <a:noFill/>
          </a:ln>
        </p:spPr>
        <p:txBody>
          <a:bodyPr spcFirstLastPara="1" wrap="square" lIns="91425" tIns="45700" rIns="91425" bIns="45700" anchor="t" anchorCtr="0">
            <a:noAutofit/>
          </a:bodyPr>
          <a:lstStyle/>
          <a:p>
            <a:pPr marL="342900" lvl="0" indent="12700" algn="just" rtl="0">
              <a:spcBef>
                <a:spcPts val="0"/>
              </a:spcBef>
              <a:spcAft>
                <a:spcPts val="0"/>
              </a:spcAft>
              <a:buNone/>
            </a:pPr>
            <a:r>
              <a:rPr lang="en-US" sz="2400">
                <a:solidFill>
                  <a:srgbClr val="0000FF"/>
                </a:solidFill>
                <a:latin typeface="Trebuchet MS"/>
                <a:ea typeface="Trebuchet MS"/>
                <a:cs typeface="Trebuchet MS"/>
                <a:sym typeface="Trebuchet MS"/>
              </a:rPr>
              <a:t>The methodology of the research undertaken can be broadly split into :</a:t>
            </a:r>
            <a:endParaRPr sz="2400">
              <a:solidFill>
                <a:srgbClr val="0000FF"/>
              </a:solidFill>
              <a:latin typeface="Trebuchet MS"/>
              <a:ea typeface="Trebuchet MS"/>
              <a:cs typeface="Trebuchet MS"/>
              <a:sym typeface="Trebuchet MS"/>
            </a:endParaRPr>
          </a:p>
          <a:p>
            <a:pPr marL="1371600" lvl="1" indent="-381000" algn="just" rtl="0">
              <a:spcBef>
                <a:spcPts val="0"/>
              </a:spcBef>
              <a:spcAft>
                <a:spcPts val="0"/>
              </a:spcAft>
              <a:buClr>
                <a:srgbClr val="0000FF"/>
              </a:buClr>
              <a:buSzPts val="2400"/>
              <a:buFont typeface="Trebuchet MS"/>
              <a:buAutoNum type="alphaLcPeriod"/>
            </a:pPr>
            <a:r>
              <a:rPr lang="en-US" sz="2400">
                <a:solidFill>
                  <a:srgbClr val="0000FF"/>
                </a:solidFill>
                <a:latin typeface="Trebuchet MS"/>
                <a:ea typeface="Trebuchet MS"/>
                <a:cs typeface="Trebuchet MS"/>
                <a:sym typeface="Trebuchet MS"/>
              </a:rPr>
              <a:t>Rainfall Estimation</a:t>
            </a:r>
            <a:endParaRPr sz="2400">
              <a:solidFill>
                <a:srgbClr val="0000FF"/>
              </a:solidFill>
              <a:latin typeface="Trebuchet MS"/>
              <a:ea typeface="Trebuchet MS"/>
              <a:cs typeface="Trebuchet MS"/>
              <a:sym typeface="Trebuchet MS"/>
            </a:endParaRPr>
          </a:p>
          <a:p>
            <a:pPr marL="1371600" lvl="1" indent="-381000" algn="just" rtl="0">
              <a:spcBef>
                <a:spcPts val="0"/>
              </a:spcBef>
              <a:spcAft>
                <a:spcPts val="0"/>
              </a:spcAft>
              <a:buClr>
                <a:srgbClr val="0000FF"/>
              </a:buClr>
              <a:buSzPts val="2400"/>
              <a:buFont typeface="Trebuchet MS"/>
              <a:buAutoNum type="alphaLcPeriod"/>
            </a:pPr>
            <a:r>
              <a:rPr lang="en-US" sz="2400">
                <a:solidFill>
                  <a:srgbClr val="0000FF"/>
                </a:solidFill>
                <a:latin typeface="Trebuchet MS"/>
                <a:ea typeface="Trebuchet MS"/>
                <a:cs typeface="Trebuchet MS"/>
                <a:sym typeface="Trebuchet MS"/>
              </a:rPr>
              <a:t>Elevation Score</a:t>
            </a:r>
            <a:endParaRPr sz="2400">
              <a:solidFill>
                <a:srgbClr val="0000FF"/>
              </a:solidFill>
              <a:latin typeface="Trebuchet MS"/>
              <a:ea typeface="Trebuchet MS"/>
              <a:cs typeface="Trebuchet MS"/>
              <a:sym typeface="Trebuchet MS"/>
            </a:endParaRPr>
          </a:p>
          <a:p>
            <a:pPr marL="1371600" lvl="1" indent="-381000" algn="just" rtl="0">
              <a:spcBef>
                <a:spcPts val="0"/>
              </a:spcBef>
              <a:spcAft>
                <a:spcPts val="0"/>
              </a:spcAft>
              <a:buClr>
                <a:srgbClr val="0000FF"/>
              </a:buClr>
              <a:buSzPts val="2400"/>
              <a:buFont typeface="Trebuchet MS"/>
              <a:buAutoNum type="alphaLcPeriod"/>
            </a:pPr>
            <a:r>
              <a:rPr lang="en-US" sz="2400">
                <a:solidFill>
                  <a:srgbClr val="0000FF"/>
                </a:solidFill>
                <a:latin typeface="Trebuchet MS"/>
                <a:ea typeface="Trebuchet MS"/>
                <a:cs typeface="Trebuchet MS"/>
                <a:sym typeface="Trebuchet MS"/>
              </a:rPr>
              <a:t>Sequential Model</a:t>
            </a:r>
            <a:endParaRPr sz="2400">
              <a:solidFill>
                <a:srgbClr val="0000FF"/>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endParaRPr sz="2400">
              <a:solidFill>
                <a:srgbClr val="0000FF"/>
              </a:solidFill>
              <a:latin typeface="Trebuchet MS"/>
              <a:ea typeface="Trebuchet MS"/>
              <a:cs typeface="Trebuchet MS"/>
              <a:sym typeface="Trebuchet MS"/>
            </a:endParaRPr>
          </a:p>
          <a:p>
            <a:pPr marL="914400" marR="0" lvl="0" indent="0" algn="just" rtl="0">
              <a:spcBef>
                <a:spcPts val="480"/>
              </a:spcBef>
              <a:spcAft>
                <a:spcPts val="0"/>
              </a:spcAft>
              <a:buNone/>
            </a:pPr>
            <a:endParaRPr sz="2400" b="0" i="0" u="none" strike="noStrike" cap="none">
              <a:solidFill>
                <a:srgbClr val="FF0000"/>
              </a:solidFill>
              <a:latin typeface="Trebuchet MS"/>
              <a:ea typeface="Trebuchet MS"/>
              <a:cs typeface="Trebuchet MS"/>
              <a:sym typeface="Trebuchet MS"/>
            </a:endParaRPr>
          </a:p>
          <a:p>
            <a:pPr marL="989012"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72" name="Google Shape;72;g6bdfe72c1f_2_26"/>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Research 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6bdfe72c1f_2_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g6bdfe72c1f_2_0"/>
          <p:cNvSpPr txBox="1"/>
          <p:nvPr/>
        </p:nvSpPr>
        <p:spPr>
          <a:xfrm>
            <a:off x="533400" y="1828800"/>
            <a:ext cx="8458200" cy="4724400"/>
          </a:xfrm>
          <a:prstGeom prst="rect">
            <a:avLst/>
          </a:prstGeom>
          <a:noFill/>
          <a:ln>
            <a:noFill/>
          </a:ln>
        </p:spPr>
        <p:txBody>
          <a:bodyPr spcFirstLastPara="1" wrap="square" lIns="91425" tIns="45700" rIns="91425" bIns="45700" anchor="t" anchorCtr="0">
            <a:noAutofit/>
          </a:bodyPr>
          <a:lstStyle/>
          <a:p>
            <a:pPr marL="1371600" marR="0" lvl="0" indent="0" algn="just" rtl="0">
              <a:lnSpc>
                <a:spcPct val="100000"/>
              </a:lnSpc>
              <a:spcBef>
                <a:spcPts val="0"/>
              </a:spcBef>
              <a:spcAft>
                <a:spcPts val="0"/>
              </a:spcAft>
              <a:buNone/>
            </a:pPr>
            <a:r>
              <a:rPr lang="en-US" sz="2400">
                <a:solidFill>
                  <a:srgbClr val="0000FF"/>
                </a:solidFill>
                <a:latin typeface="Trebuchet MS"/>
                <a:ea typeface="Trebuchet MS"/>
                <a:cs typeface="Trebuchet MS"/>
                <a:sym typeface="Trebuchet MS"/>
              </a:rPr>
              <a:t>a.Rainfall Estimation</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Yuktix has gauges all over Bangalore. In order</a:t>
            </a:r>
            <a:endParaRPr sz="2400">
              <a:solidFill>
                <a:srgbClr val="0000FF"/>
              </a:solidFill>
              <a:latin typeface="Trebuchet MS"/>
              <a:ea typeface="Trebuchet MS"/>
              <a:cs typeface="Trebuchet MS"/>
              <a:sym typeface="Trebuchet MS"/>
            </a:endParaRPr>
          </a:p>
          <a:p>
            <a:pPr marL="0" marR="0" lvl="0" indent="0" algn="just" rtl="0">
              <a:lnSpc>
                <a:spcPct val="100000"/>
              </a:lnSpc>
              <a:spcBef>
                <a:spcPts val="0"/>
              </a:spcBef>
              <a:spcAft>
                <a:spcPts val="0"/>
              </a:spcAft>
              <a:buNone/>
            </a:pPr>
            <a:r>
              <a:rPr lang="en-US" sz="2400">
                <a:solidFill>
                  <a:srgbClr val="0000FF"/>
                </a:solidFill>
                <a:latin typeface="Trebuchet MS"/>
                <a:ea typeface="Trebuchet MS"/>
                <a:cs typeface="Trebuchet MS"/>
                <a:sym typeface="Trebuchet MS"/>
              </a:rPr>
              <a:t>to accurately measure the mean rainfall over an area of road, the Thiessan Polygon Method is used</a:t>
            </a:r>
            <a:endParaRPr sz="2400">
              <a:solidFill>
                <a:srgbClr val="0000FF"/>
              </a:solidFill>
              <a:latin typeface="Trebuchet MS"/>
              <a:ea typeface="Trebuchet MS"/>
              <a:cs typeface="Trebuchet MS"/>
              <a:sym typeface="Trebuchet MS"/>
            </a:endParaRPr>
          </a:p>
          <a:p>
            <a:pPr marL="989012"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80" name="Google Shape;80;g6bdfe72c1f_2_0"/>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Research Methodology</a:t>
            </a:r>
            <a:endParaRPr/>
          </a:p>
        </p:txBody>
      </p:sp>
      <p:pic>
        <p:nvPicPr>
          <p:cNvPr id="81" name="Google Shape;81;g6bdfe72c1f_2_0"/>
          <p:cNvPicPr preferRelativeResize="0"/>
          <p:nvPr/>
        </p:nvPicPr>
        <p:blipFill>
          <a:blip r:embed="rId3">
            <a:alphaModFix/>
          </a:blip>
          <a:stretch>
            <a:fillRect/>
          </a:stretch>
        </p:blipFill>
        <p:spPr>
          <a:xfrm>
            <a:off x="4355650" y="3558125"/>
            <a:ext cx="3657650" cy="2792950"/>
          </a:xfrm>
          <a:prstGeom prst="rect">
            <a:avLst/>
          </a:prstGeom>
          <a:noFill/>
          <a:ln>
            <a:noFill/>
          </a:ln>
        </p:spPr>
      </p:pic>
      <p:pic>
        <p:nvPicPr>
          <p:cNvPr id="82" name="Google Shape;82;g6bdfe72c1f_2_0"/>
          <p:cNvPicPr preferRelativeResize="0"/>
          <p:nvPr/>
        </p:nvPicPr>
        <p:blipFill>
          <a:blip r:embed="rId4">
            <a:alphaModFix/>
          </a:blip>
          <a:stretch>
            <a:fillRect/>
          </a:stretch>
        </p:blipFill>
        <p:spPr>
          <a:xfrm>
            <a:off x="1286024" y="3530224"/>
            <a:ext cx="2576900" cy="2848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6bdfe72c1f_2_7"/>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g6bdfe72c1f_2_7"/>
          <p:cNvSpPr txBox="1"/>
          <p:nvPr/>
        </p:nvSpPr>
        <p:spPr>
          <a:xfrm>
            <a:off x="342900" y="1581150"/>
            <a:ext cx="8458200" cy="4724400"/>
          </a:xfrm>
          <a:prstGeom prst="rect">
            <a:avLst/>
          </a:prstGeom>
          <a:noFill/>
          <a:ln>
            <a:noFill/>
          </a:ln>
        </p:spPr>
        <p:txBody>
          <a:bodyPr spcFirstLastPara="1" wrap="square" lIns="91425" tIns="45700" rIns="91425" bIns="45700" anchor="t" anchorCtr="0">
            <a:noAutofit/>
          </a:bodyPr>
          <a:lstStyle/>
          <a:p>
            <a:pPr marL="1371600" marR="0" lvl="0" indent="0" algn="just" rtl="0">
              <a:lnSpc>
                <a:spcPct val="100000"/>
              </a:lnSpc>
              <a:spcBef>
                <a:spcPts val="0"/>
              </a:spcBef>
              <a:spcAft>
                <a:spcPts val="0"/>
              </a:spcAft>
              <a:buNone/>
            </a:pPr>
            <a:r>
              <a:rPr lang="en-US" sz="2400">
                <a:solidFill>
                  <a:srgbClr val="0000FF"/>
                </a:solidFill>
                <a:latin typeface="Trebuchet MS"/>
                <a:ea typeface="Trebuchet MS"/>
                <a:cs typeface="Trebuchet MS"/>
                <a:sym typeface="Trebuchet MS"/>
              </a:rPr>
              <a:t>b. Elevation score</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The elevation score is a measure of how likely the road is to collect water</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[6] used a 2D model to calculate an elevation score</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 our work we attempt to use a 3D model instead</a:t>
            </a:r>
            <a:endParaRPr sz="2400">
              <a:solidFill>
                <a:srgbClr val="0000FF"/>
              </a:solidFill>
              <a:latin typeface="Trebuchet MS"/>
              <a:ea typeface="Trebuchet MS"/>
              <a:cs typeface="Trebuchet MS"/>
              <a:sym typeface="Trebuchet MS"/>
            </a:endParaRPr>
          </a:p>
          <a:p>
            <a:pPr marL="457200" marR="0" lvl="0" indent="-381000" algn="just" rtl="0">
              <a:lnSpc>
                <a:spcPct val="100000"/>
              </a:lnSpc>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We use the volume of the convex hull corresponding to the points on the road, divided by the area of the rectangle which divides the road</a:t>
            </a:r>
            <a:endParaRPr sz="2400">
              <a:solidFill>
                <a:srgbClr val="0000FF"/>
              </a:solidFill>
              <a:latin typeface="Trebuchet MS"/>
              <a:ea typeface="Trebuchet MS"/>
              <a:cs typeface="Trebuchet MS"/>
              <a:sym typeface="Trebuchet MS"/>
            </a:endParaRPr>
          </a:p>
          <a:p>
            <a:pPr marL="989012" marR="0" lvl="1" indent="-23812" algn="just" rtl="0">
              <a:spcBef>
                <a:spcPts val="48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90" name="Google Shape;90;g6bdfe72c1f_2_7"/>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Research Methodology</a:t>
            </a:r>
            <a:endParaRPr/>
          </a:p>
        </p:txBody>
      </p:sp>
      <p:pic>
        <p:nvPicPr>
          <p:cNvPr id="91" name="Google Shape;91;g6bdfe72c1f_2_7"/>
          <p:cNvPicPr preferRelativeResize="0"/>
          <p:nvPr/>
        </p:nvPicPr>
        <p:blipFill>
          <a:blip r:embed="rId3">
            <a:alphaModFix/>
          </a:blip>
          <a:stretch>
            <a:fillRect/>
          </a:stretch>
        </p:blipFill>
        <p:spPr>
          <a:xfrm>
            <a:off x="1874675" y="5149138"/>
            <a:ext cx="4552950" cy="15525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982</Words>
  <PresentationFormat>On-screen Show (4:3)</PresentationFormat>
  <Paragraphs>117</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Anant R Koppar</dc:creator>
  <cp:lastModifiedBy>Midhush M</cp:lastModifiedBy>
  <cp:revision>3</cp:revision>
  <dcterms:created xsi:type="dcterms:W3CDTF">2009-01-21T07:44:06Z</dcterms:created>
  <dcterms:modified xsi:type="dcterms:W3CDTF">2019-12-03T11:55:56Z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