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</p:sldMasterIdLst>
  <p:notesMasterIdLst>
    <p:notesMasterId r:id="rId57"/>
  </p:notesMasterIdLst>
  <p:sldIdLst>
    <p:sldId id="333" r:id="rId2"/>
    <p:sldId id="334" r:id="rId3"/>
    <p:sldId id="725" r:id="rId4"/>
    <p:sldId id="731" r:id="rId5"/>
    <p:sldId id="732" r:id="rId6"/>
    <p:sldId id="745" r:id="rId7"/>
    <p:sldId id="826" r:id="rId8"/>
    <p:sldId id="749" r:id="rId9"/>
    <p:sldId id="773" r:id="rId10"/>
    <p:sldId id="825" r:id="rId11"/>
    <p:sldId id="762" r:id="rId12"/>
    <p:sldId id="765" r:id="rId13"/>
    <p:sldId id="848" r:id="rId14"/>
    <p:sldId id="849" r:id="rId15"/>
    <p:sldId id="790" r:id="rId16"/>
    <p:sldId id="794" r:id="rId17"/>
    <p:sldId id="806" r:id="rId18"/>
    <p:sldId id="818" r:id="rId19"/>
    <p:sldId id="824" r:id="rId20"/>
    <p:sldId id="837" r:id="rId21"/>
    <p:sldId id="792" r:id="rId22"/>
    <p:sldId id="805" r:id="rId23"/>
    <p:sldId id="795" r:id="rId24"/>
    <p:sldId id="796" r:id="rId25"/>
    <p:sldId id="797" r:id="rId26"/>
    <p:sldId id="833" r:id="rId27"/>
    <p:sldId id="807" r:id="rId28"/>
    <p:sldId id="840" r:id="rId29"/>
    <p:sldId id="808" r:id="rId30"/>
    <p:sldId id="827" r:id="rId31"/>
    <p:sldId id="828" r:id="rId32"/>
    <p:sldId id="819" r:id="rId33"/>
    <p:sldId id="834" r:id="rId34"/>
    <p:sldId id="831" r:id="rId35"/>
    <p:sldId id="799" r:id="rId36"/>
    <p:sldId id="832" r:id="rId37"/>
    <p:sldId id="830" r:id="rId38"/>
    <p:sldId id="817" r:id="rId39"/>
    <p:sldId id="793" r:id="rId40"/>
    <p:sldId id="801" r:id="rId41"/>
    <p:sldId id="841" r:id="rId42"/>
    <p:sldId id="850" r:id="rId43"/>
    <p:sldId id="821" r:id="rId44"/>
    <p:sldId id="822" r:id="rId45"/>
    <p:sldId id="838" r:id="rId46"/>
    <p:sldId id="842" r:id="rId47"/>
    <p:sldId id="839" r:id="rId48"/>
    <p:sldId id="846" r:id="rId49"/>
    <p:sldId id="835" r:id="rId50"/>
    <p:sldId id="845" r:id="rId51"/>
    <p:sldId id="803" r:id="rId52"/>
    <p:sldId id="820" r:id="rId53"/>
    <p:sldId id="844" r:id="rId54"/>
    <p:sldId id="823" r:id="rId55"/>
    <p:sldId id="836" r:id="rId56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1636" autoAdjust="0"/>
  </p:normalViewPr>
  <p:slideViewPr>
    <p:cSldViewPr>
      <p:cViewPr>
        <p:scale>
          <a:sx n="80" d="100"/>
          <a:sy n="80" d="100"/>
        </p:scale>
        <p:origin x="16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7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43132B69-9C71-4ECA-BDED-CC34D4C803B7}" type="datetimeFigureOut">
              <a:rPr lang="en-US"/>
              <a:pPr>
                <a:defRPr/>
              </a:pPr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D0D88-AB5B-4A17-8D99-82907F637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.</a:t>
            </a:r>
          </a:p>
        </p:txBody>
      </p:sp>
      <p:sp>
        <p:nvSpPr>
          <p:cNvPr id="3461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631290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irisStdRes</a:t>
            </a:r>
            <a:r>
              <a:rPr lang="en-US" altLang="en-US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%&gt;% filter(</a:t>
            </a:r>
            <a:r>
              <a:rPr lang="en-US" altLang="en-US" sz="1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resid</a:t>
            </a:r>
            <a:r>
              <a:rPr lang="en-US" altLang="en-US" sz="1200" baseline="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&gt; 2 | </a:t>
            </a:r>
            <a:r>
              <a:rPr lang="en-US" altLang="en-US" sz="1200" baseline="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resid</a:t>
            </a:r>
            <a:r>
              <a:rPr lang="en-US" altLang="en-US" sz="1200" baseline="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&lt; -2)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0D88-AB5B-4A17-8D99-82907F637556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418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0D88-AB5B-4A17-8D99-82907F637556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927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0D88-AB5B-4A17-8D99-82907F637556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59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564875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458893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24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/>
          </a:p>
        </p:txBody>
      </p:sp>
      <p:sp>
        <p:nvSpPr>
          <p:cNvPr id="5223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41937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41707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136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55434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45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909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67319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51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0138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94684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/>
              <a:t>52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0343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4993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969599-B8A2-42AD-9F29-B44667E0D18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428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B5FB0-247E-41F9-AD87-1041688E9A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3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853D80-2348-4BF9-8718-8C6A7E1A588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5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ACD65-5B8C-4EFC-95A4-3CDADBE66BB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0D96950-646D-4C61-ACE5-9A561975C435}" type="slidenum">
              <a:rPr lang="en-US" smtClean="0"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941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EPI 809/Spring 2008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F403C79-F238-4647-8857-B8D2F0386F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89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817DE-4078-426E-8023-E58F7BCC94A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00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48DB39-9739-41D9-9A51-65F7915A600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23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25004-FA77-47E3-85C0-5B6542999D9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062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DE0C64-D267-4B20-BB48-C0CDB2F43C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949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C0ABD-B1B2-4B74-85E6-DDA35015872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01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3B81-7573-4E26-A52A-566EBCC79C8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67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D114D-8AF6-4C16-9D37-38B8F7A7266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3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8D5359-C19D-4270-B2D7-8642F5C1B16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85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AF4E2B-2192-4B67-91D2-F4302F18905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D9F33D8-5447-47F5-B4F9-489CB73D74D3}" type="slidenum">
              <a:rPr lang="en-US" smtClean="0"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84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nerdsonwallstreet.typepad.com/my_weblog/files/dataminejune_2000.pdf" TargetMode="Externa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CPSC 375</a:t>
            </a:r>
            <a:br>
              <a:rPr lang="en-US" dirty="0" smtClean="0"/>
            </a:br>
            <a:r>
              <a:rPr lang="en-US" dirty="0"/>
              <a:t>Introduction to Data Science and Big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Anand </a:t>
            </a:r>
            <a:r>
              <a:rPr lang="en-US" dirty="0" err="1" smtClean="0"/>
              <a:t>Panangadan</a:t>
            </a:r>
            <a:endParaRPr lang="en-US" dirty="0" smtClean="0"/>
          </a:p>
          <a:p>
            <a:r>
              <a:rPr lang="en-US" dirty="0" smtClean="0"/>
              <a:t>apanangadan@fullerton.edu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Petal.Length</a:t>
            </a:r>
            <a:r>
              <a:rPr lang="en-US" dirty="0" smtClean="0"/>
              <a:t> change with  </a:t>
            </a:r>
            <a:r>
              <a:rPr lang="en-US" dirty="0" err="1" smtClean="0"/>
              <a:t>Petal.Width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Which is the dependent variable? Which is the explanatory/independent variable?</a:t>
            </a:r>
          </a:p>
          <a:p>
            <a:pPr lvl="1"/>
            <a:r>
              <a:rPr lang="en-US" dirty="0" smtClean="0"/>
              <a:t>Draw a scatterplot</a:t>
            </a:r>
          </a:p>
          <a:p>
            <a:pPr lvl="1"/>
            <a:r>
              <a:rPr lang="en-US" dirty="0" smtClean="0"/>
              <a:t>Draw </a:t>
            </a:r>
            <a:r>
              <a:rPr lang="en-US" i="1" dirty="0" smtClean="0"/>
              <a:t>any</a:t>
            </a:r>
            <a:r>
              <a:rPr lang="en-US" dirty="0" smtClean="0"/>
              <a:t> straight line that fits the data well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>
                <a:latin typeface="Consolas" panose="020B0609020204030204" pitchFamily="49" charset="0"/>
              </a:rPr>
              <a:t>geom_abline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?</a:t>
            </a:r>
            <a:r>
              <a:rPr lang="en-US" dirty="0" err="1" smtClean="0">
                <a:latin typeface="Consolas" panose="020B0609020204030204" pitchFamily="49" charset="0"/>
              </a:rPr>
              <a:t>geom_abline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57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5817-C135-4BD7-8403-472ADC4FFB8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model/line is better?</a:t>
            </a:r>
            <a:endParaRPr lang="en-US" dirty="0"/>
          </a:p>
        </p:txBody>
      </p:sp>
      <p:pic>
        <p:nvPicPr>
          <p:cNvPr id="3" name="Picture 2" descr="Scatter plot with two straight lines" title="Scatter plot with two straight lin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0" y="1417638"/>
            <a:ext cx="7195239" cy="46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EDE5-4760-4C42-9694-208ED1D6F18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  Least </a:t>
            </a:r>
            <a:r>
              <a:rPr lang="en-US" altLang="en-US" dirty="0" smtClean="0"/>
              <a:t>Squares (LS)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/>
              <a:extLs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normAutofit/>
              </a:bodyPr>
              <a:lstStyle/>
              <a:p>
                <a:r>
                  <a:rPr lang="en-US" altLang="en-US" dirty="0" smtClean="0"/>
                  <a:t>Best Fit</a:t>
                </a:r>
              </a:p>
              <a:p>
                <a:pPr lvl="1"/>
                <a:r>
                  <a:rPr lang="en-US" altLang="en-US" dirty="0" smtClean="0"/>
                  <a:t>Select the slope &amp; intercept that gives the smallest difference between </a:t>
                </a:r>
                <a:r>
                  <a:rPr lang="en-US" altLang="en-US" dirty="0"/>
                  <a:t>Actual Y values </a:t>
                </a:r>
                <a:r>
                  <a:rPr lang="en-US" alt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smtClean="0"/>
                  <a:t>) &amp; </a:t>
                </a:r>
                <a:r>
                  <a:rPr lang="en-US" altLang="en-US" dirty="0"/>
                  <a:t>Predicted Y </a:t>
                </a:r>
                <a:r>
                  <a:rPr lang="en-US" altLang="en-US" dirty="0" smtClean="0"/>
                  <a:t>values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en-US" dirty="0" smtClean="0"/>
                  <a:t>). </a:t>
                </a:r>
                <a:endParaRPr lang="en-US" altLang="en-US" dirty="0"/>
              </a:p>
              <a:p>
                <a:pPr lvl="1"/>
                <a:r>
                  <a:rPr lang="en-US" altLang="en-US" dirty="0" smtClean="0">
                    <a:solidFill>
                      <a:srgbClr val="FC0128"/>
                    </a:solidFill>
                  </a:rPr>
                  <a:t>Square the differences</a:t>
                </a:r>
              </a:p>
              <a:p>
                <a:pPr lvl="1"/>
                <a:r>
                  <a:rPr lang="en-US" altLang="en-US" dirty="0" smtClean="0"/>
                  <a:t>Differences are called </a:t>
                </a:r>
                <a:r>
                  <a:rPr lang="en-US" altLang="en-US" i="1" dirty="0" smtClean="0">
                    <a:solidFill>
                      <a:srgbClr val="0070C0"/>
                    </a:solidFill>
                  </a:rPr>
                  <a:t>errors</a:t>
                </a:r>
                <a:r>
                  <a:rPr lang="en-US" altLang="en-US" dirty="0" smtClean="0"/>
                  <a:t> or </a:t>
                </a:r>
                <a:r>
                  <a:rPr lang="en-US" altLang="en-US" i="1" dirty="0" smtClean="0">
                    <a:solidFill>
                      <a:srgbClr val="0070C0"/>
                    </a:solidFill>
                  </a:rPr>
                  <a:t>residuals</a:t>
                </a:r>
                <a:endParaRPr lang="en-US" altLang="en-US" i="1" dirty="0">
                  <a:solidFill>
                    <a:srgbClr val="0070C0"/>
                  </a:solidFill>
                </a:endParaRPr>
              </a:p>
              <a:p>
                <a:pPr lvl="1">
                  <a:spcBef>
                    <a:spcPct val="80000"/>
                  </a:spcBef>
                  <a:buClr>
                    <a:schemeClr val="folHlink"/>
                  </a:buClr>
                </a:pPr>
                <a:endParaRPr lang="en-US" altLang="en-US" dirty="0">
                  <a:solidFill>
                    <a:schemeClr val="folHlink"/>
                  </a:solidFill>
                </a:endParaRPr>
              </a:p>
            </p:txBody>
          </p:sp>
        </mc:Choice>
        <mc:Fallback xmlns="">
          <p:sp>
            <p:nvSpPr>
              <p:cNvPr id="100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704" t="-1887" r="-2444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05000" y="4392612"/>
                <a:ext cx="5715000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392612"/>
                <a:ext cx="5715000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03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Least Squares Graphically</a:t>
            </a:r>
          </a:p>
        </p:txBody>
      </p:sp>
      <p:pic>
        <p:nvPicPr>
          <p:cNvPr id="3" name="Content Placeholder 2" descr="Scatter plot with 4 data points and 4 errors/residuals" title="Scatter plot with 4 data point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502671"/>
            <a:ext cx="7391400" cy="4768646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7E9-9C63-468F-ABA0-73A674E73B63}" type="slidenum">
              <a:rPr lang="en-US" altLang="en-US"/>
              <a:pPr/>
              <a:t>13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7600" y="3906044"/>
                <a:ext cx="457200" cy="377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906044"/>
                <a:ext cx="457200" cy="377091"/>
              </a:xfrm>
              <a:prstGeom prst="rect">
                <a:avLst/>
              </a:prstGeom>
              <a:blipFill>
                <a:blip r:embed="rId4"/>
                <a:stretch>
                  <a:fillRect r="-9333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47800" y="4495800"/>
                <a:ext cx="457200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495800"/>
                <a:ext cx="457200" cy="376513"/>
              </a:xfrm>
              <a:prstGeom prst="rect">
                <a:avLst/>
              </a:prstGeom>
              <a:blipFill>
                <a:blip r:embed="rId5"/>
                <a:stretch>
                  <a:fillRect r="-10667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33800" y="2667000"/>
                <a:ext cx="457200" cy="377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457200" cy="3770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0" y="5337909"/>
                <a:ext cx="457200" cy="377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337909"/>
                <a:ext cx="457200" cy="3770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35782" y="2982340"/>
                <a:ext cx="415636" cy="377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782" y="2982340"/>
                <a:ext cx="415636" cy="3770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96200" y="2057400"/>
                <a:ext cx="457200" cy="377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057400"/>
                <a:ext cx="457200" cy="3770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57600" y="317290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172905"/>
                <a:ext cx="4572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3733800" y="3044091"/>
            <a:ext cx="0" cy="765909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14400" y="1447800"/>
                <a:ext cx="4610100" cy="4167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 smtClean="0"/>
                  <a:t>LS  minimizes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47800"/>
                <a:ext cx="4610100" cy="416781"/>
              </a:xfrm>
              <a:prstGeom prst="rect">
                <a:avLst/>
              </a:prstGeom>
              <a:blipFill>
                <a:blip r:embed="rId11"/>
                <a:stretch>
                  <a:fillRect l="-1323" t="-588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1695450" y="4976396"/>
            <a:ext cx="0" cy="45285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600200" y="494114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941142"/>
                <a:ext cx="457200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97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LS minimization is efficient!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25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:r>
                  <a:rPr lang="en-US" altLang="en-US" sz="2800" dirty="0" smtClean="0">
                    <a:solidFill>
                      <a:schemeClr val="accent2"/>
                    </a:solidFill>
                  </a:rPr>
                  <a:t>Sample slope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alt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alt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en-US" sz="28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8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8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8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sz="28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en-US" sz="28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28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en-US" sz="2800" dirty="0">
                  <a:solidFill>
                    <a:schemeClr val="accent2"/>
                  </a:solidFill>
                </a:endParaRPr>
              </a:p>
              <a:p>
                <a:endParaRPr lang="en-US" altLang="en-US" sz="2800" dirty="0" smtClean="0">
                  <a:solidFill>
                    <a:schemeClr val="accent2"/>
                  </a:solidFill>
                </a:endParaRPr>
              </a:p>
              <a:p>
                <a:r>
                  <a:rPr lang="en-US" altLang="en-US" sz="2800" dirty="0" smtClean="0">
                    <a:solidFill>
                      <a:schemeClr val="accent2"/>
                    </a:solidFill>
                  </a:rPr>
                  <a:t>Sample </a:t>
                </a:r>
                <a:r>
                  <a:rPr lang="en-US" altLang="en-US" sz="2800" dirty="0">
                    <a:solidFill>
                      <a:schemeClr val="accent2"/>
                    </a:solidFill>
                  </a:rPr>
                  <a:t>Y </a:t>
                </a:r>
                <a:r>
                  <a:rPr lang="en-US" altLang="en-US" sz="2800" dirty="0" smtClean="0">
                    <a:solidFill>
                      <a:schemeClr val="accent2"/>
                    </a:solidFill>
                  </a:rPr>
                  <a:t>– intercept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en-US" sz="2800" dirty="0">
                  <a:solidFill>
                    <a:schemeClr val="accent2"/>
                  </a:solidFill>
                </a:endParaRPr>
              </a:p>
              <a:p>
                <a:endParaRPr lang="en-US" altLang="en-US" sz="2800" dirty="0" smtClean="0">
                  <a:solidFill>
                    <a:schemeClr val="accent2"/>
                  </a:solidFill>
                </a:endParaRPr>
              </a:p>
              <a:p>
                <a:r>
                  <a:rPr lang="en-US" altLang="en-US" sz="2800" dirty="0" smtClean="0">
                    <a:solidFill>
                      <a:schemeClr val="accent2"/>
                    </a:solidFill>
                  </a:rPr>
                  <a:t>Prediction </a:t>
                </a:r>
                <a:r>
                  <a:rPr lang="en-US" altLang="en-US" sz="2800" dirty="0">
                    <a:solidFill>
                      <a:schemeClr val="accent2"/>
                    </a:solidFill>
                  </a:rPr>
                  <a:t>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8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8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3522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391400" cy="4525963"/>
              </a:xfrm>
              <a:blipFill>
                <a:blip r:embed="rId2"/>
                <a:stretch>
                  <a:fillRect l="-1484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B582-ED3C-4AD8-B5E0-C58AFF3CF690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2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can</a:t>
            </a:r>
            <a:r>
              <a:rPr lang="en-US" dirty="0" smtClean="0"/>
              <a:t> we use LM?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d</a:t>
            </a:r>
            <a:r>
              <a:rPr lang="en-US" dirty="0" smtClean="0"/>
              <a:t>ependent variable</a:t>
            </a:r>
          </a:p>
          <a:p>
            <a:r>
              <a:rPr lang="en-US" dirty="0" smtClean="0"/>
              <a:t>Dependent variable is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96950-646D-4C61-ACE5-9A561975C4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1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lm function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y~x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/>
              <a:t>y~x</a:t>
            </a:r>
            <a:r>
              <a:rPr lang="en-US" dirty="0" smtClean="0"/>
              <a:t> is formula</a:t>
            </a:r>
          </a:p>
          <a:p>
            <a:pPr lvl="1"/>
            <a:r>
              <a:rPr lang="en-US" dirty="0" err="1" smtClean="0"/>
              <a:t>y,x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names</a:t>
            </a:r>
            <a:r>
              <a:rPr lang="en-US" dirty="0" smtClean="0"/>
              <a:t> of dependent/independent variables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Petal.Length~Petal.Width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data=iris)</a:t>
            </a:r>
          </a:p>
          <a:p>
            <a:r>
              <a:rPr lang="en-US" dirty="0" smtClean="0"/>
              <a:t>Store resulting model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&lt;- lm(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Petal.Length~Petal.Width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data=iris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m will be used for </a:t>
            </a:r>
          </a:p>
          <a:p>
            <a:pPr lvl="1"/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prediction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3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Summary(lm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summary(m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lm(formula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iris)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Min       1Q   Median       3Q      Max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-1.33542 -0.30347 -0.02955  0.25776  1.39453 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1.08356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0.07297   14.85   &lt;2e-16 ***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2.22994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0.05140   43.39   &lt;2e-16 ***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‘***’ 0.001 ‘**’ 0.01 ‘*’ 0.05 ‘.’ 0.1 ‘ ’ 1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0.4782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 148 degrees of freedom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0.9271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Adjusted R-squared:  0.9266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 1882 on 1 and 148 DF,  p-value: &lt;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2.2e-16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7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Coefficients from 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cf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m$coefficients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#</a:t>
            </a:r>
            <a:r>
              <a:rPr lang="en-US" dirty="0" smtClean="0">
                <a:latin typeface="Consolas" panose="020B0609020204030204" pitchFamily="49" charset="0"/>
              </a:rPr>
              <a:t>or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cf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coef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(m)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4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3C9A-B84E-4630-9D9C-CEFC523B5FA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Plot the model</a:t>
            </a:r>
            <a:endParaRPr lang="en-US" alt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sz="2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ggplot</a:t>
            </a:r>
            <a:r>
              <a:rPr lang="en-US" altLang="en-US" sz="2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(data=iris) </a:t>
            </a:r>
            <a:r>
              <a:rPr lang="en-US" alt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+ </a:t>
            </a:r>
            <a:endParaRPr lang="en-US" altLang="en-US" sz="24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geom_abline</a:t>
            </a:r>
            <a:r>
              <a:rPr lang="en-US" altLang="en-US" sz="2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(slope=</a:t>
            </a:r>
            <a:r>
              <a:rPr lang="en-US" altLang="en-US" sz="2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cf</a:t>
            </a:r>
            <a:r>
              <a:rPr lang="en-US" altLang="en-US" sz="2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[2], intercept=</a:t>
            </a:r>
            <a:r>
              <a:rPr lang="en-US" altLang="en-US" sz="2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cf</a:t>
            </a:r>
            <a:r>
              <a:rPr lang="en-US" altLang="en-US" sz="2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[1])</a:t>
            </a:r>
            <a:endParaRPr lang="en-US" altLang="en-US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</a:t>
            </a:r>
            <a:r>
              <a:rPr lang="en-US" dirty="0" smtClean="0"/>
              <a:t>we </a:t>
            </a:r>
            <a:r>
              <a:rPr lang="en-US" dirty="0"/>
              <a:t>w</a:t>
            </a:r>
            <a:r>
              <a:rPr lang="en-US" dirty="0" smtClean="0"/>
              <a:t>ill cover this week</a:t>
            </a:r>
            <a:endParaRPr lang="en-US" dirty="0"/>
          </a:p>
        </p:txBody>
      </p:sp>
      <p:sp>
        <p:nvSpPr>
          <p:cNvPr id="25609" name="Rectangle 9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Linear modeling</a:t>
            </a:r>
          </a:p>
          <a:p>
            <a:pPr lvl="1">
              <a:defRPr/>
            </a:pPr>
            <a:r>
              <a:rPr lang="en-US" dirty="0" smtClean="0"/>
              <a:t>In R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the “Auto MPG” </a:t>
            </a:r>
            <a:r>
              <a:rPr lang="en-US" dirty="0" smtClean="0"/>
              <a:t>dataset which </a:t>
            </a:r>
            <a:r>
              <a:rPr lang="en-US" dirty="0"/>
              <a:t>“concerns city-cycle fuel consumption in miles per gallon, to be predicted in terms of 3 multivalued discrete and 5 continuous attributes.” The goal is to model mpg given engine </a:t>
            </a:r>
            <a:r>
              <a:rPr lang="en-US" dirty="0" smtClean="0"/>
              <a:t>displacement. </a:t>
            </a:r>
          </a:p>
          <a:p>
            <a:pPr lvl="1"/>
            <a:r>
              <a:rPr lang="en-US" dirty="0" smtClean="0"/>
              <a:t>Load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autompg.csv</a:t>
            </a:r>
            <a:r>
              <a:rPr lang="en-US" dirty="0"/>
              <a:t> file on </a:t>
            </a:r>
            <a:r>
              <a:rPr lang="en-US" dirty="0" smtClean="0"/>
              <a:t>Canvas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is the dependent variable? Which </a:t>
            </a:r>
            <a:r>
              <a:rPr lang="en-US" dirty="0" smtClean="0"/>
              <a:t>is </a:t>
            </a:r>
            <a:r>
              <a:rPr lang="en-US" dirty="0"/>
              <a:t>the independent </a:t>
            </a:r>
            <a:r>
              <a:rPr lang="en-US" dirty="0" smtClean="0"/>
              <a:t>variable?</a:t>
            </a:r>
            <a:endParaRPr lang="en-US" dirty="0"/>
          </a:p>
          <a:p>
            <a:pPr lvl="1" fontAlgn="base"/>
            <a:r>
              <a:rPr lang="en-US" dirty="0"/>
              <a:t>Plot mpg vs. displacement (code, plot)</a:t>
            </a:r>
          </a:p>
          <a:p>
            <a:pPr lvl="1" fontAlgn="base"/>
            <a:r>
              <a:rPr lang="en-US" dirty="0" smtClean="0"/>
              <a:t>Overlay best fit line over the dataset (code, plot)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5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should</a:t>
            </a:r>
            <a:r>
              <a:rPr lang="en-US" dirty="0" smtClean="0"/>
              <a:t> we use LM?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 the “best” fit model a </a:t>
            </a:r>
            <a:r>
              <a:rPr lang="en-US" dirty="0" smtClean="0">
                <a:solidFill>
                  <a:srgbClr val="FF0000"/>
                </a:solidFill>
              </a:rPr>
              <a:t>good</a:t>
            </a:r>
            <a:r>
              <a:rPr lang="en-US" dirty="0" smtClean="0"/>
              <a:t> model?!</a:t>
            </a:r>
          </a:p>
          <a:p>
            <a:r>
              <a:rPr lang="en-US" dirty="0" smtClean="0"/>
              <a:t>Evaluating the model</a:t>
            </a:r>
            <a:endParaRPr lang="en-US" dirty="0"/>
          </a:p>
          <a:p>
            <a:r>
              <a:rPr lang="en-US" dirty="0" smtClean="0"/>
              <a:t>Two conflicting objectives</a:t>
            </a:r>
          </a:p>
          <a:p>
            <a:pPr lvl="1"/>
            <a:r>
              <a:rPr lang="en-US" dirty="0" smtClean="0"/>
              <a:t>Goodness-of-Fit</a:t>
            </a:r>
          </a:p>
          <a:p>
            <a:pPr lvl="2"/>
            <a:r>
              <a:rPr lang="en-US" dirty="0" smtClean="0"/>
              <a:t>We want model to match the data</a:t>
            </a:r>
          </a:p>
          <a:p>
            <a:pPr lvl="1"/>
            <a:r>
              <a:rPr lang="en-US" dirty="0" smtClean="0"/>
              <a:t>Complexity</a:t>
            </a:r>
          </a:p>
          <a:p>
            <a:pPr lvl="2"/>
            <a:r>
              <a:rPr lang="en-US" dirty="0" smtClean="0"/>
              <a:t>We want model to be “simple”</a:t>
            </a:r>
          </a:p>
          <a:p>
            <a:r>
              <a:rPr lang="en-US" dirty="0" smtClean="0"/>
              <a:t>“Principle of parsimony”</a:t>
            </a:r>
          </a:p>
          <a:p>
            <a:pPr lvl="1"/>
            <a:r>
              <a:rPr lang="en-US" dirty="0" smtClean="0"/>
              <a:t>Find a model that is as simple as possible without sacrificing too much goodness-of-fit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96950-646D-4C61-ACE5-9A561975C4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3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 smtClean="0"/>
                  <a:t>The proportion of total variation (SST) that is explained by the regression (SSR)  is the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Coefficient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of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Determination</a:t>
                </a:r>
                <a:r>
                  <a:rPr lang="en-US" altLang="en-US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 ranges between 0 and 1</a:t>
                </a:r>
              </a:p>
              <a:p>
                <a:pPr lvl="1">
                  <a:spcBef>
                    <a:spcPct val="5000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higher its value, the more accurate is the regression model</a:t>
                </a:r>
                <a:endParaRPr lang="en-US" altLang="en-US" dirty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dirty="0" smtClean="0"/>
                  <a:t>   </a:t>
                </a:r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endParaRPr lang="en-US" altLang="en-US" b="0" i="1" dirty="0" smtClean="0">
                  <a:latin typeface="Cambria Math" panose="02040503050406030204" pitchFamily="18" charset="0"/>
                </a:endParaRPr>
              </a:p>
              <a:p>
                <a:pPr>
                  <a:spcBef>
                    <a:spcPct val="50000"/>
                  </a:spcBef>
                </a:pPr>
                <a:endParaRPr lang="en-US" alt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47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7" name="Line 19"/>
          <p:cNvSpPr>
            <a:spLocks noChangeShapeType="1"/>
          </p:cNvSpPr>
          <p:nvPr/>
        </p:nvSpPr>
        <p:spPr bwMode="auto">
          <a:xfrm flipV="1">
            <a:off x="3175000" y="1943100"/>
            <a:ext cx="2286000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175000" y="1104900"/>
            <a:ext cx="0" cy="2986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3175000" y="4090988"/>
            <a:ext cx="407828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4013200" y="31623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3632200" y="30861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4165600" y="25527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4546600" y="28575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4241800" y="24003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4622800" y="24765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3327400" y="4243388"/>
            <a:ext cx="264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Independent variable (x)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 rot="16200000">
            <a:off x="1606551" y="2840037"/>
            <a:ext cx="2436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Dependent variable</a:t>
            </a:r>
          </a:p>
        </p:txBody>
      </p:sp>
      <p:sp>
        <p:nvSpPr>
          <p:cNvPr id="63501" name="Oval 13"/>
          <p:cNvSpPr>
            <a:spLocks noChangeArrowheads="1"/>
          </p:cNvSpPr>
          <p:nvPr/>
        </p:nvSpPr>
        <p:spPr bwMode="auto">
          <a:xfrm>
            <a:off x="4927600" y="27051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Oval 14"/>
          <p:cNvSpPr>
            <a:spLocks noChangeArrowheads="1"/>
          </p:cNvSpPr>
          <p:nvPr/>
        </p:nvSpPr>
        <p:spPr bwMode="auto">
          <a:xfrm>
            <a:off x="4851400" y="21717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4013200" y="26289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Oval 16"/>
          <p:cNvSpPr>
            <a:spLocks noChangeArrowheads="1"/>
          </p:cNvSpPr>
          <p:nvPr/>
        </p:nvSpPr>
        <p:spPr bwMode="auto">
          <a:xfrm>
            <a:off x="3403600" y="30861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Oval 17"/>
          <p:cNvSpPr>
            <a:spLocks noChangeArrowheads="1"/>
          </p:cNvSpPr>
          <p:nvPr/>
        </p:nvSpPr>
        <p:spPr bwMode="auto">
          <a:xfrm>
            <a:off x="5080000" y="18669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831127" y="4767262"/>
            <a:ext cx="784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A least squares regression selects the line with the lowest total sum of squared prediction errors. </a:t>
            </a:r>
          </a:p>
          <a:p>
            <a:pPr>
              <a:spcBef>
                <a:spcPct val="50000"/>
              </a:spcBef>
            </a:pPr>
            <a:r>
              <a:rPr lang="en-US" altLang="en-US" b="1" dirty="0"/>
              <a:t>This value is called the Sum of Squares of </a:t>
            </a:r>
            <a:r>
              <a:rPr lang="en-US" altLang="en-US" b="1" dirty="0" smtClean="0"/>
              <a:t>Error (SSE)</a:t>
            </a:r>
          </a:p>
          <a:p>
            <a:pPr>
              <a:spcBef>
                <a:spcPct val="50000"/>
              </a:spcBef>
            </a:pPr>
            <a:r>
              <a:rPr lang="en-US" altLang="en-US" b="1" dirty="0" smtClean="0"/>
              <a:t>This is the “</a:t>
            </a:r>
            <a:r>
              <a:rPr lang="en-US" altLang="en-US" b="1" dirty="0" smtClean="0">
                <a:solidFill>
                  <a:srgbClr val="FF0000"/>
                </a:solidFill>
              </a:rPr>
              <a:t>unexplained</a:t>
            </a:r>
            <a:r>
              <a:rPr lang="en-US" altLang="en-US" b="1" dirty="0" smtClean="0"/>
              <a:t>” variation</a:t>
            </a:r>
            <a:endParaRPr lang="en-US" altLang="en-US" b="1" dirty="0"/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>
            <a:off x="3441700" y="3162300"/>
            <a:ext cx="0" cy="27146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>
            <a:off x="3670300" y="3162300"/>
            <a:ext cx="0" cy="8096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>
            <a:off x="4038600" y="2986088"/>
            <a:ext cx="0" cy="188912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0"/>
          <p:cNvSpPr>
            <a:spLocks noChangeShapeType="1"/>
          </p:cNvSpPr>
          <p:nvPr/>
        </p:nvSpPr>
        <p:spPr bwMode="auto">
          <a:xfrm>
            <a:off x="4051300" y="2730500"/>
            <a:ext cx="0" cy="236538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>
            <a:off x="4203700" y="2628900"/>
            <a:ext cx="0" cy="18732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>
            <a:off x="4292600" y="2489200"/>
            <a:ext cx="0" cy="30797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4584700" y="2608263"/>
            <a:ext cx="0" cy="249237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4965700" y="2324100"/>
            <a:ext cx="0" cy="381000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6"/>
          <p:cNvSpPr>
            <a:spLocks noChangeShapeType="1"/>
          </p:cNvSpPr>
          <p:nvPr/>
        </p:nvSpPr>
        <p:spPr bwMode="auto">
          <a:xfrm>
            <a:off x="5118100" y="1968500"/>
            <a:ext cx="0" cy="18891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37"/>
          <p:cNvSpPr>
            <a:spLocks noChangeShapeType="1"/>
          </p:cNvSpPr>
          <p:nvPr/>
        </p:nvSpPr>
        <p:spPr bwMode="auto">
          <a:xfrm>
            <a:off x="4891088" y="2236788"/>
            <a:ext cx="1587" cy="10477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Squares of Error (SSE)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2438400" y="1081088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2438400" y="3519488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3276600" y="245268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2895600" y="260508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3429000" y="207168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3810000" y="214788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3505200" y="191928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3886200" y="199548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2590800" y="3671888"/>
            <a:ext cx="264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Independent variable (x)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 rot="16200000">
            <a:off x="869951" y="2268537"/>
            <a:ext cx="2436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Dependent variable</a:t>
            </a:r>
          </a:p>
        </p:txBody>
      </p:sp>
      <p:sp>
        <p:nvSpPr>
          <p:cNvPr id="66573" name="Oval 13"/>
          <p:cNvSpPr>
            <a:spLocks noChangeArrowheads="1"/>
          </p:cNvSpPr>
          <p:nvPr/>
        </p:nvSpPr>
        <p:spPr bwMode="auto">
          <a:xfrm>
            <a:off x="4191000" y="19812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Oval 14"/>
          <p:cNvSpPr>
            <a:spLocks noChangeArrowheads="1"/>
          </p:cNvSpPr>
          <p:nvPr/>
        </p:nvSpPr>
        <p:spPr bwMode="auto">
          <a:xfrm>
            <a:off x="4114800" y="17526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Oval 15"/>
          <p:cNvSpPr>
            <a:spLocks noChangeArrowheads="1"/>
          </p:cNvSpPr>
          <p:nvPr/>
        </p:nvSpPr>
        <p:spPr bwMode="auto">
          <a:xfrm>
            <a:off x="3276600" y="22098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Oval 16"/>
          <p:cNvSpPr>
            <a:spLocks noChangeArrowheads="1"/>
          </p:cNvSpPr>
          <p:nvPr/>
        </p:nvSpPr>
        <p:spPr bwMode="auto">
          <a:xfrm>
            <a:off x="2667000" y="26670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Oval 17"/>
          <p:cNvSpPr>
            <a:spLocks noChangeArrowheads="1"/>
          </p:cNvSpPr>
          <p:nvPr/>
        </p:nvSpPr>
        <p:spPr bwMode="auto">
          <a:xfrm>
            <a:off x="4343400" y="14478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1066800" y="4876800"/>
            <a:ext cx="78486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The Sum of Squares Regression (SSR) is the sum of the squared differences between the prediction for each observation and the population mean</a:t>
            </a:r>
            <a:r>
              <a:rPr lang="en-US" altLang="en-US" b="1" dirty="0" smtClean="0"/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b="1" dirty="0" smtClean="0"/>
              <a:t>This is the “</a:t>
            </a:r>
            <a:r>
              <a:rPr lang="en-US" altLang="en-US" b="1" dirty="0" smtClean="0">
                <a:solidFill>
                  <a:srgbClr val="FF0000"/>
                </a:solidFill>
              </a:rPr>
              <a:t>explained</a:t>
            </a:r>
            <a:r>
              <a:rPr lang="en-US" altLang="en-US" b="1" dirty="0" smtClean="0"/>
              <a:t>” variation</a:t>
            </a:r>
            <a:endParaRPr lang="en-US" altLang="en-US" b="1" dirty="0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 flipV="1">
            <a:off x="2438400" y="1371600"/>
            <a:ext cx="2286000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>
            <a:off x="2466975" y="2144713"/>
            <a:ext cx="2670175" cy="0"/>
          </a:xfrm>
          <a:prstGeom prst="line">
            <a:avLst/>
          </a:prstGeom>
          <a:noFill/>
          <a:ln w="158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81" name="Text Box 21"/>
              <p:cNvSpPr txBox="1">
                <a:spLocks noChangeArrowheads="1"/>
              </p:cNvSpPr>
              <p:nvPr/>
            </p:nvSpPr>
            <p:spPr bwMode="auto">
              <a:xfrm>
                <a:off x="5273675" y="1933575"/>
                <a:ext cx="199843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 smtClean="0">
                    <a:solidFill>
                      <a:schemeClr val="accent2"/>
                    </a:solidFill>
                  </a:rPr>
                  <a:t>Population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6581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3675" y="1933575"/>
                <a:ext cx="1998432" cy="369332"/>
              </a:xfrm>
              <a:prstGeom prst="rect">
                <a:avLst/>
              </a:prstGeom>
              <a:blipFill>
                <a:blip r:embed="rId2"/>
                <a:stretch>
                  <a:fillRect l="-2439" t="-8197" r="-11585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583" name="Line 23"/>
          <p:cNvSpPr>
            <a:spLocks noChangeShapeType="1"/>
          </p:cNvSpPr>
          <p:nvPr/>
        </p:nvSpPr>
        <p:spPr bwMode="auto">
          <a:xfrm>
            <a:off x="4381500" y="1622428"/>
            <a:ext cx="0" cy="503236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4" name="Line 24"/>
          <p:cNvSpPr>
            <a:spLocks noChangeShapeType="1"/>
          </p:cNvSpPr>
          <p:nvPr/>
        </p:nvSpPr>
        <p:spPr bwMode="auto">
          <a:xfrm>
            <a:off x="4152900" y="1841500"/>
            <a:ext cx="0" cy="306388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>
            <a:off x="3467100" y="2159000"/>
            <a:ext cx="0" cy="114300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6" name="Line 26"/>
          <p:cNvSpPr>
            <a:spLocks noChangeShapeType="1"/>
          </p:cNvSpPr>
          <p:nvPr/>
        </p:nvSpPr>
        <p:spPr bwMode="auto">
          <a:xfrm>
            <a:off x="2705100" y="2141538"/>
            <a:ext cx="0" cy="692150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7" name="Line 27"/>
          <p:cNvSpPr>
            <a:spLocks noChangeShapeType="1"/>
          </p:cNvSpPr>
          <p:nvPr/>
        </p:nvSpPr>
        <p:spPr bwMode="auto">
          <a:xfrm flipH="1">
            <a:off x="2933700" y="2155825"/>
            <a:ext cx="9525" cy="50006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8" name="Line 28"/>
          <p:cNvSpPr>
            <a:spLocks noChangeShapeType="1"/>
          </p:cNvSpPr>
          <p:nvPr/>
        </p:nvSpPr>
        <p:spPr bwMode="auto">
          <a:xfrm>
            <a:off x="3302000" y="2159000"/>
            <a:ext cx="0" cy="246063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>
            <a:off x="4229099" y="1708151"/>
            <a:ext cx="1" cy="439738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>
            <a:off x="3911600" y="1993900"/>
            <a:ext cx="12700" cy="14922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>
            <a:off x="3848100" y="2057400"/>
            <a:ext cx="0" cy="65088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2" name="Line 32"/>
          <p:cNvSpPr>
            <a:spLocks noChangeShapeType="1"/>
          </p:cNvSpPr>
          <p:nvPr/>
        </p:nvSpPr>
        <p:spPr bwMode="auto">
          <a:xfrm>
            <a:off x="3543300" y="2159000"/>
            <a:ext cx="0" cy="65088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Squares Regression (SSR)</a:t>
            </a:r>
          </a:p>
        </p:txBody>
      </p:sp>
    </p:spTree>
    <p:extLst>
      <p:ext uri="{BB962C8B-B14F-4D97-AF65-F5344CB8AC3E}">
        <p14:creationId xmlns:p14="http://schemas.microsoft.com/office/powerpoint/2010/main" val="19863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5555" name="Text Box 19"/>
              <p:cNvSpPr txBox="1">
                <a:spLocks noChangeArrowheads="1"/>
              </p:cNvSpPr>
              <p:nvPr/>
            </p:nvSpPr>
            <p:spPr bwMode="auto">
              <a:xfrm>
                <a:off x="647700" y="1600200"/>
                <a:ext cx="7848600" cy="42418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b="1" dirty="0"/>
                  <a:t>	SSR =  </a:t>
                </a:r>
                <a14:m>
                  <m:oMath xmlns:m="http://schemas.openxmlformats.org/officeDocument/2006/math">
                    <m:r>
                      <a:rPr lang="en-US" altLang="en-US" b="1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b="1" dirty="0" smtClean="0">
                    <a:cs typeface="Arial" panose="020B0604020202020204" pitchFamily="34" charset="0"/>
                  </a:rPr>
                  <a:t>    </a:t>
                </a:r>
                <a:r>
                  <a:rPr lang="en-US" altLang="en-US" b="1" dirty="0">
                    <a:cs typeface="Arial" panose="020B0604020202020204" pitchFamily="34" charset="0"/>
                  </a:rPr>
                  <a:t>(measure of explained variation)</a:t>
                </a:r>
              </a:p>
              <a:p>
                <a:pPr>
                  <a:spcBef>
                    <a:spcPct val="50000"/>
                  </a:spcBef>
                </a:pPr>
                <a:endParaRPr lang="en-US" altLang="en-US" b="1" dirty="0">
                  <a:cs typeface="Arial" panose="020B0604020202020204" pitchFamily="34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b="1" dirty="0">
                    <a:cs typeface="Arial" panose="020B0604020202020204" pitchFamily="34" charset="0"/>
                  </a:rPr>
                  <a:t>	SSE = </a:t>
                </a:r>
                <a14:m>
                  <m:oMath xmlns:m="http://schemas.openxmlformats.org/officeDocument/2006/math">
                    <m:r>
                      <a:rPr lang="en-US" altLang="en-US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𝚺</m:t>
                    </m:r>
                    <m:sSup>
                      <m:sSupPr>
                        <m:ctrlPr>
                          <a:rPr lang="en-US" alt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alt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b="1" dirty="0" smtClean="0"/>
                  <a:t>     </a:t>
                </a:r>
                <a:r>
                  <a:rPr lang="en-US" altLang="en-US" b="1" dirty="0"/>
                  <a:t>(measure of unexplained variation) </a:t>
                </a:r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b="1" dirty="0"/>
                  <a:t>	SST = SSR + SSE = </a:t>
                </a:r>
                <a14:m>
                  <m:oMath xmlns:m="http://schemas.openxmlformats.org/officeDocument/2006/math">
                    <m:r>
                      <a:rPr lang="en-US" altLang="en-US" b="1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b="1" dirty="0"/>
                  <a:t> (measure of total variation in y</a:t>
                </a:r>
                <a:r>
                  <a:rPr lang="en-US" altLang="en-US" b="1" dirty="0" smtClean="0"/>
                  <a:t>)</a:t>
                </a:r>
              </a:p>
              <a:p>
                <a:pPr>
                  <a:spcBef>
                    <a:spcPct val="50000"/>
                  </a:spcBef>
                </a:pPr>
                <a:endParaRPr lang="en-US" altLang="en-US" i="1" dirty="0" smtClean="0">
                  <a:latin typeface="Cambria Math" panose="02040503050406030204" pitchFamily="18" charset="0"/>
                </a:endParaRP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65555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" y="1600200"/>
                <a:ext cx="7848600" cy="42418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Sum of Squares (SST)</a:t>
            </a:r>
          </a:p>
        </p:txBody>
      </p:sp>
    </p:spTree>
    <p:extLst>
      <p:ext uri="{BB962C8B-B14F-4D97-AF65-F5344CB8AC3E}">
        <p14:creationId xmlns:p14="http://schemas.microsoft.com/office/powerpoint/2010/main" val="37498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34200" y="3276600"/>
            <a:ext cx="2133600" cy="76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Regression Coefficient Significance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3505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Linear </a:t>
            </a:r>
            <a:r>
              <a:rPr lang="en-US" sz="2000" dirty="0"/>
              <a:t>regression </a:t>
            </a:r>
            <a:r>
              <a:rPr lang="en-US" sz="2000" dirty="0" smtClean="0"/>
              <a:t>coefficients (estimated </a:t>
            </a:r>
            <a:r>
              <a:rPr lang="en-US" sz="2000" dirty="0" smtClean="0"/>
              <a:t>using </a:t>
            </a:r>
            <a:r>
              <a:rPr lang="en-US" sz="2000" dirty="0" smtClean="0"/>
              <a:t>least-squares) </a:t>
            </a:r>
            <a:r>
              <a:rPr lang="en-US" sz="2000" dirty="0"/>
              <a:t>follow a </a:t>
            </a:r>
            <a:r>
              <a:rPr lang="en-US" sz="2000" i="1" dirty="0" smtClean="0"/>
              <a:t>t</a:t>
            </a:r>
            <a:r>
              <a:rPr lang="en-US" sz="2000" dirty="0" smtClean="0"/>
              <a:t>-distribution</a:t>
            </a:r>
          </a:p>
          <a:p>
            <a:pPr marL="0" indent="0">
              <a:buNone/>
            </a:pPr>
            <a:r>
              <a:rPr lang="en-US" sz="2000" dirty="0"/>
              <a:t>lm() </a:t>
            </a:r>
            <a:r>
              <a:rPr lang="en-US" sz="2000" dirty="0" smtClean="0"/>
              <a:t>includes the standardized </a:t>
            </a:r>
            <a:r>
              <a:rPr lang="en-US" sz="2000" i="1" dirty="0"/>
              <a:t>t</a:t>
            </a:r>
            <a:r>
              <a:rPr lang="en-US" sz="2000" dirty="0"/>
              <a:t> value and a </a:t>
            </a:r>
            <a:r>
              <a:rPr lang="en-US" sz="2000" i="1" dirty="0"/>
              <a:t>p</a:t>
            </a:r>
            <a:r>
              <a:rPr lang="en-US" sz="2000" dirty="0"/>
              <a:t>-value </a:t>
            </a:r>
            <a:r>
              <a:rPr lang="en-US" sz="2000" dirty="0" smtClean="0">
                <a:solidFill>
                  <a:srgbClr val="C00000"/>
                </a:solidFill>
              </a:rPr>
              <a:t>for </a:t>
            </a:r>
            <a:r>
              <a:rPr lang="en-US" sz="2000" dirty="0">
                <a:solidFill>
                  <a:srgbClr val="C00000"/>
                </a:solidFill>
              </a:rPr>
              <a:t>each </a:t>
            </a:r>
            <a:r>
              <a:rPr lang="en-US" sz="2000" dirty="0" smtClean="0">
                <a:solidFill>
                  <a:srgbClr val="C00000"/>
                </a:solidFill>
              </a:rPr>
              <a:t>coefficient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>
                <a:solidFill>
                  <a:srgbClr val="C00000"/>
                </a:solidFill>
              </a:rPr>
              <a:t>smaller the p-value</a:t>
            </a:r>
            <a:r>
              <a:rPr lang="en-US" sz="2000" dirty="0"/>
              <a:t>, the stronger the evidence </a:t>
            </a:r>
            <a:r>
              <a:rPr lang="en-US" sz="2000" dirty="0" smtClean="0"/>
              <a:t>against the null hypothesis: the coefficient is 0</a:t>
            </a:r>
          </a:p>
          <a:p>
            <a:pPr marL="457200" lvl="1" indent="0">
              <a:buNone/>
            </a:pPr>
            <a:r>
              <a:rPr lang="en-US" sz="1800" dirty="0"/>
              <a:t>i</a:t>
            </a:r>
            <a:r>
              <a:rPr lang="en-US" sz="1800" dirty="0" smtClean="0"/>
              <a:t>.e., there is strong evidence </a:t>
            </a:r>
            <a:r>
              <a:rPr lang="en-US" sz="1800" i="1" dirty="0" smtClean="0"/>
              <a:t>for</a:t>
            </a:r>
            <a:r>
              <a:rPr lang="en-US" sz="1800" dirty="0" smtClean="0"/>
              <a:t> the claim that the predictor has an effect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3962400" y="1295400"/>
            <a:ext cx="5257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summary(m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lm(formula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iris)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Min       1Q   Median       3Q      Max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-1.33542 -0.30347 -0.02955  0.25776  1.39453 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1.08356    0.07297   14.85   &lt;2e-16 ***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2.22994    0.05140   43.39   &lt;2e-16 ***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 ‘***’ 0.001 ‘**’ 0.01 ‘*’ 0.05 ‘.’ 0.1 ‘ ’ 1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0.4782 on 148 degrees of freedom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0.9271,    Adjusted R-squared:  0.9266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 1882 on 1 and 148 DF,  p-value: &lt; 2.2e-16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&gt; 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86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7868-911A-4E6D-9953-895AA9D8F53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Regression </a:t>
            </a:r>
            <a:r>
              <a:rPr lang="en-US" altLang="en-US" dirty="0" smtClean="0"/>
              <a:t>Diagnostics</a:t>
            </a:r>
            <a:endParaRPr lang="en-US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three conditions required for the validity of the regression analysis 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the error variable is normally </a:t>
            </a:r>
            <a:r>
              <a:rPr lang="en-US" altLang="en-US" dirty="0" smtClean="0"/>
              <a:t>distributed</a:t>
            </a:r>
            <a:endParaRPr lang="en-US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the error variance is </a:t>
            </a:r>
            <a:r>
              <a:rPr lang="en-US" altLang="en-US" dirty="0" smtClean="0"/>
              <a:t>independent </a:t>
            </a:r>
            <a:r>
              <a:rPr lang="en-US" altLang="en-US" dirty="0"/>
              <a:t>of </a:t>
            </a:r>
            <a:r>
              <a:rPr lang="en-US" altLang="en-US" dirty="0" smtClean="0"/>
              <a:t>x</a:t>
            </a:r>
            <a:endParaRPr lang="en-US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The errors are independent of each </a:t>
            </a:r>
            <a:r>
              <a:rPr lang="en-US" altLang="en-US" dirty="0" smtClean="0"/>
              <a:t>other</a:t>
            </a:r>
            <a:endParaRPr lang="en-US" altLang="en-US" dirty="0"/>
          </a:p>
          <a:p>
            <a:r>
              <a:rPr lang="en-US" altLang="en-US" dirty="0"/>
              <a:t>How can we diagnose violations of these conditions?</a:t>
            </a:r>
          </a:p>
        </p:txBody>
      </p:sp>
    </p:spTree>
    <p:extLst>
      <p:ext uri="{BB962C8B-B14F-4D97-AF65-F5344CB8AC3E}">
        <p14:creationId xmlns:p14="http://schemas.microsoft.com/office/powerpoint/2010/main" val="200188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Prediction equation: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y = x </a:t>
            </a:r>
            <a:r>
              <a:rPr lang="en-US" dirty="0"/>
              <a:t>* </a:t>
            </a:r>
            <a:r>
              <a:rPr lang="en-US" dirty="0" smtClean="0"/>
              <a:t>c[2</a:t>
            </a:r>
            <a:r>
              <a:rPr lang="en-US" dirty="0"/>
              <a:t>] + </a:t>
            </a:r>
            <a:r>
              <a:rPr lang="en-US" dirty="0" smtClean="0"/>
              <a:t>c[1]: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fitted.values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y –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x*c[2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/>
              <a:t>Same 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residuals(m)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3C9A-B84E-4630-9D9C-CEFC523B5FA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/>
              <a:t>  Residual Analysis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Examine </a:t>
            </a:r>
            <a:r>
              <a:rPr lang="en-US" altLang="en-US" dirty="0"/>
              <a:t>the </a:t>
            </a:r>
            <a:r>
              <a:rPr lang="en-US" altLang="en-US" dirty="0" smtClean="0"/>
              <a:t>residuals</a:t>
            </a:r>
            <a:endParaRPr lang="en-US" altLang="en-US" dirty="0"/>
          </a:p>
          <a:p>
            <a:r>
              <a:rPr lang="en-US" altLang="en-US" dirty="0" smtClean="0"/>
              <a:t>Non-normality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 smtClean="0"/>
              <a:t>Examine </a:t>
            </a:r>
            <a:r>
              <a:rPr lang="en-US" altLang="en-US" dirty="0"/>
              <a:t>the </a:t>
            </a:r>
            <a:r>
              <a:rPr lang="en-US" altLang="en-US" dirty="0" smtClean="0"/>
              <a:t>residual histogram </a:t>
            </a:r>
            <a:r>
              <a:rPr lang="en-US" altLang="en-US" dirty="0"/>
              <a:t>and look for a bell </a:t>
            </a:r>
            <a:r>
              <a:rPr lang="en-US" altLang="en-US" dirty="0" smtClean="0"/>
              <a:t>shaped curve with </a:t>
            </a:r>
            <a:r>
              <a:rPr lang="en-US" altLang="en-US" dirty="0"/>
              <a:t>a mean close to </a:t>
            </a:r>
            <a:r>
              <a:rPr lang="en-US" altLang="en-US" dirty="0" smtClean="0"/>
              <a:t>zero</a:t>
            </a:r>
          </a:p>
          <a:p>
            <a:pPr lvl="1"/>
            <a:endParaRPr lang="en-US" altLang="en-US" dirty="0" smtClean="0"/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irisCopy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iris %&gt;%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add_residuals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(mod)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gplot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irisCopy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905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D573-DFC0-40AE-B05E-C5A9DBBC7A3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What is a </a:t>
            </a:r>
            <a:r>
              <a:rPr lang="en-US" altLang="en-US" dirty="0" smtClean="0"/>
              <a:t>Math </a:t>
            </a:r>
            <a:r>
              <a:rPr lang="en-US" altLang="en-US" dirty="0"/>
              <a:t>Model?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763000" cy="44227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smtClean="0"/>
              <a:t>Model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Representation</a:t>
            </a:r>
            <a:r>
              <a:rPr lang="en-US" altLang="en-US" dirty="0" smtClean="0"/>
              <a:t> of a phenomenon</a:t>
            </a:r>
          </a:p>
          <a:p>
            <a:pPr lvl="1"/>
            <a:r>
              <a:rPr lang="en-US" altLang="en-US" dirty="0" smtClean="0"/>
              <a:t>Describes the </a:t>
            </a:r>
            <a:r>
              <a:rPr lang="en-US" altLang="en-US" dirty="0" smtClean="0">
                <a:solidFill>
                  <a:srgbClr val="FF0000"/>
                </a:solidFill>
              </a:rPr>
              <a:t>relationship</a:t>
            </a:r>
            <a:r>
              <a:rPr lang="en-US" altLang="en-US" dirty="0" smtClean="0"/>
              <a:t> between variables</a:t>
            </a:r>
          </a:p>
          <a:p>
            <a:r>
              <a:rPr lang="en-US" altLang="en-US" dirty="0" smtClean="0"/>
              <a:t>Mathematical model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Numerically</a:t>
            </a:r>
            <a:r>
              <a:rPr lang="en-US" altLang="en-US" dirty="0" smtClean="0"/>
              <a:t> describe </a:t>
            </a:r>
            <a:r>
              <a:rPr lang="en-US" altLang="en-US" dirty="0"/>
              <a:t>r</a:t>
            </a:r>
            <a:r>
              <a:rPr lang="en-US" altLang="en-US" dirty="0" smtClean="0"/>
              <a:t>elationship </a:t>
            </a:r>
            <a:r>
              <a:rPr lang="en-US" altLang="en-US" dirty="0"/>
              <a:t>between </a:t>
            </a:r>
            <a:r>
              <a:rPr lang="en-US" altLang="en-US" dirty="0" smtClean="0"/>
              <a:t>variables</a:t>
            </a:r>
            <a:endParaRPr lang="en-US" altLang="en-US" dirty="0"/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altLang="en-US" dirty="0"/>
          </a:p>
          <a:p>
            <a:pPr marL="1371600" lvl="2" indent="-457200">
              <a:buFontTx/>
              <a:buChar char="-"/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10741" y="4800600"/>
            <a:ext cx="492251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“All </a:t>
            </a:r>
            <a:r>
              <a:rPr lang="en-US" sz="2000" dirty="0"/>
              <a:t>models are wrong, but some are </a:t>
            </a:r>
            <a:r>
              <a:rPr lang="en-US" sz="2000" dirty="0" smtClean="0"/>
              <a:t>useful”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320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3C9A-B84E-4630-9D9C-CEFC523B5FA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/>
              <a:t>  Residual Analysis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Plot a scatterplot</a:t>
            </a:r>
          </a:p>
          <a:p>
            <a:pPr lvl="1"/>
            <a:r>
              <a:rPr lang="en-US" altLang="en-US" dirty="0" smtClean="0"/>
              <a:t>Residuals vs </a:t>
            </a:r>
            <a:r>
              <a:rPr lang="en-US" altLang="en-US" i="1" dirty="0" smtClean="0"/>
              <a:t>x</a:t>
            </a:r>
          </a:p>
          <a:p>
            <a:pPr lvl="1"/>
            <a:r>
              <a:rPr lang="en-US" altLang="en-US" dirty="0" smtClean="0"/>
              <a:t>Points should appear to be randomly scattered around zero</a:t>
            </a:r>
          </a:p>
          <a:p>
            <a:pPr lvl="1"/>
            <a:endParaRPr lang="en-US" altLang="en-US" dirty="0" smtClean="0"/>
          </a:p>
          <a:p>
            <a:pPr marL="0" indent="0"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modelr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irisCopy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iris %&gt;%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add_residuals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(mod)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gplot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irisCopy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(mapping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y=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424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 descr="Three plots showing residuals versus x values." title="Residual analysi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625"/>
            <a:ext cx="9144000" cy="2952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4919842"/>
            <a:ext cx="327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Residuals appear </a:t>
            </a:r>
            <a:r>
              <a:rPr lang="en-US" sz="1400" dirty="0"/>
              <a:t>randomly scattered around zero, and their </a:t>
            </a:r>
            <a:r>
              <a:rPr lang="en-US" sz="1400" dirty="0" smtClean="0"/>
              <a:t>spread</a:t>
            </a:r>
            <a:endParaRPr lang="en-US" sz="1400" dirty="0"/>
          </a:p>
          <a:p>
            <a:r>
              <a:rPr lang="en-US" sz="1400" dirty="0"/>
              <a:t>appears </a:t>
            </a:r>
            <a:r>
              <a:rPr lang="en-US" sz="1400" dirty="0" smtClean="0"/>
              <a:t>constant</a:t>
            </a:r>
          </a:p>
          <a:p>
            <a:r>
              <a:rPr lang="en-US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</a:t>
            </a:r>
            <a:r>
              <a:rPr lang="en-US" sz="20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4892198"/>
            <a:ext cx="3048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systematic behavior in the </a:t>
            </a:r>
            <a:r>
              <a:rPr lang="en-US" sz="1400" dirty="0" smtClean="0"/>
              <a:t>residuals</a:t>
            </a:r>
          </a:p>
          <a:p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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4892198"/>
            <a:ext cx="220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Residuals scattered </a:t>
            </a:r>
            <a:r>
              <a:rPr lang="en-US" sz="1400" dirty="0"/>
              <a:t>randomly about zero </a:t>
            </a:r>
            <a:r>
              <a:rPr lang="en-US" sz="1400" dirty="0" smtClean="0"/>
              <a:t>but variability </a:t>
            </a:r>
            <a:r>
              <a:rPr lang="en-US" sz="1400" dirty="0"/>
              <a:t>isn’t </a:t>
            </a:r>
            <a:r>
              <a:rPr lang="en-US" sz="1400" dirty="0" smtClean="0"/>
              <a:t>constant</a:t>
            </a:r>
          </a:p>
          <a:p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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58674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homoscedasticity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7413" y="5808940"/>
            <a:ext cx="18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heteroscedasticity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 Outliers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Outlier: </a:t>
            </a:r>
            <a:r>
              <a:rPr lang="en-US" altLang="en-US" sz="2800" dirty="0"/>
              <a:t>an observation that is unusually small or </a:t>
            </a:r>
            <a:r>
              <a:rPr lang="en-US" altLang="en-US" sz="2800" dirty="0" smtClean="0"/>
              <a:t>large</a:t>
            </a:r>
            <a:endParaRPr lang="en-US" altLang="en-US" sz="2800" dirty="0"/>
          </a:p>
          <a:p>
            <a:r>
              <a:rPr lang="en-US" altLang="en-US" sz="2800" dirty="0"/>
              <a:t>Several possibilities need to be investigated when an outlier is observed:</a:t>
            </a:r>
          </a:p>
          <a:p>
            <a:pPr lvl="1"/>
            <a:r>
              <a:rPr lang="en-US" altLang="en-US" sz="2400" dirty="0"/>
              <a:t>There was an error in recording the value.</a:t>
            </a:r>
          </a:p>
          <a:p>
            <a:pPr lvl="1"/>
            <a:r>
              <a:rPr lang="en-US" altLang="en-US" sz="2400" dirty="0"/>
              <a:t>The point does not belong in the sample.</a:t>
            </a:r>
          </a:p>
          <a:p>
            <a:pPr lvl="1"/>
            <a:r>
              <a:rPr lang="en-US" altLang="en-US" sz="2400" dirty="0"/>
              <a:t>The observation is valid.</a:t>
            </a:r>
          </a:p>
          <a:p>
            <a:r>
              <a:rPr lang="en-US" altLang="en-US" sz="2800" i="1" dirty="0" smtClean="0"/>
              <a:t>Suspect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an observation is an outlier if its </a:t>
            </a:r>
            <a:endParaRPr lang="en-US" altLang="en-US" sz="2800" dirty="0" smtClean="0"/>
          </a:p>
          <a:p>
            <a:pPr marL="0" indent="0" algn="ctr">
              <a:buNone/>
            </a:pPr>
            <a:r>
              <a:rPr lang="en-US" altLang="en-US" sz="2800" b="1" dirty="0" smtClean="0"/>
              <a:t>|</a:t>
            </a:r>
            <a:r>
              <a:rPr lang="en-US" altLang="en-US" sz="2800" dirty="0" smtClean="0">
                <a:solidFill>
                  <a:srgbClr val="FF0000"/>
                </a:solidFill>
              </a:rPr>
              <a:t>standardized </a:t>
            </a:r>
            <a:r>
              <a:rPr lang="en-US" altLang="en-US" sz="2800" dirty="0">
                <a:solidFill>
                  <a:srgbClr val="FF0000"/>
                </a:solidFill>
              </a:rPr>
              <a:t>residual</a:t>
            </a:r>
            <a:r>
              <a:rPr lang="en-US" altLang="en-US" sz="2800" b="1" dirty="0"/>
              <a:t>|</a:t>
            </a:r>
            <a:r>
              <a:rPr lang="en-US" altLang="en-US" sz="2800" dirty="0"/>
              <a:t> &gt; </a:t>
            </a:r>
            <a:r>
              <a:rPr lang="en-US" altLang="en-US" sz="2800" dirty="0" smtClean="0"/>
              <a:t>2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696A-2EE1-41CA-87E7-ECF106A87E0A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 </a:t>
            </a:r>
            <a:r>
              <a:rPr lang="en-US" altLang="en-US" dirty="0" smtClean="0"/>
              <a:t>Standardized Residuals</a:t>
            </a:r>
            <a:endParaRPr lang="en-US" alt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latin typeface="Consolas" panose="020B0609020204030204" pitchFamily="49" charset="0"/>
              </a:rPr>
              <a:t>mod &lt;- lm(</a:t>
            </a:r>
            <a:r>
              <a:rPr lang="en-US" altLang="en-US" sz="2000" dirty="0" err="1">
                <a:latin typeface="Consolas" panose="020B0609020204030204" pitchFamily="49" charset="0"/>
              </a:rPr>
              <a:t>Petal.Length~Petal.Width</a:t>
            </a:r>
            <a:r>
              <a:rPr lang="en-US" altLang="en-US" sz="2000" dirty="0">
                <a:latin typeface="Consolas" panose="020B0609020204030204" pitchFamily="49" charset="0"/>
              </a:rPr>
              <a:t>, data=iris</a:t>
            </a:r>
            <a:r>
              <a:rPr lang="en-US" altLang="en-US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rstandard</a:t>
            </a:r>
            <a:r>
              <a:rPr lang="en-US" alt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(mod)</a:t>
            </a:r>
          </a:p>
          <a:p>
            <a:endParaRPr lang="en-US" alt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irisStdRes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&lt;- iris %&gt;%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cbind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stdres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rstandard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(mod))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0696A-2EE1-41CA-87E7-ECF106A87E0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4419600"/>
            <a:ext cx="8176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Classwork:</a:t>
            </a:r>
          </a:p>
          <a:p>
            <a:r>
              <a:rPr lang="en-US" sz="2000" dirty="0" smtClean="0"/>
              <a:t>Which rows of iris are outliers based on the </a:t>
            </a:r>
            <a:r>
              <a:rPr lang="en-US" sz="2000" dirty="0" err="1" smtClean="0"/>
              <a:t>Petal.Width~Petal.Length</a:t>
            </a:r>
            <a:r>
              <a:rPr lang="en-US" sz="2000" dirty="0" smtClean="0"/>
              <a:t> model?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330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fitted model can be used to make predictions for new </a:t>
            </a:r>
            <a:r>
              <a:rPr lang="en-US" i="1" dirty="0" smtClean="0"/>
              <a:t>x</a:t>
            </a:r>
            <a:r>
              <a:rPr lang="en-US" dirty="0" smtClean="0"/>
              <a:t> values</a:t>
            </a:r>
          </a:p>
          <a:p>
            <a:pPr lvl="1"/>
            <a:r>
              <a:rPr lang="en-US" dirty="0" smtClean="0"/>
              <a:t>For accuracy, </a:t>
            </a:r>
            <a:r>
              <a:rPr lang="en-US" i="1" dirty="0" smtClean="0"/>
              <a:t>x</a:t>
            </a:r>
            <a:r>
              <a:rPr lang="en-US" dirty="0" smtClean="0"/>
              <a:t> should be within the range seen in the data used for modeling (interpolation)</a:t>
            </a:r>
          </a:p>
          <a:p>
            <a:r>
              <a:rPr lang="en-US" dirty="0" err="1" smtClean="0"/>
              <a:t>Data.frame</a:t>
            </a:r>
            <a:r>
              <a:rPr lang="en-US" dirty="0" smtClean="0"/>
              <a:t> used for prediction must have the same variable names as in the model</a:t>
            </a:r>
          </a:p>
          <a:p>
            <a:endParaRPr lang="en-US" dirty="0" smtClean="0"/>
          </a:p>
          <a:p>
            <a:r>
              <a:rPr lang="en-US" sz="2000" dirty="0" err="1">
                <a:latin typeface="Consolas" panose="020B0609020204030204" pitchFamily="49" charset="0"/>
              </a:rPr>
              <a:t>predx</a:t>
            </a:r>
            <a:r>
              <a:rPr lang="en-US" sz="2000" dirty="0">
                <a:latin typeface="Consolas" panose="020B0609020204030204" pitchFamily="49" charset="0"/>
              </a:rPr>
              <a:t> &lt;-</a:t>
            </a:r>
            <a:r>
              <a:rPr lang="en-US" sz="2000" dirty="0" err="1" smtClean="0">
                <a:latin typeface="Consolas" panose="020B0609020204030204" pitchFamily="49" charset="0"/>
              </a:rPr>
              <a:t>data.frame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Petal.Width</a:t>
            </a:r>
            <a:r>
              <a:rPr lang="en-US" sz="2000" dirty="0" smtClean="0">
                <a:latin typeface="Consolas" panose="020B0609020204030204" pitchFamily="49" charset="0"/>
              </a:rPr>
              <a:t>=c(0.5, 1.0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2.0))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predict(mod, </a:t>
            </a:r>
            <a:r>
              <a:rPr lang="en-US" sz="2000" dirty="0" err="1" smtClean="0">
                <a:latin typeface="Consolas" panose="020B0609020204030204" pitchFamily="49" charset="0"/>
              </a:rPr>
              <a:t>predx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5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066800" y="1522413"/>
            <a:ext cx="789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b="1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22" name="Text Box 14"/>
              <p:cNvSpPr txBox="1">
                <a:spLocks noChangeArrowheads="1"/>
              </p:cNvSpPr>
              <p:nvPr/>
            </p:nvSpPr>
            <p:spPr bwMode="auto">
              <a:xfrm>
                <a:off x="2590800" y="4991100"/>
                <a:ext cx="4561899" cy="12100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dirty="0" smtClean="0">
                    <a:latin typeface="+mn-lt"/>
                  </a:rPr>
                  <a:t>Standard Error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𝑆𝑆𝐸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rad>
                  </m:oMath>
                </a14:m>
                <a:endParaRPr lang="en-US" altLang="en-US" dirty="0" smtClean="0">
                  <a:latin typeface="+mn-lt"/>
                </a:endParaRPr>
              </a:p>
              <a:p>
                <a:r>
                  <a:rPr lang="en-US" altLang="en-US" dirty="0" smtClean="0">
                    <a:latin typeface="+mn-lt"/>
                  </a:rPr>
                  <a:t>n = </a:t>
                </a:r>
                <a:r>
                  <a:rPr lang="en-US" altLang="en-US" dirty="0">
                    <a:latin typeface="+mn-lt"/>
                  </a:rPr>
                  <a:t>number of observations in the </a:t>
                </a:r>
                <a:r>
                  <a:rPr lang="en-US" altLang="en-US" dirty="0" smtClean="0">
                    <a:latin typeface="+mn-lt"/>
                  </a:rPr>
                  <a:t>sample </a:t>
                </a:r>
                <a:endParaRPr lang="en-US" altLang="en-US" dirty="0">
                  <a:latin typeface="+mn-lt"/>
                </a:endParaRPr>
              </a:p>
              <a:p>
                <a:r>
                  <a:rPr lang="en-US" altLang="en-US" dirty="0">
                    <a:latin typeface="+mn-lt"/>
                  </a:rPr>
                  <a:t>k </a:t>
                </a:r>
                <a:r>
                  <a:rPr lang="en-US" altLang="en-US" dirty="0" smtClean="0">
                    <a:latin typeface="+mn-lt"/>
                  </a:rPr>
                  <a:t>= </a:t>
                </a:r>
                <a:r>
                  <a:rPr lang="en-US" altLang="en-US" dirty="0">
                    <a:latin typeface="+mn-lt"/>
                  </a:rPr>
                  <a:t>total number of variables in the </a:t>
                </a:r>
                <a:r>
                  <a:rPr lang="en-US" altLang="en-US" dirty="0" smtClean="0">
                    <a:latin typeface="+mn-lt"/>
                  </a:rPr>
                  <a:t>model</a:t>
                </a:r>
                <a:endParaRPr lang="en-US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8622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4991100"/>
                <a:ext cx="4561899" cy="1210011"/>
              </a:xfrm>
              <a:prstGeom prst="rect">
                <a:avLst/>
              </a:prstGeom>
              <a:blipFill>
                <a:blip r:embed="rId2"/>
                <a:stretch>
                  <a:fillRect l="-1070" b="-75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131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Calculating Standard Error of the regression is used for calculating </a:t>
            </a:r>
            <a:endParaRPr lang="en-US" dirty="0" smtClean="0"/>
          </a:p>
          <a:p>
            <a:pPr lvl="1"/>
            <a:r>
              <a:rPr lang="en-US" dirty="0">
                <a:solidFill>
                  <a:srgbClr val="C00000"/>
                </a:solidFill>
              </a:rPr>
              <a:t>prediction intervals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confidence intervals</a:t>
            </a:r>
          </a:p>
          <a:p>
            <a:endParaRPr lang="en-US" dirty="0"/>
          </a:p>
          <a:p>
            <a:r>
              <a:rPr lang="en-US" dirty="0"/>
              <a:t>Standard Error = square root of the average prediction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given value of x, the interval estimate </a:t>
            </a:r>
            <a:r>
              <a:rPr lang="en-US" dirty="0" smtClean="0"/>
              <a:t>of </a:t>
            </a:r>
            <a:r>
              <a:rPr lang="en-US" dirty="0"/>
              <a:t>the dependent </a:t>
            </a:r>
            <a:r>
              <a:rPr lang="en-US" dirty="0" smtClean="0"/>
              <a:t>variable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called the </a:t>
            </a:r>
            <a:r>
              <a:rPr lang="en-US" dirty="0" smtClean="0">
                <a:solidFill>
                  <a:srgbClr val="FF0000"/>
                </a:solidFill>
              </a:rPr>
              <a:t>prediction interval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predict(mod, </a:t>
            </a:r>
            <a:r>
              <a:rPr lang="en-US" sz="2800" dirty="0" err="1" smtClean="0">
                <a:latin typeface="Consolas" panose="020B0609020204030204" pitchFamily="49" charset="0"/>
              </a:rPr>
              <a:t>newdata</a:t>
            </a:r>
            <a:r>
              <a:rPr lang="en-US" sz="2800" dirty="0" smtClean="0">
                <a:latin typeface="Consolas" panose="020B0609020204030204" pitchFamily="49" charset="0"/>
              </a:rPr>
              <a:t>=</a:t>
            </a:r>
            <a:r>
              <a:rPr lang="en-US" sz="2800" dirty="0" err="1" smtClean="0">
                <a:latin typeface="Consolas" panose="020B0609020204030204" pitchFamily="49" charset="0"/>
              </a:rPr>
              <a:t>predx</a:t>
            </a:r>
            <a:r>
              <a:rPr lang="en-US" sz="2800" dirty="0" smtClean="0">
                <a:latin typeface="Consolas" panose="020B0609020204030204" pitchFamily="49" charset="0"/>
              </a:rPr>
              <a:t>, interval</a:t>
            </a:r>
            <a:r>
              <a:rPr lang="en-US" sz="2800" dirty="0">
                <a:latin typeface="Consolas" panose="020B0609020204030204" pitchFamily="49" charset="0"/>
              </a:rPr>
              <a:t>="prediction</a:t>
            </a:r>
            <a:r>
              <a:rPr lang="en-US" sz="2800" dirty="0" smtClean="0">
                <a:latin typeface="Consolas" panose="020B0609020204030204" pitchFamily="49" charset="0"/>
              </a:rPr>
              <a:t>", level=0.95)</a:t>
            </a:r>
          </a:p>
          <a:p>
            <a:pPr marL="0" indent="0">
              <a:buNone/>
            </a:pPr>
            <a:r>
              <a:rPr lang="fr-FR" sz="1800" dirty="0" smtClean="0">
                <a:latin typeface="Consolas" panose="020B0609020204030204" pitchFamily="49" charset="0"/>
              </a:rPr>
              <a:t>	fit      </a:t>
            </a:r>
            <a:r>
              <a:rPr lang="fr-FR" sz="1800" dirty="0" err="1">
                <a:latin typeface="Consolas" panose="020B0609020204030204" pitchFamily="49" charset="0"/>
              </a:rPr>
              <a:t>lwr</a:t>
            </a:r>
            <a:r>
              <a:rPr lang="fr-FR" sz="1800" dirty="0">
                <a:latin typeface="Consolas" panose="020B0609020204030204" pitchFamily="49" charset="0"/>
              </a:rPr>
              <a:t>      </a:t>
            </a:r>
            <a:r>
              <a:rPr lang="fr-FR" sz="1800" dirty="0" err="1">
                <a:latin typeface="Consolas" panose="020B0609020204030204" pitchFamily="49" charset="0"/>
              </a:rPr>
              <a:t>upr</a:t>
            </a:r>
            <a:endParaRPr lang="fr-F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1 2.198528 1.247734 3.149323</a:t>
            </a:r>
          </a:p>
          <a:p>
            <a:pPr marL="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2 3.313499 2.365144 4.261853</a:t>
            </a:r>
          </a:p>
          <a:p>
            <a:pPr marL="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3 5.543439 4.591820 6.495058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For a given value of x, the interval estimate for the </a:t>
            </a:r>
            <a:r>
              <a:rPr lang="en-US" sz="2400" dirty="0">
                <a:solidFill>
                  <a:srgbClr val="FF0000"/>
                </a:solidFill>
              </a:rPr>
              <a:t>mean</a:t>
            </a:r>
            <a:r>
              <a:rPr lang="en-US" sz="2400" dirty="0"/>
              <a:t> of the dependent </a:t>
            </a:r>
            <a:r>
              <a:rPr lang="en-US" sz="2400" dirty="0" smtClean="0"/>
              <a:t>variable</a:t>
            </a:r>
            <a:r>
              <a:rPr lang="en-US" sz="2400" dirty="0"/>
              <a:t> </a:t>
            </a:r>
            <a:r>
              <a:rPr lang="en-US" sz="2400" dirty="0" smtClean="0"/>
              <a:t>is </a:t>
            </a:r>
            <a:r>
              <a:rPr lang="en-US" sz="2400" dirty="0"/>
              <a:t>called the </a:t>
            </a:r>
            <a:r>
              <a:rPr lang="en-US" sz="2400" dirty="0">
                <a:solidFill>
                  <a:srgbClr val="FF0000"/>
                </a:solidFill>
              </a:rPr>
              <a:t>confidence </a:t>
            </a:r>
            <a:r>
              <a:rPr lang="en-US" sz="2400" dirty="0" smtClean="0">
                <a:solidFill>
                  <a:srgbClr val="FF0000"/>
                </a:solidFill>
              </a:rPr>
              <a:t>interval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predict(mod, </a:t>
            </a:r>
            <a:r>
              <a:rPr lang="en-US" sz="2000" dirty="0" err="1" smtClean="0">
                <a:latin typeface="Consolas" panose="020B0609020204030204" pitchFamily="49" charset="0"/>
              </a:rPr>
              <a:t>newdata</a:t>
            </a:r>
            <a:r>
              <a:rPr lang="en-US" sz="2000" dirty="0" smtClean="0">
                <a:latin typeface="Consolas" panose="020B0609020204030204" pitchFamily="49" charset="0"/>
              </a:rPr>
              <a:t>=</a:t>
            </a:r>
            <a:r>
              <a:rPr lang="en-US" sz="2000" dirty="0" err="1" smtClean="0">
                <a:latin typeface="Consolas" panose="020B0609020204030204" pitchFamily="49" charset="0"/>
              </a:rPr>
              <a:t>predx</a:t>
            </a:r>
            <a:r>
              <a:rPr lang="en-US" sz="2000" dirty="0" smtClean="0">
                <a:latin typeface="Consolas" panose="020B0609020204030204" pitchFamily="49" charset="0"/>
              </a:rPr>
              <a:t>, interval</a:t>
            </a:r>
            <a:r>
              <a:rPr lang="en-US" sz="2000" dirty="0">
                <a:latin typeface="Consolas" panose="020B0609020204030204" pitchFamily="49" charset="0"/>
              </a:rPr>
              <a:t>="confidence</a:t>
            </a:r>
            <a:r>
              <a:rPr lang="en-US" sz="2000" dirty="0" smtClean="0">
                <a:latin typeface="Consolas" panose="020B0609020204030204" pitchFamily="49" charset="0"/>
              </a:rPr>
              <a:t>", level=0.95)</a:t>
            </a:r>
          </a:p>
          <a:p>
            <a:pPr marL="0" indent="0">
              <a:buNone/>
            </a:pPr>
            <a:r>
              <a:rPr lang="fr-FR" sz="1400" dirty="0" smtClean="0">
                <a:latin typeface="Consolas" panose="020B0609020204030204" pitchFamily="49" charset="0"/>
              </a:rPr>
              <a:t>	fit      </a:t>
            </a:r>
            <a:r>
              <a:rPr lang="fr-FR" sz="1400" dirty="0" err="1">
                <a:latin typeface="Consolas" panose="020B0609020204030204" pitchFamily="49" charset="0"/>
              </a:rPr>
              <a:t>lwr</a:t>
            </a:r>
            <a:r>
              <a:rPr lang="fr-FR" sz="1400" dirty="0">
                <a:latin typeface="Consolas" panose="020B0609020204030204" pitchFamily="49" charset="0"/>
              </a:rPr>
              <a:t>      </a:t>
            </a:r>
            <a:r>
              <a:rPr lang="fr-FR" sz="1400" dirty="0" err="1">
                <a:latin typeface="Consolas" panose="020B0609020204030204" pitchFamily="49" charset="0"/>
              </a:rPr>
              <a:t>upr</a:t>
            </a:r>
            <a:endParaRPr lang="fr-F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nsolas" panose="020B0609020204030204" pitchFamily="49" charset="0"/>
              </a:rPr>
              <a:t>1 2.198528 2.093655 2.303401</a:t>
            </a:r>
          </a:p>
          <a:p>
            <a:pPr marL="0" indent="0">
              <a:buNone/>
            </a:pPr>
            <a:r>
              <a:rPr lang="fr-FR" sz="1400" dirty="0">
                <a:latin typeface="Consolas" panose="020B0609020204030204" pitchFamily="49" charset="0"/>
              </a:rPr>
              <a:t>2 3.313499 3.233728 3.393269</a:t>
            </a:r>
          </a:p>
          <a:p>
            <a:pPr marL="0" indent="0">
              <a:buNone/>
            </a:pPr>
            <a:r>
              <a:rPr lang="fr-FR" sz="1400" dirty="0">
                <a:latin typeface="Consolas" panose="020B0609020204030204" pitchFamily="49" charset="0"/>
              </a:rPr>
              <a:t>3 5.543439 5.431339 </a:t>
            </a:r>
            <a:r>
              <a:rPr lang="fr-FR" sz="1400" dirty="0" smtClean="0">
                <a:latin typeface="Consolas" panose="020B0609020204030204" pitchFamily="49" charset="0"/>
              </a:rPr>
              <a:t>5.655539</a:t>
            </a:r>
          </a:p>
          <a:p>
            <a:pPr lvl="0"/>
            <a:r>
              <a:rPr lang="en-US" sz="2400" dirty="0" smtClean="0"/>
              <a:t>Note: the </a:t>
            </a:r>
            <a:r>
              <a:rPr lang="en-US" sz="2400" dirty="0"/>
              <a:t>confidence </a:t>
            </a:r>
            <a:r>
              <a:rPr lang="en-US" sz="2400" dirty="0" smtClean="0"/>
              <a:t>interval is smaller than the prediction interval</a:t>
            </a:r>
          </a:p>
          <a:p>
            <a:pPr lvl="1"/>
            <a:r>
              <a:rPr lang="en-US" sz="2000" dirty="0" smtClean="0"/>
              <a:t>We are more certain of the </a:t>
            </a:r>
            <a:r>
              <a:rPr lang="en-US" sz="2000" i="1" dirty="0" smtClean="0"/>
              <a:t>mean</a:t>
            </a:r>
            <a:r>
              <a:rPr lang="en-US" sz="2000" dirty="0" smtClean="0"/>
              <a:t> predictions than of any </a:t>
            </a:r>
            <a:r>
              <a:rPr lang="en-US" sz="2000" i="1" dirty="0" smtClean="0"/>
              <a:t>one</a:t>
            </a:r>
            <a:r>
              <a:rPr lang="en-US" sz="2000" dirty="0" smtClean="0"/>
              <a:t> prediction</a:t>
            </a:r>
            <a:endParaRPr lang="en-US" sz="2000" dirty="0"/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1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  Procedure for Regression Diagnostics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Gather </a:t>
            </a:r>
            <a:r>
              <a:rPr lang="en-US" altLang="en-US" sz="2400" dirty="0"/>
              <a:t>data for the </a:t>
            </a:r>
            <a:r>
              <a:rPr lang="en-US" altLang="en-US" sz="2400" dirty="0" smtClean="0"/>
              <a:t>variables </a:t>
            </a:r>
            <a:r>
              <a:rPr lang="en-US" altLang="en-US" sz="2400" dirty="0"/>
              <a:t>in the </a:t>
            </a:r>
            <a:r>
              <a:rPr lang="en-US" altLang="en-US" sz="2400" dirty="0" smtClean="0"/>
              <a:t>model</a:t>
            </a:r>
            <a:endParaRPr lang="en-US" altLang="en-US" sz="2400" dirty="0"/>
          </a:p>
          <a:p>
            <a:r>
              <a:rPr lang="en-US" altLang="en-US" sz="2400" dirty="0"/>
              <a:t>Draw </a:t>
            </a:r>
            <a:r>
              <a:rPr lang="en-US" altLang="en-US" sz="2400" dirty="0" smtClean="0"/>
              <a:t>a scatterplot to </a:t>
            </a:r>
            <a:r>
              <a:rPr lang="en-US" altLang="en-US" sz="2400" dirty="0"/>
              <a:t>determine whether a linear model appears to be </a:t>
            </a:r>
            <a:r>
              <a:rPr lang="en-US" altLang="en-US" sz="2400" dirty="0" smtClean="0"/>
              <a:t>appropriate</a:t>
            </a:r>
            <a:endParaRPr lang="en-US" altLang="en-US" sz="2400" dirty="0"/>
          </a:p>
          <a:p>
            <a:r>
              <a:rPr lang="en-US" altLang="en-US" sz="2400" dirty="0"/>
              <a:t>Determine the regression </a:t>
            </a:r>
            <a:r>
              <a:rPr lang="en-US" altLang="en-US" sz="2400" dirty="0" smtClean="0"/>
              <a:t>equation (lm)</a:t>
            </a:r>
            <a:endParaRPr lang="en-US" altLang="en-US" sz="2400" dirty="0"/>
          </a:p>
          <a:p>
            <a:r>
              <a:rPr lang="en-US" altLang="en-US" sz="2400" dirty="0"/>
              <a:t>Check the required conditions for the </a:t>
            </a:r>
            <a:r>
              <a:rPr lang="en-US" altLang="en-US" sz="2400" dirty="0" smtClean="0"/>
              <a:t>errors (residual analysis)</a:t>
            </a:r>
            <a:endParaRPr lang="en-US" altLang="en-US" sz="2400" dirty="0"/>
          </a:p>
          <a:p>
            <a:r>
              <a:rPr lang="en-US" altLang="en-US" sz="2400" dirty="0"/>
              <a:t>Check the existence of </a:t>
            </a:r>
            <a:r>
              <a:rPr lang="en-US" altLang="en-US" sz="2400" dirty="0" smtClean="0"/>
              <a:t>outliers</a:t>
            </a:r>
            <a:endParaRPr lang="en-US" altLang="en-US" sz="2400" dirty="0"/>
          </a:p>
          <a:p>
            <a:r>
              <a:rPr lang="en-US" altLang="en-US" sz="2400" dirty="0"/>
              <a:t>Assess the model </a:t>
            </a:r>
            <a:r>
              <a:rPr lang="en-US" altLang="en-US" sz="2400" dirty="0" smtClean="0"/>
              <a:t>fit (</a:t>
            </a:r>
            <a:r>
              <a:rPr lang="en-US" altLang="en-US" sz="2400" i="1" dirty="0" smtClean="0"/>
              <a:t>R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r>
              <a:rPr lang="en-US" altLang="en-US" sz="2400" dirty="0"/>
              <a:t>If the model fits the data, use the </a:t>
            </a:r>
            <a:r>
              <a:rPr lang="en-US" altLang="en-US" sz="2400" dirty="0" smtClean="0"/>
              <a:t>model to predict new values (predict)</a:t>
            </a:r>
            <a:endParaRPr lang="en-US" altLang="en-US" sz="2400" dirty="0">
              <a:solidFill>
                <a:srgbClr val="FF99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92F8-6CCC-4C76-B4E9-2AEE9287AC92}" type="slidenum">
              <a:rPr lang="en-US" altLang="en-US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5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LR important?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Efficient</a:t>
            </a:r>
          </a:p>
          <a:p>
            <a:r>
              <a:rPr lang="en-US" dirty="0" smtClean="0"/>
              <a:t>Assumptions are reasonable</a:t>
            </a:r>
          </a:p>
          <a:p>
            <a:r>
              <a:rPr lang="en-US" dirty="0" smtClean="0"/>
              <a:t>Model is surprisingly powerful</a:t>
            </a:r>
          </a:p>
          <a:p>
            <a:pPr lvl="1"/>
            <a:r>
              <a:rPr lang="en-US" dirty="0" smtClean="0"/>
              <a:t>Multiple predictor variables</a:t>
            </a:r>
          </a:p>
          <a:p>
            <a:pPr lvl="1"/>
            <a:r>
              <a:rPr lang="en-US" dirty="0" smtClean="0"/>
              <a:t>Can use </a:t>
            </a:r>
            <a:r>
              <a:rPr lang="en-US" smtClean="0"/>
              <a:t>transformed predictors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96950-646D-4C61-ACE5-9A561975C4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11B6-3966-4450-A3EB-29E581AA91F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Regression </a:t>
            </a:r>
            <a:r>
              <a:rPr lang="en-US" altLang="en-US" dirty="0" smtClean="0"/>
              <a:t>Model</a:t>
            </a:r>
            <a:endParaRPr lang="en-US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32643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smtClean="0"/>
              <a:t>Relationship </a:t>
            </a:r>
            <a:r>
              <a:rPr lang="en-US" altLang="en-US" dirty="0"/>
              <a:t>between one </a:t>
            </a:r>
            <a:r>
              <a:rPr lang="en-US" altLang="en-US" dirty="0">
                <a:solidFill>
                  <a:srgbClr val="CC0000"/>
                </a:solidFill>
              </a:rPr>
              <a:t>dependent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C0000"/>
                </a:solidFill>
              </a:rPr>
              <a:t>variable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explanatory variable(s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dirty="0" smtClean="0"/>
              <a:t>Dependent variable is </a:t>
            </a:r>
            <a:r>
              <a:rPr lang="en-US" altLang="en-US" dirty="0" smtClean="0">
                <a:solidFill>
                  <a:srgbClr val="FF0000"/>
                </a:solidFill>
              </a:rPr>
              <a:t>continuous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 smtClean="0"/>
              <a:t>One </a:t>
            </a:r>
            <a:r>
              <a:rPr lang="en-US" altLang="en-US" dirty="0"/>
              <a:t>equation </a:t>
            </a:r>
            <a:r>
              <a:rPr lang="en-US" altLang="en-US" dirty="0" smtClean="0"/>
              <a:t>describes the relationship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657600" y="4495800"/>
            <a:ext cx="182880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MODEL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819400" y="47244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819400" y="49911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809875" y="527685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486400" y="48006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0" y="47257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Explanatory variables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29325" y="466793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Dependent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3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 smtClean="0"/>
                  <a:t>More than one independent variable can be used to explain variance in the dependent variable</a:t>
                </a:r>
                <a:endParaRPr lang="en-US" altLang="en-US" dirty="0"/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 smtClean="0"/>
                  <a:t>Multiple </a:t>
                </a:r>
                <a:r>
                  <a:rPr lang="en-US" altLang="en-US" dirty="0"/>
                  <a:t>regression takes the </a:t>
                </a:r>
                <a:r>
                  <a:rPr lang="en-US" altLang="en-US" dirty="0" smtClean="0"/>
                  <a:t>form</a:t>
                </a:r>
              </a:p>
              <a:p>
                <a:pPr marL="457200" lvl="1" indent="0">
                  <a:spcBef>
                    <a:spcPct val="5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en-US" dirty="0" smtClean="0"/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 smtClean="0">
                    <a:cs typeface="Arial" panose="020B0604020202020204" pitchFamily="34" charset="0"/>
                  </a:rPr>
                  <a:t>k+1: number </a:t>
                </a:r>
                <a:r>
                  <a:rPr lang="en-US" altLang="en-US" dirty="0">
                    <a:cs typeface="Arial" panose="020B0604020202020204" pitchFamily="34" charset="0"/>
                  </a:rPr>
                  <a:t>of </a:t>
                </a:r>
                <a:r>
                  <a:rPr lang="en-US" altLang="en-US" dirty="0" smtClean="0">
                    <a:cs typeface="Arial" panose="020B0604020202020204" pitchFamily="34" charset="0"/>
                  </a:rPr>
                  <a:t>model parameters to estimate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5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down the linear model equation relating the three variables from </a:t>
            </a:r>
          </a:p>
          <a:p>
            <a:r>
              <a:rPr lang="en-US" dirty="0" err="1" smtClean="0"/>
              <a:t>Petal.Width</a:t>
            </a:r>
            <a:r>
              <a:rPr lang="en-US" dirty="0" smtClean="0"/>
              <a:t> ~ </a:t>
            </a:r>
            <a:r>
              <a:rPr lang="en-US" dirty="0" err="1" smtClean="0"/>
              <a:t>Petal.Length</a:t>
            </a:r>
            <a:r>
              <a:rPr lang="en-US" dirty="0" smtClean="0"/>
              <a:t> + </a:t>
            </a:r>
            <a:r>
              <a:rPr lang="en-US" dirty="0" err="1" smtClean="0"/>
              <a:t>Sepal.Length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9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Adjusted R2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54864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/>
              <a:t>Will adding more independent variables </a:t>
            </a:r>
            <a:r>
              <a:rPr lang="en-US" sz="1600" i="1" dirty="0" smtClean="0">
                <a:solidFill>
                  <a:srgbClr val="C00000"/>
                </a:solidFill>
              </a:rPr>
              <a:t>always</a:t>
            </a:r>
            <a:r>
              <a:rPr lang="en-US" sz="1600" dirty="0" smtClean="0"/>
              <a:t> reduce R2?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/>
              <a:t>What if the independent variables are completely random?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/>
              <a:t>Surprisingly, yes!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/>
              <a:t>Must focus on number of variables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/>
              <a:t>More variables </a:t>
            </a:r>
            <a:r>
              <a:rPr lang="en-US" sz="1400" dirty="0" smtClean="0">
                <a:sym typeface="Wingdings" panose="05000000000000000000" pitchFamily="2" charset="2"/>
              </a:rPr>
              <a:t> less trustworthy model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>
                <a:sym typeface="Wingdings" panose="05000000000000000000" pitchFamily="2" charset="2"/>
              </a:rPr>
              <a:t>Adjusted R2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>
                <a:sym typeface="Wingdings" panose="05000000000000000000" pitchFamily="2" charset="2"/>
              </a:rPr>
              <a:t>Adjusts for the number of variables by reducing R2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ym typeface="Wingdings" panose="05000000000000000000" pitchFamily="2" charset="2"/>
              </a:rPr>
              <a:t>for more complex models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>
                <a:sym typeface="Wingdings" panose="05000000000000000000" pitchFamily="2" charset="2"/>
              </a:rPr>
              <a:t>Overfitting: A particular problem in Big Data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>
                <a:sym typeface="Wingdings" panose="05000000000000000000" pitchFamily="2" charset="2"/>
                <a:hlinkClick r:id="rId2"/>
              </a:rPr>
              <a:t>How to get a high R2 model for the S&amp;P 500?!</a:t>
            </a:r>
            <a:endParaRPr lang="en-US" sz="1600" dirty="0"/>
          </a:p>
        </p:txBody>
      </p:sp>
      <p:pic>
        <p:nvPicPr>
          <p:cNvPr id="6" name="Content Placeholder 5" descr="Spurious correlation between butter production and S&amp;P 500" title="Spurious correlation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010" y="2759168"/>
            <a:ext cx="4350940" cy="31844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6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predictors: categorical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 categorical variables using 0-1 </a:t>
            </a:r>
            <a:r>
              <a:rPr lang="en-US" dirty="0" smtClean="0">
                <a:solidFill>
                  <a:srgbClr val="FF0000"/>
                </a:solidFill>
              </a:rPr>
              <a:t>dummy variables</a:t>
            </a:r>
          </a:p>
          <a:p>
            <a:pPr lvl="1"/>
            <a:r>
              <a:rPr lang="en-US" dirty="0" smtClean="0"/>
              <a:t>Z=0 if value = </a:t>
            </a:r>
            <a:r>
              <a:rPr lang="en-US" dirty="0" err="1" smtClean="0"/>
              <a:t>ClassA</a:t>
            </a:r>
            <a:endParaRPr lang="en-US" dirty="0"/>
          </a:p>
          <a:p>
            <a:pPr lvl="2"/>
            <a:r>
              <a:rPr lang="en-US" dirty="0" smtClean="0"/>
              <a:t>Z=1 if value ≠ </a:t>
            </a:r>
            <a:r>
              <a:rPr lang="en-US" dirty="0" err="1" smtClean="0"/>
              <a:t>ClassA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categorical </a:t>
            </a:r>
            <a:r>
              <a:rPr lang="en-US" dirty="0" smtClean="0"/>
              <a:t>variable takes n values, create</a:t>
            </a:r>
          </a:p>
          <a:p>
            <a:pPr lvl="1"/>
            <a:r>
              <a:rPr lang="en-US" dirty="0" smtClean="0"/>
              <a:t>n-1 binary variables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5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Transforming predictors: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 Species variable in iris dataset</a:t>
            </a:r>
          </a:p>
          <a:p>
            <a:r>
              <a:rPr lang="en-US" dirty="0" smtClean="0"/>
              <a:t>Factor with 3 levels: </a:t>
            </a:r>
            <a:r>
              <a:rPr lang="en-US" i="1" dirty="0" err="1" smtClean="0"/>
              <a:t>setosa</a:t>
            </a:r>
            <a:r>
              <a:rPr lang="en-US" dirty="0" smtClean="0"/>
              <a:t>, </a:t>
            </a:r>
            <a:r>
              <a:rPr lang="en-US" i="1" dirty="0" smtClean="0"/>
              <a:t>versicolor</a:t>
            </a:r>
            <a:r>
              <a:rPr lang="en-US" dirty="0" smtClean="0"/>
              <a:t>, </a:t>
            </a:r>
            <a:r>
              <a:rPr lang="en-US" i="1" dirty="0" err="1" smtClean="0"/>
              <a:t>virginica</a:t>
            </a:r>
            <a:endParaRPr lang="en-US" i="1" dirty="0" smtClean="0"/>
          </a:p>
          <a:p>
            <a:r>
              <a:rPr lang="en-US" dirty="0" err="1" smtClean="0"/>
              <a:t>setosa</a:t>
            </a:r>
            <a:r>
              <a:rPr lang="en-US" dirty="0" smtClean="0"/>
              <a:t> becomes the </a:t>
            </a:r>
            <a:r>
              <a:rPr lang="en-US" dirty="0" smtClean="0">
                <a:solidFill>
                  <a:srgbClr val="FF0000"/>
                </a:solidFill>
              </a:rPr>
              <a:t>reference</a:t>
            </a:r>
            <a:r>
              <a:rPr lang="en-US" dirty="0" smtClean="0"/>
              <a:t> value</a:t>
            </a:r>
          </a:p>
          <a:p>
            <a:pPr lvl="1"/>
            <a:r>
              <a:rPr lang="en-US" dirty="0" smtClean="0"/>
              <a:t>no dummy variable</a:t>
            </a:r>
          </a:p>
          <a:p>
            <a:r>
              <a:rPr lang="en-US" dirty="0" smtClean="0"/>
              <a:t>First dummy variable for versicolor</a:t>
            </a:r>
          </a:p>
          <a:p>
            <a:pPr lvl="1"/>
            <a:r>
              <a:rPr lang="en-US" dirty="0" smtClean="0"/>
              <a:t>=1 when Species=versicolor</a:t>
            </a:r>
          </a:p>
          <a:p>
            <a:pPr lvl="1"/>
            <a:r>
              <a:rPr lang="en-US" dirty="0" smtClean="0"/>
              <a:t>=0 otherwise</a:t>
            </a:r>
          </a:p>
          <a:p>
            <a:r>
              <a:rPr lang="en-US" dirty="0" smtClean="0"/>
              <a:t>Second </a:t>
            </a:r>
            <a:r>
              <a:rPr lang="en-US" dirty="0"/>
              <a:t>dummy variable for </a:t>
            </a:r>
            <a:r>
              <a:rPr lang="en-US" dirty="0" err="1" smtClean="0"/>
              <a:t>virginica</a:t>
            </a:r>
            <a:endParaRPr lang="en-US" dirty="0"/>
          </a:p>
          <a:p>
            <a:pPr lvl="1"/>
            <a:r>
              <a:rPr lang="en-US" dirty="0"/>
              <a:t>=1 when </a:t>
            </a:r>
            <a:r>
              <a:rPr lang="en-US" dirty="0" smtClean="0"/>
              <a:t>Species= </a:t>
            </a:r>
            <a:r>
              <a:rPr lang="en-US" dirty="0" err="1"/>
              <a:t>virginica</a:t>
            </a:r>
            <a:endParaRPr lang="en-US" dirty="0"/>
          </a:p>
          <a:p>
            <a:pPr lvl="1"/>
            <a:r>
              <a:rPr lang="en-US" dirty="0"/>
              <a:t>=0 otherwise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41049"/>
              </p:ext>
            </p:extLst>
          </p:nvPr>
        </p:nvGraphicFramePr>
        <p:xfrm>
          <a:off x="5638800" y="4603750"/>
          <a:ext cx="3352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175944106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34881052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42871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Dummy</a:t>
                      </a:r>
                      <a:r>
                        <a:rPr lang="en-US" baseline="0" dirty="0" smtClean="0"/>
                        <a:t> variable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Dummy variable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76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Versicolor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0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71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 0-1 coding of </a:t>
            </a:r>
            <a:r>
              <a:rPr lang="en-US" sz="2400" dirty="0" err="1" smtClean="0"/>
              <a:t>sem</a:t>
            </a:r>
            <a:r>
              <a:rPr lang="en-US" sz="2400" dirty="0" smtClean="0"/>
              <a:t>={Freshman, </a:t>
            </a:r>
            <a:r>
              <a:rPr lang="en-US" sz="2400" dirty="0" err="1" smtClean="0"/>
              <a:t>Soph</a:t>
            </a:r>
            <a:r>
              <a:rPr lang="en-US" sz="2400" dirty="0" smtClean="0"/>
              <a:t>, Junior, Senior}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0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 0-1 coding of </a:t>
            </a:r>
            <a:r>
              <a:rPr lang="en-US" sz="2400" dirty="0" err="1" smtClean="0"/>
              <a:t>sem</a:t>
            </a:r>
            <a:r>
              <a:rPr lang="en-US" sz="2400" dirty="0" smtClean="0"/>
              <a:t>={Freshman, </a:t>
            </a:r>
            <a:r>
              <a:rPr lang="en-US" sz="2400" dirty="0" err="1" smtClean="0"/>
              <a:t>Soph</a:t>
            </a:r>
            <a:r>
              <a:rPr lang="en-US" sz="2400" dirty="0" smtClean="0"/>
              <a:t>, Junior, Senior}</a:t>
            </a:r>
          </a:p>
          <a:p>
            <a:r>
              <a:rPr lang="en-US" dirty="0" smtClean="0"/>
              <a:t>3 dummy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23621"/>
              </p:ext>
            </p:extLst>
          </p:nvPr>
        </p:nvGraphicFramePr>
        <p:xfrm>
          <a:off x="1981200" y="3657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507179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848195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420298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5379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semSoph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semJunior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semSenior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3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Freshman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5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Junior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9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0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88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parallel lines with a categorical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/>
              <a:t>Build a linear model to predict </a:t>
            </a:r>
            <a:r>
              <a:rPr lang="en-US" sz="2000" dirty="0" err="1"/>
              <a:t>Petal.Length</a:t>
            </a:r>
            <a:r>
              <a:rPr lang="en-US" sz="2000" dirty="0"/>
              <a:t> given </a:t>
            </a:r>
            <a:r>
              <a:rPr lang="en-US" sz="2000" dirty="0" err="1"/>
              <a:t>Petal.Width</a:t>
            </a:r>
            <a:r>
              <a:rPr lang="en-US" sz="2000" dirty="0"/>
              <a:t> and </a:t>
            </a:r>
            <a:r>
              <a:rPr lang="en-US" sz="2000" dirty="0" smtClean="0"/>
              <a:t>Species</a:t>
            </a:r>
            <a:endParaRPr lang="en-US" sz="2000" dirty="0"/>
          </a:p>
          <a:p>
            <a:r>
              <a:rPr lang="en-US" sz="2000" dirty="0"/>
              <a:t>What is the linear regression equation</a:t>
            </a:r>
            <a:r>
              <a:rPr lang="en-US" sz="2000" dirty="0" smtClean="0"/>
              <a:t>?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4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parallel lines with a categorical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/>
              <a:t>Build a linear model to predict </a:t>
            </a:r>
            <a:r>
              <a:rPr lang="en-US" sz="2000" dirty="0" err="1"/>
              <a:t>Petal.Length</a:t>
            </a:r>
            <a:r>
              <a:rPr lang="en-US" sz="2000" dirty="0"/>
              <a:t> given </a:t>
            </a:r>
            <a:r>
              <a:rPr lang="en-US" sz="2000" dirty="0" err="1"/>
              <a:t>Petal.Width</a:t>
            </a:r>
            <a:r>
              <a:rPr lang="en-US" sz="2000" dirty="0"/>
              <a:t> and </a:t>
            </a:r>
            <a:r>
              <a:rPr lang="en-US" sz="2000" dirty="0" smtClean="0"/>
              <a:t>Species</a:t>
            </a:r>
            <a:endParaRPr lang="en-US" sz="2000" dirty="0"/>
          </a:p>
          <a:p>
            <a:r>
              <a:rPr lang="en-US" sz="2000" dirty="0"/>
              <a:t>What is the linear regression equation</a:t>
            </a:r>
            <a:r>
              <a:rPr lang="en-US" sz="2000" dirty="0" smtClean="0"/>
              <a:t>?</a:t>
            </a:r>
          </a:p>
          <a:p>
            <a:r>
              <a:rPr lang="en-US" sz="1800" dirty="0" err="1"/>
              <a:t>Petal.Length</a:t>
            </a:r>
            <a:r>
              <a:rPr lang="en-US" sz="1800" dirty="0"/>
              <a:t> = 1.21140 + (1.01871 * </a:t>
            </a:r>
            <a:r>
              <a:rPr lang="en-US" sz="1800" dirty="0" err="1"/>
              <a:t>Petal.Width</a:t>
            </a:r>
            <a:r>
              <a:rPr lang="en-US" sz="1800" dirty="0"/>
              <a:t>) + (1.69779 * </a:t>
            </a:r>
            <a:r>
              <a:rPr lang="en-US" sz="1800" dirty="0" err="1"/>
              <a:t>Speciesversicolor</a:t>
            </a:r>
            <a:r>
              <a:rPr lang="en-US" sz="1800" dirty="0"/>
              <a:t>) + (2.27669 * </a:t>
            </a:r>
            <a:r>
              <a:rPr lang="en-US" sz="1800" dirty="0" err="1"/>
              <a:t>Speciesvirginica</a:t>
            </a:r>
            <a:r>
              <a:rPr lang="en-US" sz="1800" dirty="0"/>
              <a:t>)</a:t>
            </a:r>
          </a:p>
          <a:p>
            <a:r>
              <a:rPr lang="en-US" sz="1800" dirty="0" smtClean="0"/>
              <a:t>If (Species == </a:t>
            </a:r>
            <a:r>
              <a:rPr lang="en-US" sz="1800" dirty="0" err="1" smtClean="0"/>
              <a:t>setosa</a:t>
            </a:r>
            <a:r>
              <a:rPr lang="en-US" sz="1800" dirty="0" smtClean="0"/>
              <a:t>)</a:t>
            </a:r>
          </a:p>
          <a:p>
            <a:pPr lvl="1"/>
            <a:r>
              <a:rPr lang="en-US" sz="1600" dirty="0" err="1"/>
              <a:t>Petal.Length</a:t>
            </a:r>
            <a:r>
              <a:rPr lang="en-US" sz="1600" dirty="0"/>
              <a:t> = 1.21140 + (1.01871 * </a:t>
            </a:r>
            <a:r>
              <a:rPr lang="en-US" sz="1600" dirty="0" err="1"/>
              <a:t>Petal.Width</a:t>
            </a:r>
            <a:r>
              <a:rPr lang="en-US" sz="1600" dirty="0"/>
              <a:t>) + </a:t>
            </a:r>
            <a:r>
              <a:rPr lang="en-US" sz="1600" strike="sngStrike" dirty="0"/>
              <a:t>(1.69779 * </a:t>
            </a:r>
            <a:r>
              <a:rPr lang="en-US" sz="1600" strike="sngStrike" dirty="0" err="1"/>
              <a:t>Speciesversicolor</a:t>
            </a:r>
            <a:r>
              <a:rPr lang="en-US" sz="1600" strike="sngStrike" dirty="0"/>
              <a:t>) + (2.27669 * </a:t>
            </a:r>
            <a:r>
              <a:rPr lang="en-US" sz="1600" strike="sngStrike" dirty="0" err="1"/>
              <a:t>Speciesvirginica</a:t>
            </a:r>
            <a:r>
              <a:rPr lang="en-US" sz="1600" strike="sngStrike" dirty="0" smtClean="0"/>
              <a:t>)</a:t>
            </a:r>
          </a:p>
          <a:p>
            <a:pPr lvl="1"/>
            <a:r>
              <a:rPr lang="en-US" sz="1600" dirty="0" err="1">
                <a:solidFill>
                  <a:srgbClr val="0070C0"/>
                </a:solidFill>
              </a:rPr>
              <a:t>Petal.Length</a:t>
            </a:r>
            <a:r>
              <a:rPr lang="en-US" sz="1600" dirty="0">
                <a:solidFill>
                  <a:srgbClr val="0070C0"/>
                </a:solidFill>
              </a:rPr>
              <a:t> = 1.21140 + (1.01871 * </a:t>
            </a:r>
            <a:r>
              <a:rPr lang="en-US" sz="1600" dirty="0" err="1">
                <a:solidFill>
                  <a:srgbClr val="0070C0"/>
                </a:solidFill>
              </a:rPr>
              <a:t>Petal.Width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  <a:endParaRPr lang="en-US" sz="1600" strike="sngStrike" dirty="0">
              <a:solidFill>
                <a:srgbClr val="0070C0"/>
              </a:solidFill>
            </a:endParaRPr>
          </a:p>
          <a:p>
            <a:r>
              <a:rPr lang="en-US" sz="1800" dirty="0" smtClean="0"/>
              <a:t>If (Species == versicolor)</a:t>
            </a:r>
          </a:p>
          <a:p>
            <a:pPr lvl="1"/>
            <a:r>
              <a:rPr lang="en-US" sz="1600" dirty="0" err="1"/>
              <a:t>Petal.Length</a:t>
            </a:r>
            <a:r>
              <a:rPr lang="en-US" sz="1600" dirty="0"/>
              <a:t> = 1.21140 + (1.01871 * </a:t>
            </a:r>
            <a:r>
              <a:rPr lang="en-US" sz="1600" dirty="0" err="1"/>
              <a:t>Petal.Width</a:t>
            </a:r>
            <a:r>
              <a:rPr lang="en-US" sz="1600" dirty="0"/>
              <a:t>) + (1.69779 * </a:t>
            </a:r>
            <a:r>
              <a:rPr lang="en-US" sz="1600" dirty="0" smtClean="0"/>
              <a:t>1) </a:t>
            </a:r>
            <a:r>
              <a:rPr lang="en-US" sz="1600" dirty="0"/>
              <a:t>+ </a:t>
            </a:r>
            <a:r>
              <a:rPr lang="en-US" sz="1600" strike="sngStrike" dirty="0"/>
              <a:t>(2.27669 * </a:t>
            </a:r>
            <a:r>
              <a:rPr lang="en-US" sz="1600" strike="sngStrike" dirty="0" err="1"/>
              <a:t>Speciesvirginica</a:t>
            </a:r>
            <a:r>
              <a:rPr lang="en-US" sz="1600" strike="sngStrike" dirty="0"/>
              <a:t>)</a:t>
            </a:r>
          </a:p>
          <a:p>
            <a:pPr lvl="1"/>
            <a:r>
              <a:rPr lang="en-US" sz="1600" dirty="0" err="1">
                <a:solidFill>
                  <a:srgbClr val="0070C0"/>
                </a:solidFill>
              </a:rPr>
              <a:t>Petal.Length</a:t>
            </a:r>
            <a:r>
              <a:rPr lang="en-US" sz="1600" dirty="0">
                <a:solidFill>
                  <a:srgbClr val="0070C0"/>
                </a:solidFill>
              </a:rPr>
              <a:t> = </a:t>
            </a:r>
            <a:r>
              <a:rPr lang="en-US" sz="1600" dirty="0" smtClean="0">
                <a:solidFill>
                  <a:srgbClr val="0070C0"/>
                </a:solidFill>
              </a:rPr>
              <a:t>(1.21140 +1.69779)+  </a:t>
            </a:r>
            <a:r>
              <a:rPr lang="en-US" sz="1600" dirty="0">
                <a:solidFill>
                  <a:srgbClr val="0070C0"/>
                </a:solidFill>
              </a:rPr>
              <a:t>(1.01871 * </a:t>
            </a:r>
            <a:r>
              <a:rPr lang="en-US" sz="1600" dirty="0" err="1">
                <a:solidFill>
                  <a:srgbClr val="0070C0"/>
                </a:solidFill>
              </a:rPr>
              <a:t>Petal.Width</a:t>
            </a:r>
            <a:r>
              <a:rPr lang="en-US" sz="16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sz="2000" dirty="0" smtClean="0"/>
              <a:t>If (Species == </a:t>
            </a:r>
            <a:r>
              <a:rPr lang="en-US" sz="2000" dirty="0" err="1" smtClean="0"/>
              <a:t>virginica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 err="1"/>
              <a:t>Petal.Length</a:t>
            </a:r>
            <a:r>
              <a:rPr lang="en-US" sz="1600" dirty="0"/>
              <a:t> = 1.21140 + (1.01871 * </a:t>
            </a:r>
            <a:r>
              <a:rPr lang="en-US" sz="1600" dirty="0" err="1"/>
              <a:t>Petal.Width</a:t>
            </a:r>
            <a:r>
              <a:rPr lang="en-US" sz="1600" dirty="0"/>
              <a:t>) + </a:t>
            </a:r>
            <a:r>
              <a:rPr lang="en-US" sz="1600" strike="sngStrike" dirty="0"/>
              <a:t>(1.69779 * </a:t>
            </a:r>
            <a:r>
              <a:rPr lang="en-US" sz="1600" strike="sngStrike" dirty="0" smtClean="0"/>
              <a:t>0) </a:t>
            </a:r>
            <a:r>
              <a:rPr lang="en-US" sz="1600" dirty="0"/>
              <a:t>+ (2.27669 * </a:t>
            </a:r>
            <a:r>
              <a:rPr lang="en-US" sz="1600" dirty="0" smtClean="0"/>
              <a:t>1) </a:t>
            </a:r>
          </a:p>
          <a:p>
            <a:pPr lvl="1"/>
            <a:r>
              <a:rPr lang="en-US" sz="1600" dirty="0" err="1" smtClean="0">
                <a:solidFill>
                  <a:srgbClr val="0070C0"/>
                </a:solidFill>
              </a:rPr>
              <a:t>Petal.Length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= (1.21140 + 2.27669) + (1.01871 * </a:t>
            </a:r>
            <a:r>
              <a:rPr lang="en-US" sz="1600" dirty="0" err="1">
                <a:solidFill>
                  <a:srgbClr val="0070C0"/>
                </a:solidFill>
              </a:rPr>
              <a:t>Petal.Width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21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Visualizing the linear model with categorical </a:t>
            </a:r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lines</a:t>
            </a:r>
          </a:p>
          <a:p>
            <a:pPr lvl="1"/>
            <a:r>
              <a:rPr lang="en-US" dirty="0" smtClean="0"/>
              <a:t>Each dummy variable creates its own line</a:t>
            </a:r>
          </a:p>
          <a:p>
            <a:r>
              <a:rPr lang="en-US" dirty="0" smtClean="0"/>
              <a:t>Example: Species variable in iris dataset</a:t>
            </a:r>
          </a:p>
          <a:p>
            <a:r>
              <a:rPr lang="en-US" dirty="0" smtClean="0"/>
              <a:t>Plot all lines represented by the linear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plot the </a:t>
            </a:r>
            <a:r>
              <a:rPr lang="en-US" dirty="0" smtClean="0"/>
              <a:t>predictions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>
                <a:latin typeface="Consolas" panose="020B0609020204030204" pitchFamily="49" charset="0"/>
              </a:rPr>
              <a:t>add_predictions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geom_line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use the color aesthetic for </a:t>
            </a:r>
            <a:r>
              <a:rPr lang="en-US" dirty="0" smtClean="0"/>
              <a:t>the categorical variable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5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5FFA-2057-4318-92DF-99D8EDD0AC4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0866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smtClean="0"/>
              <a:t>Steps to modeling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14350" indent="-514350">
              <a:spcBef>
                <a:spcPct val="30000"/>
              </a:spcBef>
              <a:buFont typeface="+mj-lt"/>
              <a:buAutoNum type="arabicPeriod"/>
            </a:pPr>
            <a:r>
              <a:rPr lang="en-US" altLang="en-US" dirty="0" smtClean="0"/>
              <a:t>Define a family of models</a:t>
            </a:r>
          </a:p>
          <a:p>
            <a:pPr marL="857250" lvl="1" indent="-457200">
              <a:spcBef>
                <a:spcPct val="30000"/>
              </a:spcBef>
            </a:pPr>
            <a:r>
              <a:rPr lang="en-US" altLang="en-US" dirty="0" smtClean="0"/>
              <a:t>Specify the generic pattern of relationship between variables</a:t>
            </a:r>
          </a:p>
          <a:p>
            <a:pPr marL="1257300" lvl="2" indent="-457200">
              <a:spcBef>
                <a:spcPct val="30000"/>
              </a:spcBef>
            </a:pPr>
            <a:r>
              <a:rPr lang="en-US" altLang="en-US" dirty="0" smtClean="0"/>
              <a:t>Linear, Quadratic, …</a:t>
            </a:r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</a:pPr>
            <a:r>
              <a:rPr lang="en-US" altLang="en-US" dirty="0" smtClean="0"/>
              <a:t>Fit the model to the data</a:t>
            </a:r>
          </a:p>
          <a:p>
            <a:pPr marL="857250" lvl="1" indent="-457200">
              <a:spcBef>
                <a:spcPct val="30000"/>
              </a:spcBef>
            </a:pPr>
            <a:r>
              <a:rPr lang="en-US" altLang="en-US" dirty="0" smtClean="0"/>
              <a:t>Identify the “best” model from the family of models</a:t>
            </a:r>
          </a:p>
          <a:p>
            <a:pPr marL="857250" lvl="1" indent="-457200">
              <a:spcBef>
                <a:spcPct val="30000"/>
              </a:spcBef>
            </a:pPr>
            <a:r>
              <a:rPr lang="en-US" altLang="en-US" dirty="0" smtClean="0"/>
              <a:t>Give values to the model parameters</a:t>
            </a:r>
          </a:p>
          <a:p>
            <a:pPr marL="0" indent="0">
              <a:spcBef>
                <a:spcPct val="30000"/>
              </a:spcBef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6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648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Consider the </a:t>
            </a:r>
            <a:r>
              <a:rPr lang="en-US" sz="2000" dirty="0">
                <a:solidFill>
                  <a:srgbClr val="FF0000"/>
                </a:solidFill>
              </a:rPr>
              <a:t>autompg.csv</a:t>
            </a:r>
            <a:r>
              <a:rPr lang="en-US" sz="2000" dirty="0" smtClean="0"/>
              <a:t> </a:t>
            </a:r>
            <a:r>
              <a:rPr lang="en-US" sz="2000" dirty="0"/>
              <a:t>dataset </a:t>
            </a:r>
            <a:r>
              <a:rPr lang="en-US" sz="2000" dirty="0" smtClean="0"/>
              <a:t>on Canvas. </a:t>
            </a:r>
            <a:r>
              <a:rPr lang="en-US" sz="2000" dirty="0"/>
              <a:t>The goal is to model mpg given engine displacement </a:t>
            </a:r>
            <a:r>
              <a:rPr lang="en-US" sz="2000" dirty="0" smtClean="0"/>
              <a:t>(a continuous variable) and </a:t>
            </a:r>
            <a:r>
              <a:rPr lang="en-US" sz="2000" dirty="0"/>
              <a:t>number of </a:t>
            </a:r>
            <a:r>
              <a:rPr lang="en-US" sz="2000" dirty="0" smtClean="0"/>
              <a:t>cylinders (pretend this is a categorical variable). </a:t>
            </a:r>
            <a:endParaRPr lang="en-US" sz="2000" dirty="0"/>
          </a:p>
          <a:p>
            <a:r>
              <a:rPr lang="en-US" sz="2000" dirty="0"/>
              <a:t>Which is the dependent variable? Which are the independent variables?</a:t>
            </a:r>
          </a:p>
          <a:p>
            <a:r>
              <a:rPr lang="en-US" sz="2000" dirty="0" smtClean="0"/>
              <a:t>Load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autompg.csv</a:t>
            </a:r>
            <a:r>
              <a:rPr lang="en-US" sz="2000" dirty="0"/>
              <a:t> file on Canvas and convert cylinders variable to a factor</a:t>
            </a:r>
          </a:p>
          <a:p>
            <a:pPr fontAlgn="base"/>
            <a:r>
              <a:rPr lang="en-US" sz="2000" dirty="0"/>
              <a:t>Create a linear model called </a:t>
            </a:r>
            <a:r>
              <a:rPr lang="en-US" sz="2000" dirty="0" err="1"/>
              <a:t>mod_displ_cyl</a:t>
            </a:r>
            <a:r>
              <a:rPr lang="en-US" sz="2000" dirty="0"/>
              <a:t> of mpg vs. displacement and cylinders. </a:t>
            </a:r>
          </a:p>
          <a:p>
            <a:pPr lvl="1" fontAlgn="base"/>
            <a:r>
              <a:rPr lang="en-US" sz="1800" dirty="0"/>
              <a:t>Give R code, output of </a:t>
            </a:r>
            <a:r>
              <a:rPr lang="en-US" sz="1800" dirty="0">
                <a:latin typeface="Consolas" panose="020B0609020204030204" pitchFamily="49" charset="0"/>
              </a:rPr>
              <a:t>summary(</a:t>
            </a:r>
            <a:r>
              <a:rPr lang="en-US" sz="1800" dirty="0" err="1">
                <a:latin typeface="Consolas" panose="020B0609020204030204" pitchFamily="49" charset="0"/>
              </a:rPr>
              <a:t>mod_displ_cyl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fontAlgn="base"/>
            <a:r>
              <a:rPr lang="en-US" sz="2000" dirty="0"/>
              <a:t>How many dummy (i.e., 0-1) variables were created in the </a:t>
            </a:r>
            <a:r>
              <a:rPr lang="en-US" sz="2000" dirty="0" smtClean="0"/>
              <a:t>model?</a:t>
            </a:r>
          </a:p>
          <a:p>
            <a:pPr lvl="1" fontAlgn="base"/>
            <a:r>
              <a:rPr lang="en-US" sz="1800" dirty="0" smtClean="0"/>
              <a:t>What </a:t>
            </a:r>
            <a:r>
              <a:rPr lang="en-US" sz="1800" dirty="0"/>
              <a:t>are they called?</a:t>
            </a:r>
          </a:p>
          <a:p>
            <a:pPr fontAlgn="base"/>
            <a:r>
              <a:rPr lang="en-US" sz="2000" dirty="0" smtClean="0"/>
              <a:t>Give </a:t>
            </a:r>
            <a:r>
              <a:rPr lang="en-US" sz="2000" dirty="0"/>
              <a:t>the model equations relating mpg with displacement and cylinders. </a:t>
            </a:r>
          </a:p>
          <a:p>
            <a:pPr fontAlgn="base"/>
            <a:r>
              <a:rPr lang="en-US" sz="2000" dirty="0"/>
              <a:t>Plot mpg vs. displacement and overlay the best fit model. (code, plot</a:t>
            </a:r>
            <a:r>
              <a:rPr lang="en-US" sz="2000" dirty="0" smtClean="0"/>
              <a:t>)</a:t>
            </a:r>
          </a:p>
          <a:p>
            <a:pPr lvl="1" fontAlgn="base"/>
            <a:r>
              <a:rPr lang="en-US" sz="1800" dirty="0" smtClean="0"/>
              <a:t>Hint</a:t>
            </a:r>
            <a:r>
              <a:rPr lang="en-US" sz="1800" dirty="0"/>
              <a:t>: </a:t>
            </a:r>
            <a:r>
              <a:rPr lang="en-US" sz="1800" dirty="0" smtClean="0"/>
              <a:t>plot </a:t>
            </a:r>
            <a:r>
              <a:rPr lang="en-US" sz="1800" dirty="0"/>
              <a:t>the predictions; use </a:t>
            </a:r>
            <a:r>
              <a:rPr lang="en-US" sz="1800" dirty="0" err="1">
                <a:latin typeface="Consolas" panose="020B0609020204030204" pitchFamily="49" charset="0"/>
              </a:rPr>
              <a:t>add_predictions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sz="1800" dirty="0"/>
              <a:t> and </a:t>
            </a:r>
            <a:r>
              <a:rPr lang="en-US" sz="1800" dirty="0" err="1">
                <a:latin typeface="Consolas" panose="020B0609020204030204" pitchFamily="49" charset="0"/>
              </a:rPr>
              <a:t>geom_line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sz="1800" dirty="0"/>
              <a:t> and use the color aesthetic for </a:t>
            </a:r>
            <a:r>
              <a:rPr lang="en-US" sz="1800" dirty="0" smtClean="0"/>
              <a:t>cylinders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5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784600" y="228600"/>
            <a:ext cx="254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Nonlinear Regression</a:t>
            </a:r>
          </a:p>
        </p:txBody>
      </p:sp>
      <p:sp>
        <p:nvSpPr>
          <p:cNvPr id="69643" name="AutoShape 11"/>
          <p:cNvSpPr>
            <a:spLocks noChangeArrowheads="1"/>
          </p:cNvSpPr>
          <p:nvPr/>
        </p:nvSpPr>
        <p:spPr bwMode="auto">
          <a:xfrm>
            <a:off x="4724400" y="2971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3366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9644" name="Picture 12" descr="exponent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090738"/>
            <a:ext cx="2959100" cy="21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45" name="Picture 13" descr="exponential_with_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84388"/>
            <a:ext cx="2971800" cy="21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203325" y="4926013"/>
            <a:ext cx="743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Nonlinear functions can also be fit as regressions.  Common choices include Power, Logarithmic, Exponential, and Logistic, but any continuous function can be used.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predictors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predictors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Create  a new dependent variable from existing variables</a:t>
                </a:r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 smtClean="0"/>
                  <a:t>.: z = x^2 </a:t>
                </a:r>
              </a:p>
              <a:p>
                <a:r>
                  <a:rPr lang="en-US" dirty="0" smtClean="0"/>
                  <a:t>Set up new regression equation</a:t>
                </a:r>
              </a:p>
              <a:p>
                <a:pPr lvl="1"/>
                <a:r>
                  <a:rPr lang="en-US" dirty="0" smtClean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Equivalent to: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Can even include multiple variables</a:t>
                </a:r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 smtClean="0"/>
                  <a:t>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8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Classwork: nonlinear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For the iris dataset</a:t>
            </a:r>
          </a:p>
          <a:p>
            <a:r>
              <a:rPr lang="en-US" sz="2400" dirty="0" smtClean="0"/>
              <a:t>Build </a:t>
            </a:r>
            <a:r>
              <a:rPr lang="en-US" sz="2400" dirty="0"/>
              <a:t>a linear model to predict </a:t>
            </a:r>
            <a:r>
              <a:rPr lang="en-US" sz="2400" dirty="0" err="1"/>
              <a:t>Petal.Length</a:t>
            </a:r>
            <a:r>
              <a:rPr lang="en-US" sz="2400" dirty="0"/>
              <a:t> </a:t>
            </a:r>
            <a:r>
              <a:rPr lang="en-US" sz="2400" dirty="0" smtClean="0"/>
              <a:t>given:</a:t>
            </a:r>
          </a:p>
          <a:p>
            <a:pPr lvl="1"/>
            <a:r>
              <a:rPr lang="en-US" sz="2000" dirty="0" smtClean="0"/>
              <a:t> </a:t>
            </a:r>
            <a:r>
              <a:rPr lang="en-US" sz="2400" dirty="0" smtClean="0"/>
              <a:t>Petal.Width</a:t>
            </a:r>
            <a:r>
              <a:rPr lang="en-US" sz="2400" baseline="30000" dirty="0"/>
              <a:t>2</a:t>
            </a:r>
          </a:p>
          <a:p>
            <a:r>
              <a:rPr lang="en-US" sz="2400" dirty="0"/>
              <a:t>What is the linear regression equation?</a:t>
            </a:r>
          </a:p>
          <a:p>
            <a:r>
              <a:rPr lang="en-US" sz="2400" dirty="0"/>
              <a:t>Plot the linear model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1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Visualize </a:t>
            </a:r>
            <a:r>
              <a:rPr lang="en-US" sz="3200" dirty="0"/>
              <a:t>the model </a:t>
            </a:r>
            <a:r>
              <a:rPr lang="en-US" sz="3200" dirty="0" smtClean="0"/>
              <a:t>with </a:t>
            </a:r>
            <a:r>
              <a:rPr lang="en-US" sz="3200" dirty="0"/>
              <a:t>transformed variable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plot both the points and the model?</a:t>
            </a:r>
          </a:p>
          <a:p>
            <a:r>
              <a:rPr lang="en-US" dirty="0" smtClean="0"/>
              <a:t>The linear model is a straight line only with the </a:t>
            </a:r>
            <a:r>
              <a:rPr lang="en-US" dirty="0" smtClean="0">
                <a:solidFill>
                  <a:srgbClr val="FF0000"/>
                </a:solidFill>
              </a:rPr>
              <a:t>transformed</a:t>
            </a:r>
            <a:r>
              <a:rPr lang="en-US" dirty="0" smtClean="0"/>
              <a:t> variables,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the original variables</a:t>
            </a:r>
          </a:p>
          <a:p>
            <a:r>
              <a:rPr lang="en-US" dirty="0" smtClean="0"/>
              <a:t>The “trick”</a:t>
            </a:r>
          </a:p>
          <a:p>
            <a:r>
              <a:rPr lang="en-US" dirty="0" smtClean="0"/>
              <a:t>Create a new dataset just for prediction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data_grid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i="1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en-US" dirty="0" smtClean="0"/>
              <a:t>: creates a data frame with only unique values of the variable </a:t>
            </a:r>
            <a:r>
              <a:rPr lang="en-US" i="1" dirty="0" err="1" smtClean="0"/>
              <a:t>var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29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Visualize </a:t>
            </a:r>
            <a:r>
              <a:rPr lang="en-US" sz="3200" dirty="0"/>
              <a:t>the model </a:t>
            </a:r>
            <a:r>
              <a:rPr lang="en-US" sz="3200" dirty="0" smtClean="0"/>
              <a:t>with </a:t>
            </a:r>
            <a:r>
              <a:rPr lang="en-US" sz="3200" dirty="0"/>
              <a:t>transformed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 with useful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new dataset with only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values of the independent variable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mpg %&gt;%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add a new transformed variable as before 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mutate(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displ_exp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add predictions from the model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add_predictions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(mod)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overlay a line using the new dataset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(data=mpg)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(mapping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y=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mapping=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y=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color="blue")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7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8641-A25A-40DD-BAA3-48B1668FCEF7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dirty="0"/>
              <a:t>Types of </a:t>
            </a:r>
            <a:br>
              <a:rPr lang="en-US" altLang="en-US" dirty="0"/>
            </a:br>
            <a:r>
              <a:rPr lang="en-US" altLang="en-US" dirty="0"/>
              <a:t>Regression Models</a:t>
            </a:r>
          </a:p>
        </p:txBody>
      </p:sp>
      <p:sp>
        <p:nvSpPr>
          <p:cNvPr id="51205" name="Freeform 5"/>
          <p:cNvSpPr>
            <a:spLocks/>
          </p:cNvSpPr>
          <p:nvPr/>
        </p:nvSpPr>
        <p:spPr bwMode="auto">
          <a:xfrm>
            <a:off x="3486150" y="1971675"/>
            <a:ext cx="2008188" cy="800100"/>
          </a:xfrm>
          <a:prstGeom prst="rect">
            <a:avLst/>
          </a:prstGeom>
          <a:noFill/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pPr algn="ctr"/>
            <a:r>
              <a:rPr lang="en-US" dirty="0" smtClean="0">
                <a:latin typeface="Arial" panose="020B0604020202020204" pitchFamily="34" charset="0"/>
              </a:rPr>
              <a:t>Regression Models</a:t>
            </a:r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4496855" y="2771775"/>
            <a:ext cx="17995" cy="31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1205" idx="2"/>
            <a:endCxn id="32" idx="0"/>
          </p:cNvCxnSpPr>
          <p:nvPr/>
        </p:nvCxnSpPr>
        <p:spPr>
          <a:xfrm>
            <a:off x="4490244" y="2771775"/>
            <a:ext cx="2212864" cy="51548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3" idx="2"/>
            <a:endCxn id="37" idx="0"/>
          </p:cNvCxnSpPr>
          <p:nvPr/>
        </p:nvCxnSpPr>
        <p:spPr>
          <a:xfrm>
            <a:off x="2442428" y="4257351"/>
            <a:ext cx="1053746" cy="53803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2"/>
            <a:endCxn id="35" idx="0"/>
          </p:cNvCxnSpPr>
          <p:nvPr/>
        </p:nvCxnSpPr>
        <p:spPr>
          <a:xfrm flipH="1">
            <a:off x="1315056" y="4257351"/>
            <a:ext cx="1127372" cy="53803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0"/>
            <a:endCxn id="32" idx="2"/>
          </p:cNvCxnSpPr>
          <p:nvPr/>
        </p:nvCxnSpPr>
        <p:spPr>
          <a:xfrm flipV="1">
            <a:off x="5677292" y="4264839"/>
            <a:ext cx="1025816" cy="53055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2" idx="2"/>
            <a:endCxn id="36" idx="0"/>
          </p:cNvCxnSpPr>
          <p:nvPr/>
        </p:nvCxnSpPr>
        <p:spPr>
          <a:xfrm>
            <a:off x="6703108" y="4264839"/>
            <a:ext cx="1155302" cy="53055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1205" idx="2"/>
            <a:endCxn id="33" idx="0"/>
          </p:cNvCxnSpPr>
          <p:nvPr/>
        </p:nvCxnSpPr>
        <p:spPr>
          <a:xfrm flipH="1">
            <a:off x="2442428" y="2771775"/>
            <a:ext cx="2047816" cy="5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5"/>
          <p:cNvSpPr>
            <a:spLocks/>
          </p:cNvSpPr>
          <p:nvPr/>
        </p:nvSpPr>
        <p:spPr bwMode="auto">
          <a:xfrm>
            <a:off x="6023374" y="3287263"/>
            <a:ext cx="1359468" cy="977576"/>
          </a:xfrm>
          <a:prstGeom prst="rect">
            <a:avLst/>
          </a:prstGeom>
          <a:solidFill>
            <a:srgbClr val="FFC000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pPr algn="ctr"/>
            <a:r>
              <a:rPr lang="en-US" dirty="0" smtClean="0">
                <a:latin typeface="Arial" panose="020B0604020202020204" pitchFamily="34" charset="0"/>
              </a:rPr>
              <a:t>Multiple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1762694" y="3279775"/>
            <a:ext cx="1359468" cy="977576"/>
          </a:xfrm>
          <a:prstGeom prst="rect">
            <a:avLst/>
          </a:prstGeom>
          <a:solidFill>
            <a:srgbClr val="FFC000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pPr algn="ctr"/>
            <a:r>
              <a:rPr lang="en-US" dirty="0" smtClean="0">
                <a:latin typeface="Arial" panose="020B0604020202020204" pitchFamily="34" charset="0"/>
              </a:rPr>
              <a:t>Simple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4997558" y="4795389"/>
            <a:ext cx="1359468" cy="977576"/>
          </a:xfrm>
          <a:prstGeom prst="rect">
            <a:avLst/>
          </a:prstGeom>
          <a:solidFill>
            <a:srgbClr val="FFC000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pPr algn="ctr"/>
            <a:r>
              <a:rPr lang="en-US" dirty="0" smtClean="0">
                <a:latin typeface="Arial" panose="020B0604020202020204" pitchFamily="34" charset="0"/>
              </a:rPr>
              <a:t>Linear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635322" y="4795389"/>
            <a:ext cx="1359468" cy="977576"/>
          </a:xfrm>
          <a:prstGeom prst="rect">
            <a:avLst/>
          </a:prstGeom>
          <a:solidFill>
            <a:srgbClr val="FFC000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pPr algn="ctr"/>
            <a:r>
              <a:rPr lang="en-US" dirty="0" smtClean="0">
                <a:latin typeface="Arial" panose="020B0604020202020204" pitchFamily="34" charset="0"/>
              </a:rPr>
              <a:t>Linear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7178676" y="4795389"/>
            <a:ext cx="1359468" cy="977576"/>
          </a:xfrm>
          <a:prstGeom prst="rect">
            <a:avLst/>
          </a:prstGeom>
          <a:noFill/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pPr algn="ctr"/>
            <a:r>
              <a:rPr lang="en-US" dirty="0" smtClean="0">
                <a:latin typeface="Arial" panose="020B0604020202020204" pitchFamily="34" charset="0"/>
              </a:rPr>
              <a:t>Non-Linear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816440" y="4795389"/>
            <a:ext cx="1359468" cy="977576"/>
          </a:xfrm>
          <a:prstGeom prst="rect">
            <a:avLst/>
          </a:prstGeom>
          <a:noFill/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/>
          <a:lstStyle/>
          <a:p>
            <a:pPr algn="ctr"/>
            <a:r>
              <a:rPr lang="en-US" dirty="0" smtClean="0">
                <a:latin typeface="Arial" panose="020B0604020202020204" pitchFamily="34" charset="0"/>
              </a:rPr>
              <a:t>Non-Linear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8211" y="2719512"/>
            <a:ext cx="174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explanatory variable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357158" y="2810959"/>
            <a:ext cx="1744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 explanatory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6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problem of estimating Height given Weight and Age</a:t>
            </a:r>
          </a:p>
          <a:p>
            <a:pPr lvl="1"/>
            <a:r>
              <a:rPr lang="en-US" dirty="0" smtClean="0"/>
              <a:t>What are some linear models for this?</a:t>
            </a:r>
          </a:p>
          <a:p>
            <a:pPr lvl="1"/>
            <a:r>
              <a:rPr lang="en-US" dirty="0" smtClean="0"/>
              <a:t>What are some nonlinear models for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6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7" name="Rectangle 15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Linear Regression Model</a:t>
            </a:r>
          </a:p>
        </p:txBody>
      </p:sp>
      <p:sp>
        <p:nvSpPr>
          <p:cNvPr id="59408" name="Rectangle 16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altLang="en-US" sz="2800" dirty="0" smtClean="0"/>
              <a:t>Relationship </a:t>
            </a:r>
            <a:r>
              <a:rPr lang="en-US" altLang="en-US" sz="2800" dirty="0"/>
              <a:t>b</a:t>
            </a:r>
            <a:r>
              <a:rPr lang="en-US" altLang="en-US" sz="2800" dirty="0" smtClean="0"/>
              <a:t>etween </a:t>
            </a:r>
            <a:r>
              <a:rPr lang="en-US" altLang="en-US" sz="2800" dirty="0"/>
              <a:t>v</a:t>
            </a:r>
            <a:r>
              <a:rPr lang="en-US" altLang="en-US" sz="2800" dirty="0" smtClean="0"/>
              <a:t>ariables is </a:t>
            </a:r>
            <a:r>
              <a:rPr lang="en-US" altLang="en-US" sz="2800" dirty="0"/>
              <a:t>a </a:t>
            </a:r>
            <a:r>
              <a:rPr lang="en-US" altLang="en-US" sz="2800" dirty="0" smtClean="0">
                <a:solidFill>
                  <a:srgbClr val="FF0000"/>
                </a:solidFill>
              </a:rPr>
              <a:t>linear </a:t>
            </a:r>
            <a:r>
              <a:rPr lang="en-US" altLang="en-US" sz="2800" dirty="0">
                <a:solidFill>
                  <a:srgbClr val="FF0000"/>
                </a:solidFill>
              </a:rPr>
              <a:t>f</a:t>
            </a:r>
            <a:r>
              <a:rPr lang="en-US" altLang="en-US" sz="2800" dirty="0" smtClean="0">
                <a:solidFill>
                  <a:srgbClr val="FF0000"/>
                </a:solidFill>
              </a:rPr>
              <a:t>unction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38200" y="2261270"/>
            <a:ext cx="7467600" cy="4296412"/>
            <a:chOff x="838200" y="2261270"/>
            <a:chExt cx="7467600" cy="4296412"/>
          </a:xfrm>
        </p:grpSpPr>
        <p:pic>
          <p:nvPicPr>
            <p:cNvPr id="3" name="Picture 2" descr="Straight line with slope and intercept" title="Straight line with slope and intercept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496" y="3123721"/>
              <a:ext cx="5315692" cy="3429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94" name="Rectangle 2"/>
                <p:cNvSpPr>
                  <a:spLocks noChangeArrowheads="1"/>
                </p:cNvSpPr>
                <p:nvPr/>
              </p:nvSpPr>
              <p:spPr bwMode="auto">
                <a:xfrm>
                  <a:off x="2971800" y="2261270"/>
                  <a:ext cx="2996078" cy="5822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2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2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en-US" sz="3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2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3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sz="3200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en-US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en-US" sz="3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en-US" sz="3200" b="1" i="1" dirty="0"/>
                </a:p>
              </p:txBody>
            </p:sp>
          </mc:Choice>
          <mc:Fallback xmlns="">
            <p:sp>
              <p:nvSpPr>
                <p:cNvPr id="59394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71800" y="2261270"/>
                  <a:ext cx="2996078" cy="5822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409" name="Rectangle 17"/>
            <p:cNvSpPr>
              <a:spLocks noChangeArrowheads="1"/>
            </p:cNvSpPr>
            <p:nvPr/>
          </p:nvSpPr>
          <p:spPr bwMode="auto">
            <a:xfrm>
              <a:off x="838200" y="4375846"/>
              <a:ext cx="1438683" cy="828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93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rgbClr val="7030A0"/>
                  </a:solidFill>
                  <a:latin typeface="Arial" panose="020B0604020202020204" pitchFamily="34" charset="0"/>
                </a:rPr>
                <a:t>Dependent (Response) </a:t>
              </a:r>
              <a:r>
                <a:rPr lang="en-US" altLang="en-US" sz="1600" dirty="0" smtClean="0">
                  <a:solidFill>
                    <a:srgbClr val="7030A0"/>
                  </a:solidFill>
                  <a:latin typeface="Arial" panose="020B0604020202020204" pitchFamily="34" charset="0"/>
                </a:rPr>
                <a:t>Variable</a:t>
              </a:r>
              <a:endParaRPr lang="en-US" altLang="en-US" sz="1800" dirty="0">
                <a:solidFill>
                  <a:srgbClr val="7030A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410" name="Rectangle 18"/>
            <p:cNvSpPr>
              <a:spLocks noChangeArrowheads="1"/>
            </p:cNvSpPr>
            <p:nvPr/>
          </p:nvSpPr>
          <p:spPr bwMode="auto">
            <a:xfrm>
              <a:off x="4899025" y="6221693"/>
              <a:ext cx="3406775" cy="335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rgbClr val="7030A0"/>
                  </a:solidFill>
                  <a:latin typeface="Arial" panose="020B0604020202020204" pitchFamily="34" charset="0"/>
                </a:rPr>
                <a:t>Independent (Explanatory) Variable </a:t>
              </a:r>
            </a:p>
          </p:txBody>
        </p:sp>
        <p:sp>
          <p:nvSpPr>
            <p:cNvPr id="59411" name="Rectangle 19"/>
            <p:cNvSpPr>
              <a:spLocks noChangeArrowheads="1"/>
            </p:cNvSpPr>
            <p:nvPr/>
          </p:nvSpPr>
          <p:spPr bwMode="auto">
            <a:xfrm>
              <a:off x="4495800" y="4267200"/>
              <a:ext cx="838199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en-US" sz="1600" dirty="0" smtClean="0">
                  <a:solidFill>
                    <a:srgbClr val="7030A0"/>
                  </a:solidFill>
                  <a:latin typeface="Arial" panose="020B0604020202020204" pitchFamily="34" charset="0"/>
                </a:rPr>
                <a:t>Slope</a:t>
              </a:r>
              <a:endParaRPr lang="en-US" altLang="en-US" sz="2000" dirty="0">
                <a:solidFill>
                  <a:srgbClr val="7030A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412" name="Rectangle 20"/>
            <p:cNvSpPr>
              <a:spLocks noChangeArrowheads="1"/>
            </p:cNvSpPr>
            <p:nvPr/>
          </p:nvSpPr>
          <p:spPr bwMode="auto">
            <a:xfrm>
              <a:off x="2063750" y="5459705"/>
              <a:ext cx="2206625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dirty="0" smtClean="0">
                  <a:solidFill>
                    <a:srgbClr val="7030A0"/>
                  </a:solidFill>
                  <a:latin typeface="Arial" panose="020B0604020202020204" pitchFamily="34" charset="0"/>
                </a:rPr>
                <a:t>Intercept</a:t>
              </a:r>
              <a:endParaRPr lang="en-US" altLang="en-US" sz="2000" dirty="0">
                <a:solidFill>
                  <a:srgbClr val="7030A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" name="Right Brace 3"/>
            <p:cNvSpPr/>
            <p:nvPr/>
          </p:nvSpPr>
          <p:spPr>
            <a:xfrm>
              <a:off x="2438400" y="5204278"/>
              <a:ext cx="142875" cy="921885"/>
            </a:xfrm>
            <a:prstGeom prst="rightBrac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167062" y="2843481"/>
              <a:ext cx="825501" cy="2616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9411" idx="0"/>
            </p:cNvCxnSpPr>
            <p:nvPr/>
          </p:nvCxnSpPr>
          <p:spPr>
            <a:xfrm flipV="1">
              <a:off x="4914900" y="2843481"/>
              <a:ext cx="114300" cy="1423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59409" idx="0"/>
            </p:cNvCxnSpPr>
            <p:nvPr/>
          </p:nvCxnSpPr>
          <p:spPr>
            <a:xfrm flipV="1">
              <a:off x="1557542" y="2743200"/>
              <a:ext cx="1551563" cy="1632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Triangle 15"/>
            <p:cNvSpPr/>
            <p:nvPr/>
          </p:nvSpPr>
          <p:spPr>
            <a:xfrm flipH="1">
              <a:off x="3992562" y="4343400"/>
              <a:ext cx="612775" cy="228600"/>
            </a:xfrm>
            <a:prstGeom prst="rtTriangl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>
              <a:stCxn id="59410" idx="0"/>
            </p:cNvCxnSpPr>
            <p:nvPr/>
          </p:nvCxnSpPr>
          <p:spPr>
            <a:xfrm flipH="1" flipV="1">
              <a:off x="5612791" y="2843481"/>
              <a:ext cx="989622" cy="3378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091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Interpretation of Coefficients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1.	Slope</a:t>
            </a:r>
            <a:endParaRPr lang="en-US" altLang="en-US" dirty="0"/>
          </a:p>
          <a:p>
            <a:pPr lvl="1">
              <a:buClr>
                <a:schemeClr val="folHlink"/>
              </a:buClr>
            </a:pPr>
            <a:r>
              <a:rPr lang="en-US" altLang="en-US" dirty="0"/>
              <a:t>per unit change in the dependent variable for each unit change in the independent variable.</a:t>
            </a:r>
          </a:p>
          <a:p>
            <a:pPr marL="0" indent="0">
              <a:buNone/>
            </a:pPr>
            <a:r>
              <a:rPr lang="en-US" altLang="en-US" dirty="0" smtClean="0"/>
              <a:t>2.	Y-Intercept</a:t>
            </a:r>
            <a:endParaRPr lang="en-US" altLang="en-US" dirty="0"/>
          </a:p>
          <a:p>
            <a:pPr lvl="1"/>
            <a:r>
              <a:rPr lang="en-US" altLang="en-US" dirty="0"/>
              <a:t>Average Value of </a:t>
            </a:r>
            <a:r>
              <a:rPr lang="en-US" altLang="en-US" i="1" dirty="0"/>
              <a:t>Y</a:t>
            </a:r>
            <a:r>
              <a:rPr lang="en-US" altLang="en-US" dirty="0"/>
              <a:t> When </a:t>
            </a:r>
            <a:r>
              <a:rPr lang="en-US" altLang="en-US" i="1" dirty="0"/>
              <a:t>X</a:t>
            </a:r>
            <a:r>
              <a:rPr lang="en-US" altLang="en-US" dirty="0"/>
              <a:t> = </a:t>
            </a:r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632E-39FD-4D2D-837D-63564756E2F8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4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3018</Words>
  <Application>Microsoft Office PowerPoint</Application>
  <PresentationFormat>On-screen Show (4:3)</PresentationFormat>
  <Paragraphs>500</Paragraphs>
  <Slides>55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Cambria Math</vt:lpstr>
      <vt:lpstr>Consolas</vt:lpstr>
      <vt:lpstr>Courier New</vt:lpstr>
      <vt:lpstr>Times New Roman</vt:lpstr>
      <vt:lpstr>Wingdings</vt:lpstr>
      <vt:lpstr>1_Office Theme</vt:lpstr>
      <vt:lpstr>CPSC 375 Introduction to Data Science and Big Data Analytics</vt:lpstr>
      <vt:lpstr>What we will cover this week</vt:lpstr>
      <vt:lpstr>What is a Math Model?</vt:lpstr>
      <vt:lpstr>Regression Model</vt:lpstr>
      <vt:lpstr>Steps to modeling</vt:lpstr>
      <vt:lpstr>Types of  Regression Models</vt:lpstr>
      <vt:lpstr>Class work</vt:lpstr>
      <vt:lpstr>Linear Regression Model</vt:lpstr>
      <vt:lpstr>Interpretation of Coefficients</vt:lpstr>
      <vt:lpstr>Class work</vt:lpstr>
      <vt:lpstr>Which model/line is better?</vt:lpstr>
      <vt:lpstr>  Least Squares (LS)</vt:lpstr>
      <vt:lpstr>Least Squares Graphically</vt:lpstr>
      <vt:lpstr>LS minimization is efficient!</vt:lpstr>
      <vt:lpstr>When can we use LM?</vt:lpstr>
      <vt:lpstr>Linear Regression in R</vt:lpstr>
      <vt:lpstr>Summary(lm model)</vt:lpstr>
      <vt:lpstr>Coefficients from lm</vt:lpstr>
      <vt:lpstr>Plot the model</vt:lpstr>
      <vt:lpstr>Class work</vt:lpstr>
      <vt:lpstr>When should we use LM?</vt:lpstr>
      <vt:lpstr>Coefficient of Determination</vt:lpstr>
      <vt:lpstr>Sum of Squares of Error (SSE)</vt:lpstr>
      <vt:lpstr>Sum of Squares Regression (SSR)</vt:lpstr>
      <vt:lpstr>Total Sum of Squares (SST)</vt:lpstr>
      <vt:lpstr>Regression Coefficient Significance Tests</vt:lpstr>
      <vt:lpstr>Regression Diagnostics</vt:lpstr>
      <vt:lpstr>Residuals</vt:lpstr>
      <vt:lpstr>  Residual Analysis</vt:lpstr>
      <vt:lpstr>  Residual Analysis</vt:lpstr>
      <vt:lpstr>PowerPoint Presentation</vt:lpstr>
      <vt:lpstr>  Outliers</vt:lpstr>
      <vt:lpstr>  Standardized Residuals</vt:lpstr>
      <vt:lpstr>Making predictions</vt:lpstr>
      <vt:lpstr>Standard Error</vt:lpstr>
      <vt:lpstr>Prediction interval</vt:lpstr>
      <vt:lpstr>Confidence interval</vt:lpstr>
      <vt:lpstr>  Procedure for Regression Diagnostics</vt:lpstr>
      <vt:lpstr>Why is LR important?</vt:lpstr>
      <vt:lpstr>Multiple Linear Regression</vt:lpstr>
      <vt:lpstr>Classwork</vt:lpstr>
      <vt:lpstr>Adjusted R2</vt:lpstr>
      <vt:lpstr>Transforming predictors: categorical variables</vt:lpstr>
      <vt:lpstr>Transforming predictors: categorical variables</vt:lpstr>
      <vt:lpstr>Classwork</vt:lpstr>
      <vt:lpstr>Classwork</vt:lpstr>
      <vt:lpstr>Multiple parallel lines with a categorical variable</vt:lpstr>
      <vt:lpstr>Multiple parallel lines with a categorical variable</vt:lpstr>
      <vt:lpstr>Visualizing the linear model with categorical variables</vt:lpstr>
      <vt:lpstr>Classwork</vt:lpstr>
      <vt:lpstr>Transforming predictors</vt:lpstr>
      <vt:lpstr>Transforming predictors</vt:lpstr>
      <vt:lpstr>Classwork: nonlinear transformation</vt:lpstr>
      <vt:lpstr>Visualize the model with transformed variable</vt:lpstr>
      <vt:lpstr>Visualize the model with transformed variable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2012-09-13T21:52:26Z</dcterms:created>
  <dcterms:modified xsi:type="dcterms:W3CDTF">2021-10-08T05:58:09Z</dcterms:modified>
</cp:coreProperties>
</file>