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webp" ContentType="image/pn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8" r:id="rId1"/>
    <p:sldMasterId id="2147483732" r:id="rId2"/>
  </p:sldMasterIdLst>
  <p:notesMasterIdLst>
    <p:notesMasterId r:id="rId48"/>
  </p:notesMasterIdLst>
  <p:sldIdLst>
    <p:sldId id="333" r:id="rId3"/>
    <p:sldId id="334" r:id="rId4"/>
    <p:sldId id="335" r:id="rId5"/>
    <p:sldId id="336" r:id="rId6"/>
    <p:sldId id="337" r:id="rId7"/>
    <p:sldId id="420" r:id="rId8"/>
    <p:sldId id="340" r:id="rId9"/>
    <p:sldId id="348" r:id="rId10"/>
    <p:sldId id="467" r:id="rId11"/>
    <p:sldId id="483" r:id="rId12"/>
    <p:sldId id="484" r:id="rId13"/>
    <p:sldId id="349" r:id="rId14"/>
    <p:sldId id="361" r:id="rId15"/>
    <p:sldId id="363" r:id="rId16"/>
    <p:sldId id="364" r:id="rId17"/>
    <p:sldId id="365" r:id="rId18"/>
    <p:sldId id="362" r:id="rId19"/>
    <p:sldId id="476" r:id="rId20"/>
    <p:sldId id="369" r:id="rId21"/>
    <p:sldId id="474" r:id="rId22"/>
    <p:sldId id="475" r:id="rId23"/>
    <p:sldId id="468" r:id="rId24"/>
    <p:sldId id="421" r:id="rId25"/>
    <p:sldId id="423" r:id="rId26"/>
    <p:sldId id="424" r:id="rId27"/>
    <p:sldId id="466" r:id="rId28"/>
    <p:sldId id="429" r:id="rId29"/>
    <p:sldId id="426" r:id="rId30"/>
    <p:sldId id="431" r:id="rId31"/>
    <p:sldId id="439" r:id="rId32"/>
    <p:sldId id="434" r:id="rId33"/>
    <p:sldId id="437" r:id="rId34"/>
    <p:sldId id="477" r:id="rId35"/>
    <p:sldId id="473" r:id="rId36"/>
    <p:sldId id="456" r:id="rId37"/>
    <p:sldId id="472" r:id="rId38"/>
    <p:sldId id="440" r:id="rId39"/>
    <p:sldId id="479" r:id="rId40"/>
    <p:sldId id="444" r:id="rId41"/>
    <p:sldId id="469" r:id="rId42"/>
    <p:sldId id="486" r:id="rId43"/>
    <p:sldId id="459" r:id="rId44"/>
    <p:sldId id="461" r:id="rId45"/>
    <p:sldId id="465" r:id="rId46"/>
    <p:sldId id="481" r:id="rId47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1636" autoAdjust="0"/>
  </p:normalViewPr>
  <p:slideViewPr>
    <p:cSldViewPr>
      <p:cViewPr varScale="1">
        <p:scale>
          <a:sx n="80" d="100"/>
          <a:sy n="80" d="100"/>
        </p:scale>
        <p:origin x="161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 smtClean="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43132B69-9C71-4ECA-BDED-CC34D4C803B7}" type="datetimeFigureOut">
              <a:rPr lang="en-US"/>
              <a:pPr>
                <a:defRPr/>
              </a:pPr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CD0D88-AB5B-4A17-8D99-82907F6375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142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534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46313"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Daily NYC air quality measures from 1973 (Chambers 1983)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1E7B9-9B9D-4956-B79A-9B298CF0E5A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64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D0D88-AB5B-4A17-8D99-82907F637556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78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969599-B8A2-42AD-9F29-B44667E0D18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42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EB5FB0-247E-41F9-AD87-1041688E9A8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83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853D80-2348-4BF9-8718-8C6A7E1A588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582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AACD65-5B8C-4EFC-95A4-3CDADBE66BB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D96950-646D-4C61-ACE5-9A561975C4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941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78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64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7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496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150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93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23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817DE-4078-426E-8023-E58F7BCC94A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009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7748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027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771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14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48DB39-9739-41D9-9A51-65F7915A600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23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825004-FA77-47E3-85C0-5B6542999D9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606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DE0C64-D267-4B20-BB48-C0CDB2F43CE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894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C0ABD-B1B2-4B74-85E6-DDA35015872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00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DA3B81-7573-4E26-A52A-566EBCC79C8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26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BD114D-8AF6-4C16-9D37-38B8F7A7266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43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8D5359-C19D-4270-B2D7-8642F5C1B16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85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AF4E2B-2192-4B67-91D2-F4302F18905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84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42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eb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CPSC 375</a:t>
            </a:r>
            <a:br>
              <a:rPr lang="en-US" dirty="0" smtClean="0"/>
            </a:br>
            <a:r>
              <a:rPr lang="en-US" dirty="0"/>
              <a:t>Introduction to Data Science and Big 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Anand </a:t>
            </a:r>
            <a:r>
              <a:rPr lang="en-US" dirty="0" err="1" smtClean="0"/>
              <a:t>Panangadan</a:t>
            </a:r>
            <a:endParaRPr lang="en-US" dirty="0" smtClean="0"/>
          </a:p>
          <a:p>
            <a:r>
              <a:rPr lang="en-US" dirty="0" smtClean="0"/>
              <a:t>apanangadan@fullerton.edu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7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better?</a:t>
            </a:r>
            <a:endParaRPr lang="en-US" dirty="0"/>
          </a:p>
        </p:txBody>
      </p:sp>
      <p:pic>
        <p:nvPicPr>
          <p:cNvPr id="5" name="Content Placeholder 4" descr="Map of Hurrican Laura" title="Map of Hurrican Laur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95400"/>
            <a:ext cx="7578634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9600" y="6327775"/>
            <a:ext cx="342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https://www.express.co.uk/news/world/1328041/hurricane-laura-landfall-timeline-where-is-laura-now-next-louisiana-texas-houston</a:t>
            </a:r>
          </a:p>
        </p:txBody>
      </p:sp>
    </p:spTree>
    <p:extLst>
      <p:ext uri="{BB962C8B-B14F-4D97-AF65-F5344CB8AC3E}">
        <p14:creationId xmlns:p14="http://schemas.microsoft.com/office/powerpoint/2010/main" val="35051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better?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Content Placeholder 5" descr="Map of Hurrican Laura" title="Map of Hurrican Laur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2" y="1600200"/>
            <a:ext cx="8034996" cy="4525963"/>
          </a:xfrm>
        </p:spPr>
      </p:pic>
      <p:sp>
        <p:nvSpPr>
          <p:cNvPr id="7" name="TextBox 6"/>
          <p:cNvSpPr txBox="1"/>
          <p:nvPr/>
        </p:nvSpPr>
        <p:spPr>
          <a:xfrm>
            <a:off x="4419600" y="6327775"/>
            <a:ext cx="342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https://</a:t>
            </a:r>
            <a:r>
              <a:rPr lang="en-US" sz="1000" dirty="0" smtClean="0">
                <a:solidFill>
                  <a:schemeClr val="bg1"/>
                </a:solidFill>
              </a:rPr>
              <a:t>www.lehighvalleylive.com/weather/2020/08/lehigh-valley-weather-thunderstorms-tornadoes-possible-as-hurricane-laura-remnants-pass.html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2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Two </a:t>
            </a:r>
            <a:r>
              <a:rPr lang="en-US" altLang="en-US" dirty="0"/>
              <a:t>Different </a:t>
            </a:r>
            <a:r>
              <a:rPr lang="en-US" altLang="en-US" dirty="0" smtClean="0"/>
              <a:t>Goals </a:t>
            </a:r>
            <a:r>
              <a:rPr lang="en-US" altLang="en-US" dirty="0"/>
              <a:t>of </a:t>
            </a:r>
            <a:r>
              <a:rPr lang="en-US" altLang="en-US" dirty="0" smtClean="0"/>
              <a:t>Visualization</a:t>
            </a:r>
            <a:endParaRPr lang="en-US" altLang="en-US" dirty="0"/>
          </a:p>
        </p:txBody>
      </p:sp>
      <p:sp>
        <p:nvSpPr>
          <p:cNvPr id="22528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Communicate</a:t>
            </a:r>
            <a:endParaRPr lang="en-US" altLang="en-US" dirty="0"/>
          </a:p>
          <a:p>
            <a:pPr lvl="1"/>
            <a:r>
              <a:rPr lang="en-US" altLang="en-US" dirty="0"/>
              <a:t>Explain </a:t>
            </a:r>
          </a:p>
          <a:p>
            <a:pPr lvl="1"/>
            <a:r>
              <a:rPr lang="en-US" altLang="en-US" dirty="0"/>
              <a:t>Make </a:t>
            </a:r>
            <a:r>
              <a:rPr lang="en-US" altLang="en-US" dirty="0" smtClean="0"/>
              <a:t>Decisions</a:t>
            </a:r>
          </a:p>
          <a:p>
            <a:r>
              <a:rPr lang="en-US" altLang="en-US" dirty="0"/>
              <a:t>Explore/Calculate</a:t>
            </a:r>
          </a:p>
          <a:p>
            <a:pPr lvl="1"/>
            <a:r>
              <a:rPr lang="en-US" altLang="en-US" dirty="0"/>
              <a:t>Analyze</a:t>
            </a:r>
          </a:p>
          <a:p>
            <a:pPr lvl="1"/>
            <a:r>
              <a:rPr lang="en-US" altLang="en-US" dirty="0"/>
              <a:t>Reason about Information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337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88" name="Rectangle 12"/>
          <p:cNvSpPr>
            <a:spLocks noChangeArrowheads="1"/>
          </p:cNvSpPr>
          <p:nvPr/>
        </p:nvSpPr>
        <p:spPr bwMode="auto">
          <a:xfrm>
            <a:off x="6334125" y="2862263"/>
            <a:ext cx="1828800" cy="784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Symbolic Displays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36662"/>
            <a:ext cx="7772400" cy="50117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en-US" dirty="0" smtClean="0"/>
              <a:t>Graphs</a:t>
            </a:r>
            <a:endParaRPr lang="en-US" altLang="en-US" dirty="0"/>
          </a:p>
          <a:p>
            <a:pPr>
              <a:lnSpc>
                <a:spcPct val="200000"/>
              </a:lnSpc>
            </a:pPr>
            <a:r>
              <a:rPr lang="en-US" altLang="en-US" dirty="0"/>
              <a:t>Charts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Maps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Diagrams</a:t>
            </a:r>
          </a:p>
        </p:txBody>
      </p:sp>
      <p:graphicFrame>
        <p:nvGraphicFramePr>
          <p:cNvPr id="2549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116945"/>
              </p:ext>
            </p:extLst>
          </p:nvPr>
        </p:nvGraphicFramePr>
        <p:xfrm>
          <a:off x="2790825" y="2699146"/>
          <a:ext cx="3228975" cy="987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MS Org Chart" r:id="rId3" imgW="6089400" imgH="1866600" progId="OrgPlusWOPX.4">
                  <p:embed followColorScheme="full"/>
                </p:oleObj>
              </mc:Choice>
              <mc:Fallback>
                <p:oleObj name="MS Org Chart" r:id="rId3" imgW="6089400" imgH="1866600" progId="OrgPlusWOPX.4">
                  <p:embed followColorScheme="full"/>
                  <p:pic>
                    <p:nvPicPr>
                      <p:cNvPr id="2549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2699146"/>
                        <a:ext cx="3228975" cy="987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81" name="Object 5" title="Map of Africa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495377"/>
              </p:ext>
            </p:extLst>
          </p:nvPr>
        </p:nvGraphicFramePr>
        <p:xfrm>
          <a:off x="6553200" y="3828561"/>
          <a:ext cx="1872457" cy="1872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Clip" r:id="rId5" imgW="4663800" imgH="4663800" progId="MS_ClipArt_Gallery.2">
                  <p:embed/>
                </p:oleObj>
              </mc:Choice>
              <mc:Fallback>
                <p:oleObj name="Clip" r:id="rId5" imgW="4663800" imgH="4663800" progId="MS_ClipArt_Gallery.2">
                  <p:embed/>
                  <p:pic>
                    <p:nvPicPr>
                      <p:cNvPr id="2549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828561"/>
                        <a:ext cx="1872457" cy="1872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4982" name="Picture 6" descr="How to whistle" title="Diagra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764790"/>
            <a:ext cx="1850231" cy="159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983" name="Picture 7" title="A graph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673" y="1313471"/>
            <a:ext cx="3237290" cy="161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4989" name="Text Box 13"/>
          <p:cNvSpPr txBox="1">
            <a:spLocks noChangeArrowheads="1"/>
          </p:cNvSpPr>
          <p:nvPr/>
        </p:nvSpPr>
        <p:spPr bwMode="auto">
          <a:xfrm>
            <a:off x="8104188" y="6469063"/>
            <a:ext cx="1017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[Kosslyn]</a:t>
            </a:r>
          </a:p>
        </p:txBody>
      </p:sp>
    </p:spTree>
    <p:extLst>
      <p:ext uri="{BB962C8B-B14F-4D97-AF65-F5344CB8AC3E}">
        <p14:creationId xmlns:p14="http://schemas.microsoft.com/office/powerpoint/2010/main" val="298119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Symbolic Displays</a:t>
            </a:r>
          </a:p>
        </p:txBody>
      </p:sp>
      <p:sp>
        <p:nvSpPr>
          <p:cNvPr id="25703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Charts</a:t>
            </a:r>
          </a:p>
          <a:p>
            <a:pPr lvl="1"/>
            <a:r>
              <a:rPr lang="en-US" altLang="en-US"/>
              <a:t>discrete relations among discrete entities</a:t>
            </a:r>
          </a:p>
          <a:p>
            <a:pPr lvl="1"/>
            <a:r>
              <a:rPr lang="en-US" altLang="en-US"/>
              <a:t>structure relates entities to one another</a:t>
            </a:r>
          </a:p>
          <a:p>
            <a:pPr lvl="1"/>
            <a:r>
              <a:rPr lang="en-US" altLang="en-US"/>
              <a:t>lines and relative position serve as links</a:t>
            </a:r>
          </a:p>
          <a:p>
            <a:pPr lvl="1"/>
            <a:r>
              <a:rPr lang="en-US" altLang="en-US">
                <a:solidFill>
                  <a:schemeClr val="tx2"/>
                </a:solidFill>
              </a:rPr>
              <a:t>Examples:</a:t>
            </a: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	family tree,</a:t>
            </a:r>
            <a:br>
              <a:rPr lang="en-US" altLang="en-US"/>
            </a:br>
            <a:r>
              <a:rPr lang="en-US" altLang="en-US"/>
              <a:t>	flow chart,</a:t>
            </a:r>
            <a:br>
              <a:rPr lang="en-US" altLang="en-US"/>
            </a:br>
            <a:r>
              <a:rPr lang="en-US" altLang="en-US"/>
              <a:t>	network diagram</a:t>
            </a:r>
          </a:p>
        </p:txBody>
      </p:sp>
      <p:pic>
        <p:nvPicPr>
          <p:cNvPr id="257028" name="Picture 4" title="Example of a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44925"/>
            <a:ext cx="4038600" cy="285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95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Symbolic Displays</a:t>
            </a:r>
          </a:p>
        </p:txBody>
      </p:sp>
      <p:sp>
        <p:nvSpPr>
          <p:cNvPr id="2580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Maps</a:t>
            </a:r>
          </a:p>
          <a:p>
            <a:pPr lvl="1"/>
            <a:r>
              <a:rPr lang="en-US" altLang="en-US"/>
              <a:t>internal relations determined (in part) by the spatial relations of what is pictured</a:t>
            </a:r>
          </a:p>
          <a:p>
            <a:pPr lvl="1"/>
            <a:r>
              <a:rPr lang="en-US" altLang="en-US"/>
              <a:t>labels paired with locations</a:t>
            </a:r>
          </a:p>
          <a:p>
            <a:pPr lvl="1"/>
            <a:r>
              <a:rPr lang="en-US" altLang="en-US">
                <a:solidFill>
                  <a:schemeClr val="tx2"/>
                </a:solidFill>
              </a:rPr>
              <a:t>Examples:</a:t>
            </a:r>
            <a:br>
              <a:rPr lang="en-US" altLang="en-US">
                <a:solidFill>
                  <a:schemeClr val="tx2"/>
                </a:solidFill>
              </a:rPr>
            </a:br>
            <a:r>
              <a:rPr lang="en-US" altLang="en-US"/>
              <a:t>	physical maps,</a:t>
            </a:r>
            <a:br>
              <a:rPr lang="en-US" altLang="en-US"/>
            </a:br>
            <a:r>
              <a:rPr lang="en-US" altLang="en-US"/>
              <a:t>	topographic maps,</a:t>
            </a:r>
            <a:br>
              <a:rPr lang="en-US" altLang="en-US"/>
            </a:br>
            <a:r>
              <a:rPr lang="en-US" altLang="en-US"/>
              <a:t>	political maps,</a:t>
            </a:r>
            <a:br>
              <a:rPr lang="en-US" altLang="en-US"/>
            </a:br>
            <a:r>
              <a:rPr lang="en-US" altLang="en-US"/>
              <a:t>	maps of census data</a:t>
            </a:r>
          </a:p>
        </p:txBody>
      </p:sp>
      <p:pic>
        <p:nvPicPr>
          <p:cNvPr id="258052" name="Picture 4" title="Example of a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0" y="2986088"/>
            <a:ext cx="325437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8056" name="Text Box 8"/>
          <p:cNvSpPr txBox="1">
            <a:spLocks noChangeArrowheads="1"/>
          </p:cNvSpPr>
          <p:nvPr/>
        </p:nvSpPr>
        <p:spPr bwMode="auto">
          <a:xfrm>
            <a:off x="6654800" y="6469063"/>
            <a:ext cx="246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www.thehighsierra.com</a:t>
            </a:r>
          </a:p>
        </p:txBody>
      </p:sp>
    </p:spTree>
    <p:extLst>
      <p:ext uri="{BB962C8B-B14F-4D97-AF65-F5344CB8AC3E}">
        <p14:creationId xmlns:p14="http://schemas.microsoft.com/office/powerpoint/2010/main" val="134899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Symbolic Displays</a:t>
            </a:r>
          </a:p>
        </p:txBody>
      </p:sp>
      <p:sp>
        <p:nvSpPr>
          <p:cNvPr id="25908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Diagrams</a:t>
            </a:r>
          </a:p>
          <a:p>
            <a:pPr lvl="1"/>
            <a:r>
              <a:rPr lang="en-US" altLang="en-US"/>
              <a:t>schematic pictures of</a:t>
            </a:r>
            <a:br>
              <a:rPr lang="en-US" altLang="en-US"/>
            </a:br>
            <a:r>
              <a:rPr lang="en-US" altLang="en-US"/>
              <a:t>objects or entities</a:t>
            </a:r>
          </a:p>
          <a:p>
            <a:pPr lvl="1"/>
            <a:r>
              <a:rPr lang="en-US" altLang="en-US"/>
              <a:t>parts are symbolic</a:t>
            </a:r>
            <a:br>
              <a:rPr lang="en-US" altLang="en-US"/>
            </a:br>
            <a:r>
              <a:rPr lang="en-US" altLang="en-US"/>
              <a:t>(unlike photographs)</a:t>
            </a:r>
          </a:p>
          <a:p>
            <a:pPr lvl="1"/>
            <a:r>
              <a:rPr lang="en-US" altLang="en-US">
                <a:solidFill>
                  <a:schemeClr val="tx2"/>
                </a:solidFill>
              </a:rPr>
              <a:t>Examples:</a:t>
            </a:r>
            <a:br>
              <a:rPr lang="en-US" altLang="en-US">
                <a:solidFill>
                  <a:schemeClr val="tx2"/>
                </a:solidFill>
              </a:rPr>
            </a:br>
            <a:r>
              <a:rPr lang="en-US" altLang="en-US"/>
              <a:t>	how-to illustrations,</a:t>
            </a:r>
            <a:br>
              <a:rPr lang="en-US" altLang="en-US"/>
            </a:br>
            <a:r>
              <a:rPr lang="en-US" altLang="en-US"/>
              <a:t>	figures in a manual</a:t>
            </a:r>
          </a:p>
        </p:txBody>
      </p:sp>
      <p:sp>
        <p:nvSpPr>
          <p:cNvPr id="259078" name="Text Box 6"/>
          <p:cNvSpPr txBox="1">
            <a:spLocks noChangeArrowheads="1"/>
          </p:cNvSpPr>
          <p:nvPr/>
        </p:nvSpPr>
        <p:spPr bwMode="auto">
          <a:xfrm>
            <a:off x="7926388" y="6469063"/>
            <a:ext cx="1195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[Glietman]</a:t>
            </a:r>
          </a:p>
        </p:txBody>
      </p:sp>
      <p:pic>
        <p:nvPicPr>
          <p:cNvPr id="2" name="Picture 1" title="Example diagram of a brai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323" y="2133600"/>
            <a:ext cx="449545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9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Symbolic Displays</a:t>
            </a:r>
          </a:p>
        </p:txBody>
      </p:sp>
      <p:sp>
        <p:nvSpPr>
          <p:cNvPr id="25600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Graphs</a:t>
            </a:r>
          </a:p>
          <a:p>
            <a:pPr lvl="1"/>
            <a:r>
              <a:rPr lang="en-US" altLang="en-US" dirty="0"/>
              <a:t>at least two scales required</a:t>
            </a:r>
          </a:p>
          <a:p>
            <a:pPr lvl="1"/>
            <a:r>
              <a:rPr lang="en-US" altLang="en-US" dirty="0"/>
              <a:t>values associated by symmetric “paired with” relation</a:t>
            </a:r>
          </a:p>
          <a:p>
            <a:pPr lvl="1"/>
            <a:r>
              <a:rPr lang="en-US" altLang="en-US" dirty="0">
                <a:solidFill>
                  <a:schemeClr val="tx2"/>
                </a:solidFill>
              </a:rPr>
              <a:t>Examples:</a:t>
            </a:r>
            <a:r>
              <a:rPr lang="en-US" altLang="en-US" dirty="0"/>
              <a:t> </a:t>
            </a:r>
            <a:r>
              <a:rPr lang="en-US" altLang="en-US" dirty="0" smtClean="0"/>
              <a:t>scatterplot</a:t>
            </a:r>
            <a:r>
              <a:rPr lang="en-US" altLang="en-US" dirty="0"/>
              <a:t>, </a:t>
            </a:r>
            <a:r>
              <a:rPr lang="en-US" altLang="en-US" dirty="0" smtClean="0"/>
              <a:t>bar graph </a:t>
            </a:r>
            <a:endParaRPr lang="en-US" altLang="en-US" dirty="0"/>
          </a:p>
          <a:p>
            <a:endParaRPr lang="en-US" altLang="en-US" dirty="0"/>
          </a:p>
        </p:txBody>
      </p:sp>
      <p:pic>
        <p:nvPicPr>
          <p:cNvPr id="256004" name="Picture 4" descr="Two line graphs one over the other" title="Example of a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63963"/>
            <a:ext cx="47244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68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Some Common </a:t>
            </a:r>
            <a:r>
              <a:rPr lang="en-US" altLang="en-US" dirty="0"/>
              <a:t>Graph Types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B4B09FC-ABA4-486A-90B2-260C07F00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" y="1752600"/>
            <a:ext cx="2551151" cy="1795713"/>
          </a:xfrm>
          <a:prstGeom prst="rect">
            <a:avLst/>
          </a:prstGeom>
        </p:spPr>
      </p:pic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B565A10C-D44D-4546-BF92-9199A2C82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633" y="1795945"/>
            <a:ext cx="2551151" cy="1808097"/>
          </a:xfrm>
          <a:prstGeom prst="rect">
            <a:avLst/>
          </a:prstGeom>
        </p:spPr>
      </p:pic>
      <p:pic>
        <p:nvPicPr>
          <p:cNvPr id="8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CDA5690-0FFF-405F-8105-659E3C237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67" y="4161706"/>
            <a:ext cx="2544959" cy="17833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C3A124-399A-4B79-A96D-74DFA94847DB}"/>
              </a:ext>
            </a:extLst>
          </p:cNvPr>
          <p:cNvSpPr txBox="1"/>
          <p:nvPr/>
        </p:nvSpPr>
        <p:spPr>
          <a:xfrm>
            <a:off x="4823" y="3556080"/>
            <a:ext cx="255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Bar </a:t>
            </a:r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3E5BF6-A0BD-47B4-815D-5D2F81ABCFD0}"/>
              </a:ext>
            </a:extLst>
          </p:cNvPr>
          <p:cNvSpPr txBox="1"/>
          <p:nvPr/>
        </p:nvSpPr>
        <p:spPr>
          <a:xfrm>
            <a:off x="2938823" y="3552896"/>
            <a:ext cx="255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 </a:t>
            </a:r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E23468-79D7-46A2-A602-2F7F043DAF34}"/>
              </a:ext>
            </a:extLst>
          </p:cNvPr>
          <p:cNvSpPr txBox="1"/>
          <p:nvPr/>
        </p:nvSpPr>
        <p:spPr>
          <a:xfrm>
            <a:off x="188875" y="5945035"/>
            <a:ext cx="255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Box </a:t>
            </a:r>
            <a:r>
              <a:rPr lang="en-US" dirty="0" smtClean="0"/>
              <a:t>Plot</a:t>
            </a:r>
            <a:endParaRPr lang="en-US" dirty="0"/>
          </a:p>
        </p:txBody>
      </p:sp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EB4B09FC-ABA4-486A-90B2-260C07F00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799" y="1548435"/>
            <a:ext cx="2635427" cy="20857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8C3A124-399A-4B79-A96D-74DFA94847DB}"/>
              </a:ext>
            </a:extLst>
          </p:cNvPr>
          <p:cNvSpPr txBox="1"/>
          <p:nvPr/>
        </p:nvSpPr>
        <p:spPr>
          <a:xfrm>
            <a:off x="6039852" y="3580359"/>
            <a:ext cx="264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Scatter Plot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89406" y="6040887"/>
            <a:ext cx="24611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Kim Unger, kunger@databrains.com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3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to use which type?</a:t>
            </a:r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en-US" altLang="en-US" sz="2400" dirty="0"/>
              <a:t>Line graph </a:t>
            </a:r>
          </a:p>
          <a:p>
            <a:pPr lvl="1">
              <a:lnSpc>
                <a:spcPct val="105000"/>
              </a:lnSpc>
            </a:pPr>
            <a:r>
              <a:rPr lang="en-US" altLang="en-US" sz="2000" dirty="0" smtClean="0"/>
              <a:t>Variables must have continuous </a:t>
            </a:r>
            <a:r>
              <a:rPr lang="en-US" altLang="en-US" sz="2000" dirty="0"/>
              <a:t>values</a:t>
            </a:r>
          </a:p>
          <a:p>
            <a:pPr lvl="1">
              <a:lnSpc>
                <a:spcPct val="105000"/>
              </a:lnSpc>
            </a:pPr>
            <a:r>
              <a:rPr lang="en-US" altLang="en-US" sz="2000" dirty="0" smtClean="0"/>
              <a:t>conventional </a:t>
            </a:r>
            <a:r>
              <a:rPr lang="en-US" altLang="en-US" sz="2000" dirty="0"/>
              <a:t>ordering among ordinals</a:t>
            </a:r>
          </a:p>
          <a:p>
            <a:pPr>
              <a:lnSpc>
                <a:spcPct val="105000"/>
              </a:lnSpc>
            </a:pPr>
            <a:r>
              <a:rPr lang="en-US" altLang="en-US" sz="2400" dirty="0"/>
              <a:t>Bar graph</a:t>
            </a:r>
          </a:p>
          <a:p>
            <a:pPr lvl="1">
              <a:lnSpc>
                <a:spcPct val="105000"/>
              </a:lnSpc>
            </a:pPr>
            <a:r>
              <a:rPr lang="en-US" altLang="en-US" sz="2000" dirty="0" smtClean="0"/>
              <a:t>compare </a:t>
            </a:r>
            <a:r>
              <a:rPr lang="en-US" altLang="en-US" sz="2000" dirty="0"/>
              <a:t>relative point values</a:t>
            </a:r>
          </a:p>
          <a:p>
            <a:pPr>
              <a:lnSpc>
                <a:spcPct val="105000"/>
              </a:lnSpc>
            </a:pPr>
            <a:r>
              <a:rPr lang="en-US" altLang="en-US" sz="2400" dirty="0"/>
              <a:t>Scatter plot</a:t>
            </a:r>
          </a:p>
          <a:p>
            <a:pPr lvl="1">
              <a:lnSpc>
                <a:spcPct val="105000"/>
              </a:lnSpc>
            </a:pPr>
            <a:r>
              <a:rPr lang="en-US" altLang="en-US" sz="2000" dirty="0"/>
              <a:t>convey overall </a:t>
            </a:r>
            <a:r>
              <a:rPr lang="en-US" altLang="en-US" sz="2000" dirty="0" smtClean="0"/>
              <a:t>relationship </a:t>
            </a:r>
            <a:r>
              <a:rPr lang="en-US" altLang="en-US" sz="2000" dirty="0"/>
              <a:t>between two </a:t>
            </a:r>
            <a:r>
              <a:rPr lang="en-US" altLang="en-US" sz="2000" dirty="0" smtClean="0"/>
              <a:t>variables</a:t>
            </a:r>
          </a:p>
          <a:p>
            <a:pPr>
              <a:lnSpc>
                <a:spcPct val="105000"/>
              </a:lnSpc>
            </a:pPr>
            <a:r>
              <a:rPr lang="en-US" altLang="en-US" sz="2400" dirty="0" smtClean="0"/>
              <a:t>Histogram, box plot</a:t>
            </a:r>
            <a:endParaRPr lang="en-US" altLang="en-US" sz="2400" dirty="0"/>
          </a:p>
          <a:p>
            <a:pPr lvl="1">
              <a:lnSpc>
                <a:spcPct val="105000"/>
              </a:lnSpc>
            </a:pPr>
            <a:r>
              <a:rPr lang="en-US" altLang="en-US" sz="2000" dirty="0" smtClean="0"/>
              <a:t>Show distribution of </a:t>
            </a:r>
            <a:r>
              <a:rPr lang="en-US" altLang="en-US" sz="2000" dirty="0"/>
              <a:t>continuous values</a:t>
            </a:r>
          </a:p>
          <a:p>
            <a:pPr lvl="1">
              <a:lnSpc>
                <a:spcPct val="105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5412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What </a:t>
            </a:r>
            <a:r>
              <a:rPr lang="en-US" dirty="0" smtClean="0"/>
              <a:t>we </a:t>
            </a:r>
            <a:r>
              <a:rPr lang="en-US" dirty="0"/>
              <a:t>w</a:t>
            </a:r>
            <a:r>
              <a:rPr lang="en-US" dirty="0" smtClean="0"/>
              <a:t>ill cover today</a:t>
            </a:r>
            <a:endParaRPr lang="en-US" dirty="0"/>
          </a:p>
        </p:txBody>
      </p:sp>
      <p:sp>
        <p:nvSpPr>
          <p:cNvPr id="25609" name="Rectangle 9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Data visualization</a:t>
            </a:r>
          </a:p>
          <a:p>
            <a:pPr>
              <a:defRPr/>
            </a:pPr>
            <a:r>
              <a:rPr lang="en-US" dirty="0" smtClean="0"/>
              <a:t>Grammar of graphics</a:t>
            </a:r>
          </a:p>
          <a:p>
            <a:pPr lvl="1">
              <a:defRPr/>
            </a:pPr>
            <a:r>
              <a:rPr lang="en-US" dirty="0" smtClean="0"/>
              <a:t>Hadley </a:t>
            </a:r>
            <a:r>
              <a:rPr lang="en-US" dirty="0" err="1" smtClean="0"/>
              <a:t>Wickam’s</a:t>
            </a:r>
            <a:r>
              <a:rPr lang="en-US" dirty="0" smtClean="0"/>
              <a:t> layered grammar</a:t>
            </a:r>
          </a:p>
          <a:p>
            <a:pPr lvl="1">
              <a:defRPr/>
            </a:pPr>
            <a:r>
              <a:rPr lang="en-US" dirty="0" smtClean="0"/>
              <a:t>ggplot2 in R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8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to use which type?</a:t>
            </a:r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en-US" altLang="en-US" sz="2400" dirty="0" smtClean="0"/>
              <a:t>Pie </a:t>
            </a:r>
            <a:r>
              <a:rPr lang="en-US" altLang="en-US" sz="2400" dirty="0"/>
              <a:t>Chart</a:t>
            </a:r>
            <a:r>
              <a:rPr lang="en-US" altLang="en-US" sz="2400" dirty="0" smtClean="0"/>
              <a:t>?</a:t>
            </a:r>
            <a:endParaRPr lang="en-US" altLang="en-US" sz="2400" dirty="0"/>
          </a:p>
        </p:txBody>
      </p:sp>
      <p:pic>
        <p:nvPicPr>
          <p:cNvPr id="2" name="Picture 1" title="Example of a &quot;bad&quot; pie char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362" y="2743200"/>
            <a:ext cx="3733800" cy="2980228"/>
          </a:xfrm>
          <a:prstGeom prst="rect">
            <a:avLst/>
          </a:prstGeom>
        </p:spPr>
      </p:pic>
      <p:pic>
        <p:nvPicPr>
          <p:cNvPr id="4" name="Picture 3" title="Example of a &quot;good&quot; pie char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28686"/>
            <a:ext cx="3124200" cy="340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4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9BDC9-04AE-4B81-A3D4-20037931C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pie charts?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49CB7-E8F1-4E77-B75A-4BEDFD16A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173" y="1981200"/>
            <a:ext cx="6854466" cy="4023360"/>
          </a:xfrm>
        </p:spPr>
        <p:txBody>
          <a:bodyPr>
            <a:normAutofit/>
          </a:bodyPr>
          <a:lstStyle/>
          <a:p>
            <a:r>
              <a:rPr lang="en-US" sz="2100" dirty="0"/>
              <a:t>Commonly used to show parts of a </a:t>
            </a:r>
            <a:r>
              <a:rPr lang="en-US" sz="2100" dirty="0" smtClean="0"/>
              <a:t>whole</a:t>
            </a:r>
          </a:p>
          <a:p>
            <a:r>
              <a:rPr lang="en-US" sz="2100" dirty="0"/>
              <a:t>Emphasizing differences in proportion among a few numbers</a:t>
            </a:r>
          </a:p>
          <a:p>
            <a:endParaRPr lang="en-US" sz="2100" dirty="0"/>
          </a:p>
          <a:p>
            <a:r>
              <a:rPr lang="en-US" sz="2100" dirty="0"/>
              <a:t>However…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/>
              <a:t> Hard to judge relative size of pie slices –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better at differentiating length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/>
              <a:t> Take up a lot of space to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present little information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Require labels and good color contrast </a:t>
            </a:r>
            <a:r>
              <a:rPr lang="en-US" sz="1800" dirty="0"/>
              <a:t>to even be usable (often difficult)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rgbClr val="FF0000"/>
                </a:solidFill>
              </a:rPr>
              <a:t>Best used </a:t>
            </a:r>
            <a:r>
              <a:rPr lang="en-US" sz="2100" dirty="0">
                <a:solidFill>
                  <a:srgbClr val="FF0000"/>
                </a:solidFill>
              </a:rPr>
              <a:t>when one overwhelmingly larger value </a:t>
            </a:r>
            <a:br>
              <a:rPr lang="en-US" sz="2100" dirty="0">
                <a:solidFill>
                  <a:srgbClr val="FF0000"/>
                </a:solidFill>
              </a:rPr>
            </a:br>
            <a:r>
              <a:rPr lang="en-US" sz="2100" dirty="0">
                <a:solidFill>
                  <a:srgbClr val="FF0000"/>
                </a:solidFill>
              </a:rPr>
              <a:t>than the rest – no need to focus on actual values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35F2BB76-6E49-4993-ACE9-EE1C4C5FA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472" y="3104294"/>
            <a:ext cx="1870694" cy="1608069"/>
          </a:xfrm>
          <a:prstGeom prst="rect">
            <a:avLst/>
          </a:prstGeom>
        </p:spPr>
      </p:pic>
      <p:pic>
        <p:nvPicPr>
          <p:cNvPr id="7" name="Picture 6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C684695A-5578-417F-BB4D-32C947F07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639" y="1344549"/>
            <a:ext cx="1880361" cy="16098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59110" y="6470341"/>
            <a:ext cx="24611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Kim Unger, kunger@databrains.com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37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common across these types of graphs?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grammar: “the fundamental </a:t>
            </a:r>
            <a:r>
              <a:rPr lang="en-US" dirty="0" smtClean="0"/>
              <a:t>principles or </a:t>
            </a:r>
            <a:r>
              <a:rPr lang="en-US" dirty="0"/>
              <a:t>rules of an art or science</a:t>
            </a:r>
            <a:r>
              <a:rPr lang="en-US" dirty="0" smtClean="0"/>
              <a:t>”</a:t>
            </a:r>
          </a:p>
          <a:p>
            <a:r>
              <a:rPr lang="en-US" dirty="0"/>
              <a:t>A grammar provides a strong </a:t>
            </a:r>
            <a:r>
              <a:rPr lang="en-US" dirty="0" smtClean="0"/>
              <a:t>foundation for </a:t>
            </a:r>
            <a:r>
              <a:rPr lang="en-US" dirty="0"/>
              <a:t>understanding a </a:t>
            </a:r>
            <a:r>
              <a:rPr lang="en-US" dirty="0">
                <a:solidFill>
                  <a:srgbClr val="FF0000"/>
                </a:solidFill>
              </a:rPr>
              <a:t>diverse range</a:t>
            </a:r>
            <a:r>
              <a:rPr lang="en-US" dirty="0"/>
              <a:t> of </a:t>
            </a:r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R graphics – base &amp; ggplot2</a:t>
            </a:r>
            <a:endParaRPr lang="en-US" dirty="0"/>
          </a:p>
        </p:txBody>
      </p:sp>
      <p:pic>
        <p:nvPicPr>
          <p:cNvPr id="4" name="Picture 3" descr="airquality_base_graphic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438400"/>
            <a:ext cx="4436618" cy="34290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airquality_ggplot2_graphic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07382" y="2438399"/>
            <a:ext cx="4436618" cy="34290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81000" y="1533436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base: </a:t>
            </a:r>
            <a:r>
              <a:rPr lang="en-US" i="1" dirty="0" smtClean="0">
                <a:solidFill>
                  <a:srgbClr val="003C84"/>
                </a:solidFill>
              </a:rPr>
              <a:t>with(</a:t>
            </a:r>
            <a:r>
              <a:rPr lang="en-US" i="1" dirty="0" err="1" smtClean="0">
                <a:solidFill>
                  <a:srgbClr val="003C84"/>
                </a:solidFill>
              </a:rPr>
              <a:t>airquality</a:t>
            </a:r>
            <a:r>
              <a:rPr lang="en-US" i="1" dirty="0" smtClean="0">
                <a:solidFill>
                  <a:srgbClr val="003C84"/>
                </a:solidFill>
              </a:rPr>
              <a:t>, plot(Temp, Ozone))</a:t>
            </a:r>
            <a:endParaRPr lang="en-US" i="1" dirty="0">
              <a:solidFill>
                <a:srgbClr val="003C8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53991" y="13716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ggplot2: </a:t>
            </a:r>
          </a:p>
          <a:p>
            <a:r>
              <a:rPr lang="en-US" i="1" dirty="0" err="1" smtClean="0">
                <a:solidFill>
                  <a:srgbClr val="003C84"/>
                </a:solidFill>
              </a:rPr>
              <a:t>ggplot</a:t>
            </a:r>
            <a:r>
              <a:rPr lang="en-US" i="1" dirty="0" smtClean="0">
                <a:solidFill>
                  <a:srgbClr val="003C84"/>
                </a:solidFill>
              </a:rPr>
              <a:t>(</a:t>
            </a:r>
            <a:r>
              <a:rPr lang="en-US" i="1" dirty="0" err="1" smtClean="0">
                <a:solidFill>
                  <a:srgbClr val="003C84"/>
                </a:solidFill>
              </a:rPr>
              <a:t>airquality</a:t>
            </a:r>
            <a:r>
              <a:rPr lang="en-US" i="1" dirty="0" smtClean="0">
                <a:solidFill>
                  <a:srgbClr val="003C84"/>
                </a:solidFill>
              </a:rPr>
              <a:t>, </a:t>
            </a:r>
            <a:r>
              <a:rPr lang="en-US" i="1" dirty="0" err="1" smtClean="0">
                <a:solidFill>
                  <a:srgbClr val="003C84"/>
                </a:solidFill>
              </a:rPr>
              <a:t>aes</a:t>
            </a:r>
            <a:r>
              <a:rPr lang="en-US" i="1" dirty="0" smtClean="0">
                <a:solidFill>
                  <a:srgbClr val="003C84"/>
                </a:solidFill>
              </a:rPr>
              <a:t>(Temp, Ozone)) + </a:t>
            </a:r>
          </a:p>
          <a:p>
            <a:r>
              <a:rPr lang="en-US" i="1" dirty="0" err="1" smtClean="0">
                <a:solidFill>
                  <a:srgbClr val="003C84"/>
                </a:solidFill>
              </a:rPr>
              <a:t>geom_point</a:t>
            </a:r>
            <a:r>
              <a:rPr lang="en-US" i="1" dirty="0" smtClean="0">
                <a:solidFill>
                  <a:srgbClr val="003C84"/>
                </a:solidFill>
              </a:rPr>
              <a:t>( )</a:t>
            </a:r>
            <a:endParaRPr lang="en-US" i="1" dirty="0">
              <a:solidFill>
                <a:srgbClr val="003C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05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C84"/>
                </a:solidFill>
              </a:rPr>
              <a:t>ggplot2 philosophy</a:t>
            </a:r>
            <a:endParaRPr lang="en-US" dirty="0"/>
          </a:p>
        </p:txBody>
      </p:sp>
      <p:sp>
        <p:nvSpPr>
          <p:cNvPr id="3" name="Content Placeholder 2" title="Photograph of Hadley Wickham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953000"/>
          </a:xfrm>
        </p:spPr>
        <p:txBody>
          <a:bodyPr>
            <a:normAutofit/>
          </a:bodyPr>
          <a:lstStyle/>
          <a:p>
            <a:pPr marL="0" lvl="1" indent="0" algn="ctr">
              <a:buNone/>
              <a:tabLst>
                <a:tab pos="228600" algn="l"/>
              </a:tabLst>
              <a:defRPr/>
            </a:pPr>
            <a:r>
              <a:rPr lang="en-US" dirty="0" smtClean="0">
                <a:solidFill>
                  <a:srgbClr val="003C84"/>
                </a:solidFill>
              </a:rPr>
              <a:t>Written by Hadley Wickham (Rice Univ.)</a:t>
            </a:r>
          </a:p>
          <a:p>
            <a:pPr marL="0" lvl="1" indent="0">
              <a:buNone/>
              <a:defRPr/>
            </a:pPr>
            <a:endParaRPr lang="en-US" sz="1000" dirty="0" smtClean="0">
              <a:solidFill>
                <a:srgbClr val="003C84"/>
              </a:solidFill>
            </a:endParaRPr>
          </a:p>
          <a:p>
            <a:pPr marL="0" lvl="1" indent="0">
              <a:buNone/>
              <a:defRPr/>
            </a:pPr>
            <a:r>
              <a:rPr lang="en-US" dirty="0" smtClean="0">
                <a:solidFill>
                  <a:srgbClr val="003C84"/>
                </a:solidFill>
              </a:rPr>
              <a:t>Extends </a:t>
            </a:r>
            <a:r>
              <a:rPr lang="en-US" i="1" dirty="0" smtClean="0">
                <a:solidFill>
                  <a:srgbClr val="003C84"/>
                </a:solidFill>
              </a:rPr>
              <a:t>The Grammar of Graphics</a:t>
            </a:r>
            <a:r>
              <a:rPr lang="en-US" dirty="0" smtClean="0">
                <a:solidFill>
                  <a:srgbClr val="003C84"/>
                </a:solidFill>
              </a:rPr>
              <a:t> (Wilkinson, 2005)</a:t>
            </a:r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 smtClean="0"/>
              <a:t>All graphs can be constructed by combining specifications with data (Wilkinson, 2005).</a:t>
            </a:r>
          </a:p>
          <a:p>
            <a:pPr marL="0" lvl="1" indent="0">
              <a:buNone/>
            </a:pPr>
            <a:endParaRPr lang="en-US" sz="1000" dirty="0" smtClean="0"/>
          </a:p>
          <a:p>
            <a:pPr marL="0" lvl="1" indent="0">
              <a:buNone/>
            </a:pPr>
            <a:r>
              <a:rPr lang="en-US" dirty="0" smtClean="0"/>
              <a:t>A </a:t>
            </a:r>
            <a:r>
              <a:rPr lang="en-US" i="1" dirty="0" smtClean="0">
                <a:solidFill>
                  <a:srgbClr val="C00000"/>
                </a:solidFill>
              </a:rPr>
              <a:t>specification</a:t>
            </a:r>
            <a:r>
              <a:rPr lang="en-US" dirty="0" smtClean="0"/>
              <a:t> is a structured way to describe how to build the graph from </a:t>
            </a:r>
            <a:r>
              <a:rPr lang="en-US" i="1" dirty="0" smtClean="0">
                <a:solidFill>
                  <a:srgbClr val="C00000"/>
                </a:solidFill>
              </a:rPr>
              <a:t>geometric objects </a:t>
            </a:r>
            <a:r>
              <a:rPr lang="en-US" dirty="0" smtClean="0"/>
              <a:t>(points, lines, etc.) projected on to </a:t>
            </a:r>
            <a:r>
              <a:rPr lang="en-US" i="1" dirty="0" smtClean="0">
                <a:solidFill>
                  <a:srgbClr val="C00000"/>
                </a:solidFill>
              </a:rPr>
              <a:t>scales</a:t>
            </a:r>
            <a:r>
              <a:rPr lang="en-US" dirty="0" smtClean="0"/>
              <a:t> (x, y, color, size, etc.)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6806" y="685800"/>
            <a:ext cx="1209994" cy="1685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462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C84"/>
                </a:solidFill>
              </a:rPr>
              <a:t>ggplot2 philosophy</a:t>
            </a:r>
            <a:endParaRPr lang="en-US" dirty="0">
              <a:solidFill>
                <a:srgbClr val="003C8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 smtClean="0"/>
              <a:t>When you can describe the content of the graph with the grammar, you don’t need to know the name of a particular type of plot…</a:t>
            </a:r>
          </a:p>
          <a:p>
            <a:pPr marL="400050" lvl="2" indent="0">
              <a:buNone/>
            </a:pPr>
            <a:r>
              <a:rPr lang="en-US" dirty="0" smtClean="0"/>
              <a:t>Scatterplot, bar graph are just special cases of this formal grammar.</a:t>
            </a:r>
            <a:endParaRPr lang="en-US" dirty="0"/>
          </a:p>
          <a:p>
            <a:pPr marL="0" lvl="2" indent="0">
              <a:buNone/>
            </a:pPr>
            <a:endParaRPr lang="en-US" sz="2800" dirty="0" smtClean="0">
              <a:solidFill>
                <a:srgbClr val="003C84"/>
              </a:solidFill>
            </a:endParaRPr>
          </a:p>
          <a:p>
            <a:pPr marL="0" lvl="2" indent="0">
              <a:buNone/>
            </a:pPr>
            <a:r>
              <a:rPr lang="en-US" sz="2800" dirty="0" smtClean="0">
                <a:solidFill>
                  <a:srgbClr val="003C84"/>
                </a:solidFill>
              </a:rPr>
              <a:t>…a plotting system with good defaults for a large set of components that can be combined in flexible and creative ways…</a:t>
            </a:r>
          </a:p>
        </p:txBody>
      </p:sp>
    </p:spTree>
    <p:extLst>
      <p:ext uri="{BB962C8B-B14F-4D97-AF65-F5344CB8AC3E}">
        <p14:creationId xmlns:p14="http://schemas.microsoft.com/office/powerpoint/2010/main" val="358561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Components of the layered grammar of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Layer </a:t>
            </a:r>
            <a:endParaRPr lang="en-US" dirty="0"/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Mapping</a:t>
            </a:r>
          </a:p>
          <a:p>
            <a:pPr lvl="1"/>
            <a:r>
              <a:rPr lang="en-US" dirty="0"/>
              <a:t>Statistical transformation (stat)</a:t>
            </a:r>
          </a:p>
          <a:p>
            <a:pPr lvl="1"/>
            <a:r>
              <a:rPr lang="en-US" dirty="0"/>
              <a:t>Geometric object (</a:t>
            </a:r>
            <a:r>
              <a:rPr lang="en-US" dirty="0" err="1"/>
              <a:t>geom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Position adjustment (position)</a:t>
            </a:r>
          </a:p>
          <a:p>
            <a:r>
              <a:rPr lang="en-US" dirty="0"/>
              <a:t>Scale</a:t>
            </a:r>
          </a:p>
          <a:p>
            <a:r>
              <a:rPr lang="en-US" dirty="0"/>
              <a:t>Coordinate system (</a:t>
            </a:r>
            <a:r>
              <a:rPr lang="en-US" dirty="0" err="1"/>
              <a:t>coord</a:t>
            </a:r>
            <a:r>
              <a:rPr lang="en-US" dirty="0"/>
              <a:t>)</a:t>
            </a:r>
          </a:p>
          <a:p>
            <a:r>
              <a:rPr lang="en-US" dirty="0"/>
              <a:t>Faceting (facet)</a:t>
            </a:r>
          </a:p>
          <a:p>
            <a:r>
              <a:rPr lang="en-US" dirty="0"/>
              <a:t>Defaults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06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plot in </a:t>
            </a:r>
            <a:r>
              <a:rPr lang="en-US" dirty="0" smtClean="0">
                <a:solidFill>
                  <a:srgbClr val="003C84"/>
                </a:solidFill>
              </a:rPr>
              <a:t>ggplot2</a:t>
            </a:r>
            <a:endParaRPr lang="en-US" dirty="0">
              <a:solidFill>
                <a:srgbClr val="003C8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>
            <a:normAutofit fontScale="92500" lnSpcReduction="20000"/>
          </a:bodyPr>
          <a:lstStyle/>
          <a:p>
            <a:pPr marL="168275" indent="-168275">
              <a:buNone/>
            </a:pPr>
            <a:r>
              <a:rPr lang="en-US" b="1" i="1" dirty="0" smtClean="0">
                <a:solidFill>
                  <a:srgbClr val="003C84"/>
                </a:solidFill>
              </a:rPr>
              <a:t>data</a:t>
            </a:r>
            <a:r>
              <a:rPr lang="en-US" dirty="0" smtClean="0"/>
              <a:t> to visualize (a data frame)</a:t>
            </a:r>
          </a:p>
          <a:p>
            <a:pPr marL="168275" indent="-168275">
              <a:buNone/>
            </a:pPr>
            <a:r>
              <a:rPr lang="en-US" dirty="0" smtClean="0"/>
              <a:t>		map variables to </a:t>
            </a:r>
            <a:r>
              <a:rPr lang="en-US" b="1" i="1" dirty="0" smtClean="0">
                <a:solidFill>
                  <a:srgbClr val="003C84"/>
                </a:solidFill>
              </a:rPr>
              <a:t>aes</a:t>
            </a:r>
            <a:r>
              <a:rPr lang="en-US" dirty="0" smtClean="0"/>
              <a:t>thetic attributes</a:t>
            </a:r>
          </a:p>
          <a:p>
            <a:pPr marL="463550" indent="-463550">
              <a:buNone/>
            </a:pPr>
            <a:r>
              <a:rPr lang="en-US" dirty="0" smtClean="0"/>
              <a:t>	</a:t>
            </a:r>
            <a:r>
              <a:rPr lang="en-US" b="1" i="1" dirty="0" smtClean="0">
                <a:solidFill>
                  <a:srgbClr val="003C84"/>
                </a:solidFill>
              </a:rPr>
              <a:t>geom</a:t>
            </a:r>
            <a:r>
              <a:rPr lang="en-US" dirty="0" smtClean="0"/>
              <a:t>etric objects – what you see (points, bars, etc)</a:t>
            </a:r>
          </a:p>
          <a:p>
            <a:pPr marL="463550" indent="-463550">
              <a:buNone/>
            </a:pPr>
            <a:r>
              <a:rPr lang="en-US" b="1" i="1" dirty="0" smtClean="0">
                <a:solidFill>
                  <a:srgbClr val="003C84"/>
                </a:solidFill>
              </a:rPr>
              <a:t>	stat</a:t>
            </a:r>
            <a:r>
              <a:rPr lang="en-US" dirty="0" smtClean="0"/>
              <a:t>istical transformations – summarize data</a:t>
            </a:r>
          </a:p>
          <a:p>
            <a:pPr marL="168275" indent="-168275">
              <a:buNone/>
            </a:pPr>
            <a:endParaRPr lang="en-US" dirty="0" smtClean="0"/>
          </a:p>
          <a:p>
            <a:pPr marL="168275" indent="-168275">
              <a:buNone/>
            </a:pPr>
            <a:r>
              <a:rPr lang="en-US" dirty="0" smtClean="0"/>
              <a:t>	</a:t>
            </a:r>
            <a:r>
              <a:rPr lang="en-US" b="1" i="1" dirty="0" smtClean="0">
                <a:solidFill>
                  <a:srgbClr val="003C84"/>
                </a:solidFill>
              </a:rPr>
              <a:t>scales</a:t>
            </a:r>
            <a:r>
              <a:rPr lang="en-US" dirty="0" smtClean="0"/>
              <a:t> map values from data to aesthetic space</a:t>
            </a:r>
          </a:p>
          <a:p>
            <a:pPr marL="168275" indent="-168275">
              <a:buNone/>
            </a:pPr>
            <a:r>
              <a:rPr lang="en-US" b="1" i="1" dirty="0" smtClean="0">
                <a:solidFill>
                  <a:srgbClr val="003C84"/>
                </a:solidFill>
              </a:rPr>
              <a:t>	facet</a:t>
            </a:r>
            <a:r>
              <a:rPr lang="en-US" dirty="0" smtClean="0"/>
              <a:t>ing subsets the data to show multiple plots 	</a:t>
            </a:r>
          </a:p>
          <a:p>
            <a:pPr marL="168275" indent="-168275">
              <a:buNone/>
            </a:pPr>
            <a:r>
              <a:rPr lang="en-US" dirty="0" smtClean="0"/>
              <a:t>	</a:t>
            </a:r>
            <a:r>
              <a:rPr lang="en-US" b="1" i="1" dirty="0" smtClean="0">
                <a:solidFill>
                  <a:srgbClr val="003C84"/>
                </a:solidFill>
              </a:rPr>
              <a:t>coord</a:t>
            </a:r>
            <a:r>
              <a:rPr lang="en-US" dirty="0" smtClean="0"/>
              <a:t>inate systems put data on plane of graphic</a:t>
            </a:r>
          </a:p>
          <a:p>
            <a:pPr marL="168275" indent="-168275">
              <a:buNone/>
            </a:pPr>
            <a:r>
              <a:rPr lang="en-US" dirty="0" smtClean="0"/>
              <a:t>	</a:t>
            </a:r>
          </a:p>
          <a:p>
            <a:pPr marL="168275" indent="-168275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4200" y="65532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Wickham 2009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814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title="Scatterplot of airqulaity data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6216" y="762000"/>
            <a:ext cx="7491568" cy="5790132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A basic ggplot2 graph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505550" y="1066800"/>
            <a:ext cx="6477000" cy="1219200"/>
            <a:chOff x="1066800" y="1066800"/>
            <a:chExt cx="6477000" cy="1219200"/>
          </a:xfrm>
        </p:grpSpPr>
        <p:sp>
          <p:nvSpPr>
            <p:cNvPr id="20" name="Rectangle 19"/>
            <p:cNvSpPr/>
            <p:nvPr/>
          </p:nvSpPr>
          <p:spPr>
            <a:xfrm>
              <a:off x="1066800" y="1066800"/>
              <a:ext cx="6400800" cy="1219200"/>
            </a:xfrm>
            <a:prstGeom prst="rect">
              <a:avLst/>
            </a:prstGeom>
            <a:solidFill>
              <a:schemeClr val="bg1">
                <a:alpha val="7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66800" y="1143000"/>
              <a:ext cx="6477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>
                  <a:solidFill>
                    <a:srgbClr val="003C84"/>
                  </a:solidFill>
                </a:rPr>
                <a:t>ggplot</a:t>
              </a:r>
              <a:r>
                <a:rPr lang="en-US" i="1" dirty="0" smtClean="0">
                  <a:solidFill>
                    <a:srgbClr val="003C84"/>
                  </a:solidFill>
                </a:rPr>
                <a:t>(data=</a:t>
              </a:r>
              <a:r>
                <a:rPr lang="en-US" i="1" dirty="0" err="1" smtClean="0">
                  <a:solidFill>
                    <a:srgbClr val="003C84"/>
                  </a:solidFill>
                </a:rPr>
                <a:t>airquality</a:t>
              </a:r>
              <a:r>
                <a:rPr lang="en-US" i="1" dirty="0" smtClean="0">
                  <a:solidFill>
                    <a:srgbClr val="003C84"/>
                  </a:solidFill>
                </a:rPr>
                <a:t>) + </a:t>
              </a:r>
              <a:r>
                <a:rPr lang="en-US" i="1" dirty="0" err="1" smtClean="0">
                  <a:solidFill>
                    <a:srgbClr val="003C84"/>
                  </a:solidFill>
                </a:rPr>
                <a:t>geom_point</a:t>
              </a:r>
              <a:r>
                <a:rPr lang="en-US" i="1" dirty="0" smtClean="0">
                  <a:solidFill>
                    <a:srgbClr val="003C84"/>
                  </a:solidFill>
                </a:rPr>
                <a:t>(mapping=</a:t>
              </a:r>
              <a:r>
                <a:rPr lang="en-US" i="1" dirty="0" err="1" smtClean="0">
                  <a:solidFill>
                    <a:srgbClr val="003C84"/>
                  </a:solidFill>
                </a:rPr>
                <a:t>aes</a:t>
              </a:r>
              <a:r>
                <a:rPr lang="en-US" i="1" dirty="0" smtClean="0">
                  <a:solidFill>
                    <a:srgbClr val="003C84"/>
                  </a:solidFill>
                </a:rPr>
                <a:t>(x = Temp, y = Ozone))</a:t>
              </a:r>
              <a:endParaRPr lang="en-US" i="1" dirty="0">
                <a:solidFill>
                  <a:srgbClr val="003C84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133600" y="1466165"/>
              <a:ext cx="451208" cy="3993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676400" y="18288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2971800" y="1447800"/>
              <a:ext cx="1078784" cy="4572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114800" y="1571228"/>
              <a:ext cx="335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Aesthetics map variables to scales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5955584" y="1447800"/>
              <a:ext cx="158866" cy="21804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514600" y="1840468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Geometric objects to display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69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3C84"/>
                </a:solidFill>
              </a:rPr>
              <a:t>ggplot2</a:t>
            </a:r>
            <a:r>
              <a:rPr lang="en-US" dirty="0" smtClean="0"/>
              <a:t>: </a:t>
            </a:r>
            <a:r>
              <a:rPr lang="en-US" b="1" u="sng" dirty="0" smtClean="0"/>
              <a:t>data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ggplot2 expects a </a:t>
            </a:r>
            <a:r>
              <a:rPr lang="en-US" sz="2800" b="1" dirty="0" err="1" smtClean="0">
                <a:solidFill>
                  <a:srgbClr val="003C84"/>
                </a:solidFill>
              </a:rPr>
              <a:t>data.frame</a:t>
            </a:r>
            <a:r>
              <a:rPr lang="en-US" sz="2800" dirty="0" smtClean="0"/>
              <a:t>:</a:t>
            </a:r>
          </a:p>
          <a:p>
            <a:pPr lvl="1">
              <a:buNone/>
            </a:pPr>
            <a:r>
              <a:rPr lang="en-US" dirty="0" smtClean="0">
                <a:solidFill>
                  <a:srgbClr val="003C84"/>
                </a:solidFill>
              </a:rPr>
              <a:t>Rows: observations</a:t>
            </a:r>
          </a:p>
          <a:p>
            <a:pPr lvl="1">
              <a:buNone/>
            </a:pPr>
            <a:r>
              <a:rPr lang="en-US" dirty="0" smtClean="0">
                <a:solidFill>
                  <a:srgbClr val="003C84"/>
                </a:solidFill>
              </a:rPr>
              <a:t>Columns: variables</a:t>
            </a:r>
          </a:p>
          <a:p>
            <a:pPr>
              <a:buNone/>
            </a:pPr>
            <a:endParaRPr lang="en-US" sz="2800" dirty="0" smtClean="0">
              <a:solidFill>
                <a:srgbClr val="003C84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3C84"/>
                </a:solidFill>
              </a:rPr>
              <a:t>Different layers can work with different data</a:t>
            </a:r>
          </a:p>
        </p:txBody>
      </p:sp>
    </p:spTree>
    <p:extLst>
      <p:ext uri="{BB962C8B-B14F-4D97-AF65-F5344CB8AC3E}">
        <p14:creationId xmlns:p14="http://schemas.microsoft.com/office/powerpoint/2010/main" val="72106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</a:t>
            </a:r>
            <a:r>
              <a:rPr lang="en-US" altLang="en-US" dirty="0"/>
              <a:t>Visualization</a:t>
            </a:r>
          </a:p>
        </p:txBody>
      </p:sp>
      <p:sp>
        <p:nvSpPr>
          <p:cNvPr id="2119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Problem </a:t>
            </a:r>
          </a:p>
          <a:p>
            <a:pPr lvl="1"/>
            <a:r>
              <a:rPr lang="en-US" altLang="en-US" sz="2000"/>
              <a:t>Big datasets: How to understand them?</a:t>
            </a:r>
          </a:p>
          <a:p>
            <a:r>
              <a:rPr lang="en-US" altLang="en-US" sz="2400"/>
              <a:t>Solution</a:t>
            </a:r>
          </a:p>
          <a:p>
            <a:pPr lvl="1"/>
            <a:r>
              <a:rPr lang="en-US" altLang="en-US" sz="2000"/>
              <a:t>Take better advantage of human perceptual system</a:t>
            </a:r>
          </a:p>
          <a:p>
            <a:pPr lvl="1"/>
            <a:r>
              <a:rPr lang="en-US" altLang="en-US" sz="2000"/>
              <a:t>Convert information into a graphical representation.</a:t>
            </a:r>
          </a:p>
          <a:p>
            <a:r>
              <a:rPr lang="en-US" altLang="en-US" sz="2400"/>
              <a:t>Issues</a:t>
            </a:r>
          </a:p>
          <a:p>
            <a:pPr lvl="1"/>
            <a:r>
              <a:rPr lang="en-US" altLang="en-US" sz="2000"/>
              <a:t>How to convert abstract information into graphical form?</a:t>
            </a:r>
          </a:p>
          <a:p>
            <a:pPr lvl="1"/>
            <a:r>
              <a:rPr lang="en-US" altLang="en-US" sz="2000"/>
              <a:t>Do visualizations do a better job than other methods?</a:t>
            </a:r>
          </a:p>
        </p:txBody>
      </p:sp>
    </p:spTree>
    <p:extLst>
      <p:ext uri="{BB962C8B-B14F-4D97-AF65-F5344CB8AC3E}">
        <p14:creationId xmlns:p14="http://schemas.microsoft.com/office/powerpoint/2010/main" val="211606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3C84"/>
                </a:solidFill>
              </a:rPr>
              <a:t>ggplot2</a:t>
            </a:r>
            <a:r>
              <a:rPr lang="en-US" dirty="0" smtClean="0"/>
              <a:t>: </a:t>
            </a:r>
            <a:r>
              <a:rPr lang="en-US" b="1" u="sng" dirty="0" smtClean="0"/>
              <a:t>geom</a:t>
            </a:r>
            <a:r>
              <a:rPr lang="en-US" dirty="0" smtClean="0"/>
              <a:t>etric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602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solidFill>
                  <a:srgbClr val="003C84"/>
                </a:solidFill>
              </a:rPr>
              <a:t>geom</a:t>
            </a:r>
            <a:r>
              <a:rPr lang="en-US" sz="2400" dirty="0" err="1" smtClean="0"/>
              <a:t>s</a:t>
            </a:r>
            <a:r>
              <a:rPr lang="en-US" sz="2400" dirty="0" smtClean="0"/>
              <a:t> can be simple (point, line, polygon, bar) or built from these components (</a:t>
            </a:r>
            <a:r>
              <a:rPr lang="en-US" sz="2400" dirty="0" err="1" smtClean="0"/>
              <a:t>boxplot</a:t>
            </a:r>
            <a:r>
              <a:rPr lang="en-US" sz="2400" dirty="0" smtClean="0"/>
              <a:t>, histogram, …)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dirty="0" smtClean="0">
              <a:solidFill>
                <a:srgbClr val="003C84"/>
              </a:solidFill>
            </a:endParaRPr>
          </a:p>
          <a:p>
            <a:pPr>
              <a:buNone/>
            </a:pPr>
            <a:endParaRPr lang="en-US" dirty="0">
              <a:solidFill>
                <a:srgbClr val="003C84"/>
              </a:solidFill>
            </a:endParaRPr>
          </a:p>
        </p:txBody>
      </p:sp>
      <p:pic>
        <p:nvPicPr>
          <p:cNvPr id="1026" name="Picture 2" title="List of geoms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914400" y="2119423"/>
            <a:ext cx="3667810" cy="4433778"/>
          </a:xfrm>
          <a:prstGeom prst="rect">
            <a:avLst/>
          </a:prstGeom>
          <a:noFill/>
        </p:spPr>
      </p:pic>
      <p:pic>
        <p:nvPicPr>
          <p:cNvPr id="1027" name="Picture 3" title="List of geoms"/>
          <p:cNvPicPr>
            <a:picLocks noChangeAspect="1" noChangeArrowheads="1"/>
          </p:cNvPicPr>
          <p:nvPr/>
        </p:nvPicPr>
        <p:blipFill>
          <a:blip r:embed="rId3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4598616" y="2133601"/>
            <a:ext cx="3630984" cy="3851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68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3C84"/>
                </a:solidFill>
              </a:rPr>
              <a:t>ggplot2</a:t>
            </a:r>
            <a:r>
              <a:rPr lang="en-US" dirty="0" smtClean="0"/>
              <a:t>: </a:t>
            </a:r>
            <a:r>
              <a:rPr lang="en-US" b="1" u="sng" dirty="0" smtClean="0"/>
              <a:t>aes</a:t>
            </a:r>
            <a:r>
              <a:rPr lang="en-US" dirty="0" smtClean="0"/>
              <a:t>thetics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199"/>
            <a:ext cx="8839200" cy="5105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aes</a:t>
            </a:r>
            <a:r>
              <a:rPr lang="en-US" sz="2800" dirty="0" smtClean="0"/>
              <a:t>thetics map variables in the data to </a:t>
            </a:r>
            <a:r>
              <a:rPr lang="en-US" sz="2800" dirty="0" smtClean="0">
                <a:solidFill>
                  <a:srgbClr val="FF0000"/>
                </a:solidFill>
              </a:rPr>
              <a:t>visual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properties</a:t>
            </a:r>
            <a:r>
              <a:rPr lang="en-US" sz="2800" dirty="0" smtClean="0"/>
              <a:t> of </a:t>
            </a:r>
            <a:r>
              <a:rPr lang="en-US" sz="2800" dirty="0" err="1" smtClean="0"/>
              <a:t>geoms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aesthetics include: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b="1" dirty="0" smtClean="0">
                <a:solidFill>
                  <a:srgbClr val="003C84"/>
                </a:solidFill>
              </a:rPr>
              <a:t>x</a:t>
            </a:r>
            <a:r>
              <a:rPr lang="en-US" sz="2800" dirty="0" smtClean="0">
                <a:solidFill>
                  <a:srgbClr val="003C84"/>
                </a:solidFill>
              </a:rPr>
              <a:t>,</a:t>
            </a:r>
            <a:r>
              <a:rPr lang="en-US" sz="2800" b="1" dirty="0" smtClean="0">
                <a:solidFill>
                  <a:srgbClr val="003C84"/>
                </a:solidFill>
              </a:rPr>
              <a:t> y</a:t>
            </a:r>
            <a:r>
              <a:rPr lang="en-US" sz="2800" dirty="0" smtClean="0"/>
              <a:t> position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3C84"/>
                </a:solidFill>
              </a:rPr>
              <a:t>	color</a:t>
            </a:r>
            <a:r>
              <a:rPr lang="en-US" sz="2800" dirty="0" smtClean="0">
                <a:solidFill>
                  <a:srgbClr val="003C84"/>
                </a:solidFill>
              </a:rPr>
              <a:t>, </a:t>
            </a:r>
            <a:r>
              <a:rPr lang="en-US" sz="2800" b="1" dirty="0" smtClean="0">
                <a:solidFill>
                  <a:srgbClr val="003C84"/>
                </a:solidFill>
              </a:rPr>
              <a:t>fill</a:t>
            </a:r>
            <a:r>
              <a:rPr lang="en-US" sz="2800" dirty="0" smtClean="0">
                <a:solidFill>
                  <a:srgbClr val="003C84"/>
                </a:solidFill>
              </a:rPr>
              <a:t>,</a:t>
            </a:r>
          </a:p>
          <a:p>
            <a:pPr>
              <a:buNone/>
            </a:pPr>
            <a:r>
              <a:rPr lang="en-US" sz="2800" dirty="0" smtClean="0">
                <a:solidFill>
                  <a:srgbClr val="003C84"/>
                </a:solidFill>
              </a:rPr>
              <a:t>	</a:t>
            </a:r>
            <a:r>
              <a:rPr lang="en-US" sz="2800" b="1" dirty="0" smtClean="0">
                <a:solidFill>
                  <a:srgbClr val="003C84"/>
                </a:solidFill>
              </a:rPr>
              <a:t>shape</a:t>
            </a:r>
            <a:r>
              <a:rPr lang="en-US" sz="2800" dirty="0" smtClean="0">
                <a:solidFill>
                  <a:srgbClr val="003C84"/>
                </a:solidFill>
              </a:rPr>
              <a:t>, </a:t>
            </a:r>
            <a:r>
              <a:rPr lang="en-US" sz="2800" b="1" dirty="0" smtClean="0">
                <a:solidFill>
                  <a:srgbClr val="003C84"/>
                </a:solidFill>
              </a:rPr>
              <a:t>size</a:t>
            </a:r>
            <a:r>
              <a:rPr lang="en-US" sz="2800" dirty="0" smtClean="0">
                <a:solidFill>
                  <a:srgbClr val="003C84"/>
                </a:solidFill>
              </a:rPr>
              <a:t>,</a:t>
            </a:r>
            <a:r>
              <a:rPr lang="en-US" sz="2800" b="1" dirty="0" smtClean="0">
                <a:solidFill>
                  <a:srgbClr val="003C84"/>
                </a:solidFill>
              </a:rPr>
              <a:t> </a:t>
            </a:r>
            <a:r>
              <a:rPr lang="en-US" sz="2800" b="1" dirty="0" err="1" smtClean="0">
                <a:solidFill>
                  <a:srgbClr val="003C84"/>
                </a:solidFill>
              </a:rPr>
              <a:t>linetype</a:t>
            </a:r>
            <a:r>
              <a:rPr lang="en-US" sz="2800" dirty="0" smtClean="0">
                <a:solidFill>
                  <a:srgbClr val="003C84"/>
                </a:solidFill>
              </a:rPr>
              <a:t>,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3C84"/>
                </a:solidFill>
              </a:rPr>
              <a:t>	alpha</a:t>
            </a:r>
            <a:r>
              <a:rPr lang="en-US" sz="2800" dirty="0" smtClean="0">
                <a:solidFill>
                  <a:srgbClr val="003C84"/>
                </a:solidFill>
              </a:rPr>
              <a:t>, </a:t>
            </a:r>
            <a:r>
              <a:rPr lang="en-US" sz="2800" b="1" dirty="0" smtClean="0">
                <a:solidFill>
                  <a:srgbClr val="003C84"/>
                </a:solidFill>
              </a:rPr>
              <a:t>group</a:t>
            </a:r>
            <a:r>
              <a:rPr lang="en-US" sz="2800" dirty="0" smtClean="0">
                <a:solidFill>
                  <a:srgbClr val="003C84"/>
                </a:solidFill>
              </a:rPr>
              <a:t>,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i="1" dirty="0" smtClean="0"/>
              <a:t>(depending on the </a:t>
            </a:r>
            <a:r>
              <a:rPr lang="en-US" sz="2800" i="1" dirty="0" err="1" smtClean="0"/>
              <a:t>geom</a:t>
            </a:r>
            <a:r>
              <a:rPr lang="en-US" sz="2800" i="1" dirty="0" smtClean="0"/>
              <a:t>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>
              <a:solidFill>
                <a:srgbClr val="003C84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3C84"/>
              </a:solidFill>
            </a:endParaRPr>
          </a:p>
          <a:p>
            <a:pPr>
              <a:buNone/>
            </a:pPr>
            <a:endParaRPr lang="en-US" dirty="0">
              <a:solidFill>
                <a:srgbClr val="003C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69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3C84"/>
                </a:solidFill>
              </a:rPr>
              <a:t>ggplot2</a:t>
            </a:r>
            <a:r>
              <a:rPr lang="en-US" dirty="0" smtClean="0"/>
              <a:t>: </a:t>
            </a:r>
            <a:r>
              <a:rPr lang="en-US" b="1" u="sng" dirty="0" smtClean="0"/>
              <a:t>aes</a:t>
            </a:r>
            <a:r>
              <a:rPr lang="en-US" dirty="0" smtClean="0"/>
              <a:t>thetics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48829"/>
            <a:ext cx="8839200" cy="487680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b="1" u="sng" dirty="0" smtClean="0"/>
              <a:t>Mapping</a:t>
            </a:r>
            <a:r>
              <a:rPr lang="en-US" sz="2800" dirty="0" smtClean="0"/>
              <a:t>:  variable ↔ visual property</a:t>
            </a:r>
          </a:p>
          <a:p>
            <a:pPr>
              <a:buNone/>
            </a:pPr>
            <a:r>
              <a:rPr lang="en-US" sz="2800" dirty="0" smtClean="0">
                <a:cs typeface="Courier New" pitchFamily="49" charset="0"/>
              </a:rPr>
              <a:t>Done </a:t>
            </a:r>
            <a:r>
              <a:rPr lang="en-US" sz="2800" u="sng" dirty="0" smtClean="0">
                <a:cs typeface="Courier New" pitchFamily="49" charset="0"/>
              </a:rPr>
              <a:t>within</a:t>
            </a:r>
            <a:r>
              <a:rPr lang="en-US" sz="2800" dirty="0" smtClean="0">
                <a:cs typeface="Courier New" pitchFamily="49" charset="0"/>
              </a:rPr>
              <a:t> call to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(x, y, ...)</a:t>
            </a:r>
          </a:p>
          <a:p>
            <a:pPr>
              <a:buNone/>
            </a:pPr>
            <a:endParaRPr lang="en-US" sz="900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(data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airquality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+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(x=Temp, y=Ozone, color=Month))</a:t>
            </a:r>
          </a:p>
          <a:p>
            <a:pPr>
              <a:buNone/>
            </a:pPr>
            <a:r>
              <a:rPr lang="en-US" sz="2600" i="1" dirty="0" smtClean="0"/>
              <a:t>Color is mapped to month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Can also set visual property to a  fixed value</a:t>
            </a:r>
          </a:p>
          <a:p>
            <a:pPr>
              <a:buNone/>
            </a:pPr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(data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airquality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+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(x =Temp, y =Ozone),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color="blue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buNone/>
            </a:pPr>
            <a:r>
              <a:rPr lang="en-US" sz="2600" i="1" dirty="0" smtClean="0"/>
              <a:t>Color is set to “blue" – not looking for a variable named “blue"</a:t>
            </a:r>
          </a:p>
          <a:p>
            <a:pPr>
              <a:buNone/>
            </a:pPr>
            <a:endParaRPr lang="en-US" dirty="0">
              <a:solidFill>
                <a:srgbClr val="003C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02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Consider the data </a:t>
            </a:r>
            <a:r>
              <a:rPr lang="en-US" dirty="0" smtClean="0">
                <a:solidFill>
                  <a:srgbClr val="C00000"/>
                </a:solidFill>
              </a:rPr>
              <a:t>iris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Create a scatterplot of </a:t>
            </a:r>
            <a:r>
              <a:rPr lang="en-US" dirty="0" err="1" smtClean="0"/>
              <a:t>Sepal.Length</a:t>
            </a:r>
            <a:r>
              <a:rPr lang="en-US" dirty="0" smtClean="0"/>
              <a:t> vs. </a:t>
            </a:r>
            <a:r>
              <a:rPr lang="en-US" dirty="0" err="1" smtClean="0"/>
              <a:t>Sepal.Width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Create a scatterplot of </a:t>
            </a:r>
            <a:r>
              <a:rPr lang="en-US" dirty="0" err="1"/>
              <a:t>Sepal.Length</a:t>
            </a:r>
            <a:r>
              <a:rPr lang="en-US" dirty="0"/>
              <a:t> vs. </a:t>
            </a:r>
            <a:r>
              <a:rPr lang="en-US" dirty="0" err="1" smtClean="0"/>
              <a:t>Sepal.Width</a:t>
            </a:r>
            <a:r>
              <a:rPr lang="en-US" dirty="0" smtClean="0"/>
              <a:t> but plot points in red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Create a scatterplot of </a:t>
            </a:r>
            <a:r>
              <a:rPr lang="en-US" dirty="0" err="1"/>
              <a:t>Sepal.Length</a:t>
            </a:r>
            <a:r>
              <a:rPr lang="en-US" dirty="0"/>
              <a:t> vs. </a:t>
            </a:r>
            <a:r>
              <a:rPr lang="en-US" dirty="0" err="1"/>
              <a:t>Sepal.Width</a:t>
            </a:r>
            <a:r>
              <a:rPr lang="en-US" dirty="0"/>
              <a:t> </a:t>
            </a:r>
            <a:r>
              <a:rPr lang="en-US" dirty="0" smtClean="0"/>
              <a:t>and Species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Save all plots as a PNG file and add them to your Google Doc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75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Mapping discrete and continuous variables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3169371"/>
              </p:ext>
            </p:extLst>
          </p:nvPr>
        </p:nvGraphicFramePr>
        <p:xfrm>
          <a:off x="609600" y="19050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850296346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11754557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554519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Discrete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Continuous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854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“rainbow” of</a:t>
                      </a:r>
                      <a:r>
                        <a:rPr lang="en-US" baseline="0" dirty="0" smtClean="0"/>
                        <a:t> 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Gradient</a:t>
                      </a:r>
                      <a:r>
                        <a:rPr lang="en-US" baseline="0" dirty="0" smtClean="0"/>
                        <a:t> (red to blue)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956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Increases</a:t>
                      </a:r>
                      <a:r>
                        <a:rPr lang="en-US" baseline="0" dirty="0" smtClean="0"/>
                        <a:t> in set amounts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Smoothly increasing</a:t>
                      </a:r>
                      <a:r>
                        <a:rPr lang="en-US" baseline="0" dirty="0" smtClean="0"/>
                        <a:t> 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5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different shape</a:t>
                      </a:r>
                      <a:r>
                        <a:rPr lang="en-US" baseline="0" dirty="0" smtClean="0"/>
                        <a:t> for each distinct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possible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5833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3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3C84"/>
                </a:solidFill>
              </a:rPr>
              <a:t>ggplot2</a:t>
            </a:r>
            <a:r>
              <a:rPr lang="en-US" dirty="0" smtClean="0"/>
              <a:t>: </a:t>
            </a:r>
            <a:r>
              <a:rPr lang="en-US" b="1" u="sng" dirty="0" smtClean="0"/>
              <a:t>facets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839200" cy="495299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100" b="1" dirty="0" smtClean="0"/>
              <a:t>facets</a:t>
            </a:r>
            <a:r>
              <a:rPr lang="en-US" sz="3100" dirty="0" smtClean="0"/>
              <a:t> are subsets of the data to be displayed next to each other as "small multiples"</a:t>
            </a:r>
          </a:p>
          <a:p>
            <a:pPr>
              <a:buNone/>
            </a:pPr>
            <a:endParaRPr lang="en-US" sz="2800" dirty="0" smtClean="0">
              <a:solidFill>
                <a:srgbClr val="003C84"/>
              </a:solidFill>
            </a:endParaRPr>
          </a:p>
          <a:p>
            <a:r>
              <a:rPr lang="en-US" dirty="0" err="1">
                <a:solidFill>
                  <a:srgbClr val="003C84"/>
                </a:solidFill>
              </a:rPr>
              <a:t>facet_wrap</a:t>
            </a:r>
            <a:r>
              <a:rPr lang="en-US" dirty="0">
                <a:solidFill>
                  <a:srgbClr val="003C84"/>
                </a:solidFill>
              </a:rPr>
              <a:t>( ~ </a:t>
            </a:r>
            <a:r>
              <a:rPr lang="en-US" dirty="0" err="1">
                <a:solidFill>
                  <a:srgbClr val="003C84"/>
                </a:solidFill>
              </a:rPr>
              <a:t>facetvar</a:t>
            </a:r>
            <a:r>
              <a:rPr lang="en-US" dirty="0">
                <a:solidFill>
                  <a:srgbClr val="003C84"/>
                </a:solidFill>
              </a:rPr>
              <a:t>)</a:t>
            </a:r>
          </a:p>
          <a:p>
            <a:pPr lvl="1">
              <a:buNone/>
            </a:pPr>
            <a:r>
              <a:rPr lang="en-US" dirty="0">
                <a:solidFill>
                  <a:srgbClr val="003C84"/>
                </a:solidFill>
              </a:rPr>
              <a:t>	wrap a 1D ribbon of plot panels into a 2D space</a:t>
            </a:r>
          </a:p>
          <a:p>
            <a:pPr lvl="1">
              <a:buNone/>
            </a:pPr>
            <a:r>
              <a:rPr lang="en-US" dirty="0">
                <a:solidFill>
                  <a:srgbClr val="003C84"/>
                </a:solidFill>
              </a:rPr>
              <a:t>	can specify </a:t>
            </a:r>
            <a:r>
              <a:rPr lang="en-US" dirty="0" err="1">
                <a:solidFill>
                  <a:srgbClr val="003C84"/>
                </a:solidFill>
              </a:rPr>
              <a:t>ncol</a:t>
            </a:r>
            <a:r>
              <a:rPr lang="en-US" dirty="0">
                <a:solidFill>
                  <a:srgbClr val="003C84"/>
                </a:solidFill>
              </a:rPr>
              <a:t>  = #, </a:t>
            </a:r>
            <a:r>
              <a:rPr lang="en-US" dirty="0" err="1">
                <a:solidFill>
                  <a:srgbClr val="003C84"/>
                </a:solidFill>
              </a:rPr>
              <a:t>nrow</a:t>
            </a:r>
            <a:r>
              <a:rPr lang="en-US" dirty="0">
                <a:solidFill>
                  <a:srgbClr val="003C84"/>
                </a:solidFill>
              </a:rPr>
              <a:t> = #</a:t>
            </a:r>
          </a:p>
          <a:p>
            <a:endParaRPr lang="en-US" dirty="0" smtClean="0">
              <a:solidFill>
                <a:srgbClr val="003C84"/>
              </a:solidFill>
            </a:endParaRPr>
          </a:p>
          <a:p>
            <a:r>
              <a:rPr lang="en-US" dirty="0" err="1" smtClean="0">
                <a:solidFill>
                  <a:srgbClr val="003C84"/>
                </a:solidFill>
              </a:rPr>
              <a:t>facet_grid</a:t>
            </a:r>
            <a:r>
              <a:rPr lang="en-US" dirty="0" smtClean="0">
                <a:solidFill>
                  <a:srgbClr val="003C84"/>
                </a:solidFill>
              </a:rPr>
              <a:t>(</a:t>
            </a:r>
            <a:r>
              <a:rPr lang="en-US" dirty="0" err="1" smtClean="0">
                <a:solidFill>
                  <a:srgbClr val="003C84"/>
                </a:solidFill>
              </a:rPr>
              <a:t>rowvar</a:t>
            </a:r>
            <a:r>
              <a:rPr lang="en-US" dirty="0" smtClean="0">
                <a:solidFill>
                  <a:srgbClr val="003C84"/>
                </a:solidFill>
              </a:rPr>
              <a:t> ~ </a:t>
            </a:r>
            <a:r>
              <a:rPr lang="en-US" dirty="0" err="1" smtClean="0">
                <a:solidFill>
                  <a:srgbClr val="003C84"/>
                </a:solidFill>
              </a:rPr>
              <a:t>columnvar</a:t>
            </a:r>
            <a:r>
              <a:rPr lang="en-US" dirty="0" smtClean="0">
                <a:solidFill>
                  <a:srgbClr val="003C84"/>
                </a:solidFill>
              </a:rPr>
              <a:t>)</a:t>
            </a:r>
          </a:p>
          <a:p>
            <a:pPr lvl="1">
              <a:buNone/>
            </a:pPr>
            <a:endParaRPr lang="en-US" dirty="0" smtClean="0">
              <a:solidFill>
                <a:srgbClr val="003C84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3C84"/>
                </a:solidFill>
              </a:rPr>
              <a:t>scales </a:t>
            </a:r>
            <a:r>
              <a:rPr lang="en-US" dirty="0" smtClean="0"/>
              <a:t>control whether shared or independent scales </a:t>
            </a:r>
          </a:p>
          <a:p>
            <a:pPr>
              <a:buNone/>
            </a:pPr>
            <a:r>
              <a:rPr lang="en-US" dirty="0" smtClean="0">
                <a:solidFill>
                  <a:srgbClr val="003C84"/>
                </a:solidFill>
              </a:rPr>
              <a:t>“fixed” </a:t>
            </a:r>
            <a:r>
              <a:rPr lang="en-US" dirty="0" smtClean="0"/>
              <a:t>(default)</a:t>
            </a:r>
          </a:p>
          <a:p>
            <a:pPr>
              <a:buNone/>
            </a:pPr>
            <a:r>
              <a:rPr lang="en-US" dirty="0" smtClean="0"/>
              <a:t>Also possible: </a:t>
            </a:r>
            <a:r>
              <a:rPr lang="en-US" dirty="0" smtClean="0">
                <a:solidFill>
                  <a:srgbClr val="003C84"/>
                </a:solidFill>
              </a:rPr>
              <a:t>“</a:t>
            </a:r>
            <a:r>
              <a:rPr lang="en-US" dirty="0" err="1" smtClean="0">
                <a:solidFill>
                  <a:srgbClr val="003C84"/>
                </a:solidFill>
              </a:rPr>
              <a:t>free_x</a:t>
            </a:r>
            <a:r>
              <a:rPr lang="en-US" dirty="0" smtClean="0">
                <a:solidFill>
                  <a:srgbClr val="003C84"/>
                </a:solidFill>
              </a:rPr>
              <a:t>”, “</a:t>
            </a:r>
            <a:r>
              <a:rPr lang="en-US" dirty="0" err="1" smtClean="0">
                <a:solidFill>
                  <a:srgbClr val="003C84"/>
                </a:solidFill>
              </a:rPr>
              <a:t>free_y</a:t>
            </a:r>
            <a:r>
              <a:rPr lang="en-US" dirty="0" smtClean="0">
                <a:solidFill>
                  <a:srgbClr val="003C84"/>
                </a:solidFill>
              </a:rPr>
              <a:t>”, “free”</a:t>
            </a:r>
            <a:endParaRPr lang="en-US" dirty="0">
              <a:solidFill>
                <a:srgbClr val="003C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54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facet iris </a:t>
            </a:r>
            <a:br>
              <a:rPr lang="en-US" dirty="0" smtClean="0"/>
            </a:br>
            <a:r>
              <a:rPr lang="en-US" dirty="0" smtClean="0"/>
              <a:t>scatterplot by Species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(data = iris) +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(mapping=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Sepal.Length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Sepal.Width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)) +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facet_wrap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(~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Species)</a:t>
            </a: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(data = iris) +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(mapping=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Sepal.Length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Sepal.Width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)) +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facet_wrap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(~Species, scales = "free")</a:t>
            </a:r>
          </a:p>
          <a:p>
            <a:pPr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13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3C84"/>
                </a:solidFill>
              </a:rPr>
              <a:t>ggplot2</a:t>
            </a:r>
            <a:r>
              <a:rPr lang="en-US" dirty="0" smtClean="0"/>
              <a:t>: </a:t>
            </a:r>
            <a:r>
              <a:rPr lang="en-US" b="1" u="sng" dirty="0" smtClean="0"/>
              <a:t>stat</a:t>
            </a:r>
            <a:r>
              <a:rPr lang="en-US" dirty="0" smtClean="0"/>
              <a:t>istical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839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Stats</a:t>
            </a:r>
            <a:r>
              <a:rPr lang="en-US" sz="2800" dirty="0" smtClean="0"/>
              <a:t> are transformations that summarize the data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Each stat has a default </a:t>
            </a:r>
            <a:r>
              <a:rPr lang="en-US" sz="2800" dirty="0" err="1" smtClean="0"/>
              <a:t>geom</a:t>
            </a:r>
            <a:r>
              <a:rPr lang="en-US" sz="2800" dirty="0" smtClean="0"/>
              <a:t> and vice-versa </a:t>
            </a:r>
          </a:p>
          <a:p>
            <a:pPr>
              <a:buNone/>
            </a:pPr>
            <a:r>
              <a:rPr lang="en-US" sz="2800" dirty="0" smtClean="0"/>
              <a:t>	</a:t>
            </a:r>
          </a:p>
          <a:p>
            <a:pPr>
              <a:buNone/>
            </a:pPr>
            <a:r>
              <a:rPr lang="en-US" sz="2800" dirty="0" smtClean="0"/>
              <a:t>	</a:t>
            </a:r>
          </a:p>
          <a:p>
            <a:pPr>
              <a:buNone/>
            </a:pPr>
            <a:r>
              <a:rPr lang="en-US" sz="2800" dirty="0" smtClean="0"/>
              <a:t>	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dirty="0" smtClean="0">
              <a:solidFill>
                <a:srgbClr val="003C84"/>
              </a:solidFill>
            </a:endParaRPr>
          </a:p>
          <a:p>
            <a:pPr>
              <a:buNone/>
            </a:pPr>
            <a:endParaRPr lang="en-US" dirty="0">
              <a:solidFill>
                <a:srgbClr val="003C84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678487"/>
              </p:ext>
            </p:extLst>
          </p:nvPr>
        </p:nvGraphicFramePr>
        <p:xfrm>
          <a:off x="2133600" y="3200401"/>
          <a:ext cx="4876800" cy="2441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005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Geom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 (default)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068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geom_point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"identity"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897803"/>
                  </a:ext>
                </a:extLst>
              </a:tr>
              <a:tr h="610068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geom_histogram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"bin"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068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geom_boxplot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"</a:t>
                      </a:r>
                      <a:r>
                        <a:rPr lang="en-US" sz="2400" dirty="0" err="1" smtClean="0"/>
                        <a:t>boxplot</a:t>
                      </a:r>
                      <a:r>
                        <a:rPr lang="en-US" sz="2400" dirty="0" smtClean="0"/>
                        <a:t>"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48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Consider the data </a:t>
            </a:r>
            <a:r>
              <a:rPr lang="en-US" dirty="0" smtClean="0">
                <a:solidFill>
                  <a:srgbClr val="C00000"/>
                </a:solidFill>
              </a:rPr>
              <a:t>iris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Create a histogram of </a:t>
            </a:r>
            <a:r>
              <a:rPr lang="en-US" dirty="0" err="1" smtClean="0"/>
              <a:t>Sepal.Length</a:t>
            </a:r>
            <a:r>
              <a:rPr lang="en-US" dirty="0" smtClean="0"/>
              <a:t>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Try different values of </a:t>
            </a:r>
            <a:r>
              <a:rPr lang="en-US" dirty="0" err="1" smtClean="0"/>
              <a:t>binwidth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Save final plot as a PNG file and add it to your Google Doc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697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3C84"/>
                </a:solidFill>
              </a:rPr>
              <a:t>ggplot2</a:t>
            </a:r>
            <a:r>
              <a:rPr lang="en-US" dirty="0" smtClean="0"/>
              <a:t>: </a:t>
            </a:r>
            <a:r>
              <a:rPr lang="en-US" b="1" u="sng" dirty="0" smtClean="0"/>
              <a:t>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1"/>
            <a:ext cx="8839200" cy="46021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scales</a:t>
            </a:r>
            <a:r>
              <a:rPr lang="en-US" sz="2400" dirty="0" smtClean="0"/>
              <a:t> control the mapping between data and aesthetics</a:t>
            </a:r>
          </a:p>
          <a:p>
            <a:pPr>
              <a:buNone/>
            </a:pPr>
            <a:endParaRPr lang="en-US" dirty="0" smtClean="0">
              <a:solidFill>
                <a:srgbClr val="003C84"/>
              </a:solidFill>
            </a:endParaRPr>
          </a:p>
          <a:p>
            <a:pPr>
              <a:buNone/>
            </a:pPr>
            <a:endParaRPr lang="en-US" dirty="0">
              <a:solidFill>
                <a:srgbClr val="003C84"/>
              </a:solidFill>
            </a:endParaRPr>
          </a:p>
        </p:txBody>
      </p:sp>
      <p:pic>
        <p:nvPicPr>
          <p:cNvPr id="2050" name="Picture 2" title="List of scales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1688306" y="2094629"/>
            <a:ext cx="5767388" cy="47633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514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Goals of Information Visualization</a:t>
            </a:r>
          </a:p>
        </p:txBody>
      </p:sp>
      <p:sp>
        <p:nvSpPr>
          <p:cNvPr id="2263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Present </a:t>
            </a:r>
            <a:r>
              <a:rPr lang="en-US" altLang="en-US" dirty="0"/>
              <a:t>large </a:t>
            </a:r>
            <a:r>
              <a:rPr lang="en-US" altLang="en-US" dirty="0" smtClean="0"/>
              <a:t>amounts of data</a:t>
            </a:r>
            <a:endParaRPr lang="en-US" altLang="en-US" dirty="0"/>
          </a:p>
          <a:p>
            <a:r>
              <a:rPr lang="en-US" altLang="en-US" dirty="0" smtClean="0"/>
              <a:t>Present </a:t>
            </a:r>
            <a:r>
              <a:rPr lang="en-US" altLang="en-US" dirty="0"/>
              <a:t>information from various viewpoints </a:t>
            </a:r>
          </a:p>
          <a:p>
            <a:r>
              <a:rPr lang="en-US" altLang="en-US" dirty="0"/>
              <a:t>Present information at several levels of detail</a:t>
            </a:r>
          </a:p>
          <a:p>
            <a:pPr lvl="2">
              <a:buFontTx/>
              <a:buNone/>
            </a:pPr>
            <a:r>
              <a:rPr lang="en-US" altLang="en-US" dirty="0" smtClean="0"/>
              <a:t>	(</a:t>
            </a:r>
            <a:r>
              <a:rPr lang="en-US" altLang="en-US" dirty="0"/>
              <a:t>from overviews to fine structure) </a:t>
            </a:r>
          </a:p>
          <a:p>
            <a:r>
              <a:rPr lang="en-US" altLang="en-US" dirty="0"/>
              <a:t>Support visual comparisons </a:t>
            </a:r>
          </a:p>
          <a:p>
            <a:r>
              <a:rPr lang="en-US" altLang="en-US" dirty="0"/>
              <a:t>Tell stories about the data </a:t>
            </a:r>
          </a:p>
        </p:txBody>
      </p:sp>
    </p:spTree>
    <p:extLst>
      <p:ext uri="{BB962C8B-B14F-4D97-AF65-F5344CB8AC3E}">
        <p14:creationId xmlns:p14="http://schemas.microsoft.com/office/powerpoint/2010/main" val="27562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3C84"/>
                </a:solidFill>
              </a:rPr>
              <a:t>ggplot2</a:t>
            </a:r>
            <a:r>
              <a:rPr lang="en-US" dirty="0" smtClean="0"/>
              <a:t>: </a:t>
            </a:r>
            <a:r>
              <a:rPr lang="en-US" b="1" u="sng" dirty="0" smtClean="0"/>
              <a:t>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1"/>
            <a:ext cx="8839200" cy="46021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scales</a:t>
            </a:r>
            <a:r>
              <a:rPr lang="en-US" sz="2800" dirty="0" smtClean="0"/>
              <a:t> control the mapping between data and aesthetics</a:t>
            </a:r>
          </a:p>
          <a:p>
            <a:pPr>
              <a:buNone/>
            </a:pPr>
            <a:endParaRPr lang="en-US" dirty="0" smtClean="0">
              <a:solidFill>
                <a:srgbClr val="003C84"/>
              </a:solidFill>
            </a:endParaRPr>
          </a:p>
          <a:p>
            <a:r>
              <a:rPr lang="en-US" dirty="0"/>
              <a:t>assign a unique level of the aesthetic </a:t>
            </a:r>
            <a:r>
              <a:rPr lang="en-US" dirty="0" smtClean="0"/>
              <a:t>(e.g., a </a:t>
            </a:r>
            <a:r>
              <a:rPr lang="en-US" dirty="0"/>
              <a:t>unique color) to each unique value of the </a:t>
            </a:r>
            <a:r>
              <a:rPr lang="en-US" dirty="0" smtClean="0"/>
              <a:t>variable</a:t>
            </a:r>
          </a:p>
          <a:p>
            <a:r>
              <a:rPr lang="en-US" dirty="0" smtClean="0"/>
              <a:t>also </a:t>
            </a:r>
            <a:r>
              <a:rPr lang="en-US" dirty="0"/>
              <a:t>add a legend that explains which levels correspond to which values</a:t>
            </a:r>
            <a:endParaRPr lang="en-US" dirty="0">
              <a:solidFill>
                <a:srgbClr val="003C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54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ggplot</a:t>
            </a:r>
            <a:r>
              <a:rPr lang="en-US" dirty="0" smtClean="0"/>
              <a:t>: 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ggplot</a:t>
            </a:r>
            <a:r>
              <a:rPr lang="en-US" dirty="0" smtClean="0"/>
              <a:t>(data=mpg</a:t>
            </a:r>
            <a:r>
              <a:rPr lang="en-US" dirty="0"/>
              <a:t>)+</a:t>
            </a:r>
            <a:r>
              <a:rPr lang="en-US" dirty="0" err="1"/>
              <a:t>geom_point</a:t>
            </a:r>
            <a:r>
              <a:rPr lang="en-US" dirty="0"/>
              <a:t>(mapping=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displ,y</a:t>
            </a:r>
            <a:r>
              <a:rPr lang="en-US" dirty="0"/>
              <a:t>=</a:t>
            </a:r>
            <a:r>
              <a:rPr lang="en-US" dirty="0" err="1"/>
              <a:t>cty</a:t>
            </a:r>
            <a:r>
              <a:rPr lang="en-US" dirty="0"/>
              <a:t>)) + </a:t>
            </a:r>
            <a:r>
              <a:rPr lang="en-US" dirty="0" err="1">
                <a:solidFill>
                  <a:srgbClr val="C00000"/>
                </a:solidFill>
              </a:rPr>
              <a:t>scale_x_continuous</a:t>
            </a:r>
            <a:r>
              <a:rPr lang="en-US" dirty="0">
                <a:solidFill>
                  <a:srgbClr val="C00000"/>
                </a:solidFill>
              </a:rPr>
              <a:t>("Displacement (liters)")</a:t>
            </a:r>
          </a:p>
          <a:p>
            <a:r>
              <a:rPr lang="en-US" dirty="0" err="1"/>
              <a:t>ggplot</a:t>
            </a:r>
            <a:r>
              <a:rPr lang="en-US" dirty="0"/>
              <a:t>(data=mpg)+</a:t>
            </a:r>
            <a:r>
              <a:rPr lang="en-US" dirty="0" err="1"/>
              <a:t>geom_point</a:t>
            </a:r>
            <a:r>
              <a:rPr lang="en-US" dirty="0"/>
              <a:t>(mapping=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displ,y</a:t>
            </a:r>
            <a:r>
              <a:rPr lang="en-US" dirty="0"/>
              <a:t>=</a:t>
            </a:r>
            <a:r>
              <a:rPr lang="en-US" dirty="0" err="1"/>
              <a:t>cty</a:t>
            </a:r>
            <a:r>
              <a:rPr lang="en-US" dirty="0"/>
              <a:t>)) + </a:t>
            </a:r>
            <a:r>
              <a:rPr lang="en-US" dirty="0" err="1">
                <a:solidFill>
                  <a:srgbClr val="C00000"/>
                </a:solidFill>
              </a:rPr>
              <a:t>scale_x_continuous</a:t>
            </a:r>
            <a:r>
              <a:rPr lang="en-US" dirty="0">
                <a:solidFill>
                  <a:srgbClr val="C00000"/>
                </a:solidFill>
              </a:rPr>
              <a:t>("Displacement (liters)", limits = c(2,6))</a:t>
            </a:r>
          </a:p>
          <a:p>
            <a:r>
              <a:rPr lang="en-US" dirty="0" err="1"/>
              <a:t>ggplot</a:t>
            </a:r>
            <a:r>
              <a:rPr lang="en-US" dirty="0"/>
              <a:t>(data=mpg)+</a:t>
            </a:r>
            <a:r>
              <a:rPr lang="en-US" dirty="0" err="1"/>
              <a:t>geom_point</a:t>
            </a:r>
            <a:r>
              <a:rPr lang="en-US" dirty="0"/>
              <a:t>(mapping=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displ,y</a:t>
            </a:r>
            <a:r>
              <a:rPr lang="en-US" dirty="0"/>
              <a:t>=</a:t>
            </a:r>
            <a:r>
              <a:rPr lang="en-US" dirty="0" err="1"/>
              <a:t>cty</a:t>
            </a:r>
            <a:r>
              <a:rPr lang="en-US" dirty="0"/>
              <a:t>)) + </a:t>
            </a:r>
            <a:r>
              <a:rPr lang="en-US" dirty="0">
                <a:solidFill>
                  <a:srgbClr val="C00000"/>
                </a:solidFill>
              </a:rPr>
              <a:t>scale_x_log10("Displacement (liters)", limits = c(2,6))</a:t>
            </a:r>
          </a:p>
          <a:p>
            <a:endParaRPr lang="en-US" dirty="0"/>
          </a:p>
          <a:p>
            <a:r>
              <a:rPr lang="en-US" dirty="0"/>
              <a:t># shortcut functions</a:t>
            </a:r>
          </a:p>
          <a:p>
            <a:r>
              <a:rPr lang="en-US" dirty="0" err="1"/>
              <a:t>ggplot</a:t>
            </a:r>
            <a:r>
              <a:rPr lang="en-US" dirty="0"/>
              <a:t>(data=mpg)+</a:t>
            </a:r>
            <a:r>
              <a:rPr lang="en-US" dirty="0" err="1"/>
              <a:t>geom_point</a:t>
            </a:r>
            <a:r>
              <a:rPr lang="en-US" dirty="0"/>
              <a:t>(mapping=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displ,y</a:t>
            </a:r>
            <a:r>
              <a:rPr lang="en-US" dirty="0"/>
              <a:t>=</a:t>
            </a:r>
            <a:r>
              <a:rPr lang="en-US" dirty="0" err="1"/>
              <a:t>cty</a:t>
            </a:r>
            <a:r>
              <a:rPr lang="en-US" dirty="0"/>
              <a:t>)) + </a:t>
            </a:r>
            <a:r>
              <a:rPr lang="en-US" dirty="0">
                <a:solidFill>
                  <a:srgbClr val="C00000"/>
                </a:solidFill>
              </a:rPr>
              <a:t>labs(x="Displacement", y="Mileage", title="My plot")</a:t>
            </a:r>
          </a:p>
          <a:p>
            <a:r>
              <a:rPr lang="en-US" dirty="0" err="1"/>
              <a:t>ggplot</a:t>
            </a:r>
            <a:r>
              <a:rPr lang="en-US" dirty="0"/>
              <a:t>(data=mpg)+</a:t>
            </a:r>
            <a:r>
              <a:rPr lang="en-US" dirty="0" err="1"/>
              <a:t>geom_point</a:t>
            </a:r>
            <a:r>
              <a:rPr lang="en-US" dirty="0"/>
              <a:t>(mapping=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displ,y</a:t>
            </a:r>
            <a:r>
              <a:rPr lang="en-US" dirty="0"/>
              <a:t>=</a:t>
            </a:r>
            <a:r>
              <a:rPr lang="en-US" dirty="0" err="1"/>
              <a:t>cty</a:t>
            </a:r>
            <a:r>
              <a:rPr lang="en-US" dirty="0"/>
              <a:t>)) + </a:t>
            </a:r>
            <a:r>
              <a:rPr lang="en-US" dirty="0">
                <a:solidFill>
                  <a:srgbClr val="C00000"/>
                </a:solidFill>
              </a:rPr>
              <a:t>labs(x="Displacement", y="Mileage", title="My plot") + </a:t>
            </a:r>
            <a:r>
              <a:rPr lang="en-US" dirty="0" err="1">
                <a:solidFill>
                  <a:srgbClr val="C00000"/>
                </a:solidFill>
              </a:rPr>
              <a:t>xlim</a:t>
            </a:r>
            <a:r>
              <a:rPr lang="en-US" dirty="0">
                <a:solidFill>
                  <a:srgbClr val="C00000"/>
                </a:solidFill>
              </a:rPr>
              <a:t>(c(2,6))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57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3C84"/>
                </a:solidFill>
              </a:rPr>
              <a:t>ggplot2</a:t>
            </a:r>
            <a:r>
              <a:rPr lang="en-US" dirty="0" smtClean="0"/>
              <a:t>: </a:t>
            </a:r>
            <a:r>
              <a:rPr lang="en-US" b="1" u="sng" dirty="0" smtClean="0"/>
              <a:t>coord</a:t>
            </a:r>
            <a:r>
              <a:rPr lang="en-US" dirty="0" smtClean="0"/>
              <a:t>inate systems</a:t>
            </a:r>
            <a:endParaRPr lang="en-US" dirty="0"/>
          </a:p>
        </p:txBody>
      </p:sp>
      <p:pic>
        <p:nvPicPr>
          <p:cNvPr id="1027" name="Picture 3" descr="S:\research\phthalates\presentations\ClassLectures\Datavis_EPIC\screenshots\d4_coord.png"/>
          <p:cNvPicPr>
            <a:picLocks noChangeAspect="1" noChangeArrowheads="1"/>
          </p:cNvPicPr>
          <p:nvPr/>
        </p:nvPicPr>
        <p:blipFill>
          <a:blip r:embed="rId2" cstate="print">
            <a:lum bright="-10000" contrast="20000"/>
          </a:blip>
          <a:srcRect/>
          <a:stretch>
            <a:fillRect/>
          </a:stretch>
        </p:blipFill>
        <p:spPr bwMode="auto">
          <a:xfrm>
            <a:off x="4594225" y="2819400"/>
            <a:ext cx="4549775" cy="291087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239000" y="6488668"/>
            <a:ext cx="1971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had.co.nz/ggplot2/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153400" cy="5105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/>
              <a:t>"coord</a:t>
            </a:r>
            <a:r>
              <a:rPr lang="en-US" sz="2800" dirty="0" smtClean="0"/>
              <a:t>inate systems adjust the mapping from coordinates to the 2d plane of the computer screen"</a:t>
            </a:r>
          </a:p>
          <a:p>
            <a:pPr>
              <a:buNone/>
            </a:pPr>
            <a:endParaRPr lang="en-US" sz="2800" dirty="0" smtClean="0">
              <a:solidFill>
                <a:srgbClr val="003C84"/>
              </a:solidFill>
            </a:endParaRPr>
          </a:p>
          <a:p>
            <a:pPr>
              <a:buNone/>
            </a:pPr>
            <a:r>
              <a:rPr lang="en-US" sz="2800" dirty="0" smtClean="0"/>
              <a:t>Default is </a:t>
            </a:r>
            <a:r>
              <a:rPr lang="en-US" sz="2800" dirty="0" err="1" smtClean="0">
                <a:solidFill>
                  <a:srgbClr val="003C84"/>
                </a:solidFill>
              </a:rPr>
              <a:t>coord_cartesian</a:t>
            </a:r>
            <a:r>
              <a:rPr lang="en-US" sz="2800" dirty="0" smtClean="0">
                <a:solidFill>
                  <a:srgbClr val="003C84"/>
                </a:solidFill>
              </a:rPr>
              <a:t>()</a:t>
            </a:r>
            <a:endParaRPr lang="en-US" dirty="0" smtClean="0">
              <a:solidFill>
                <a:srgbClr val="003C84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3C84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3C84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3C84"/>
              </a:solidFill>
            </a:endParaRPr>
          </a:p>
          <a:p>
            <a:pPr>
              <a:buNone/>
            </a:pPr>
            <a:r>
              <a:rPr lang="en-US" sz="2800" dirty="0" smtClean="0"/>
              <a:t>Could use </a:t>
            </a:r>
            <a:r>
              <a:rPr lang="en-US" sz="2800" dirty="0" err="1" smtClean="0">
                <a:solidFill>
                  <a:srgbClr val="003C84"/>
                </a:solidFill>
              </a:rPr>
              <a:t>coord_polar</a:t>
            </a:r>
            <a:r>
              <a:rPr lang="en-US" sz="2800" dirty="0" smtClean="0">
                <a:solidFill>
                  <a:srgbClr val="003C84"/>
                </a:solidFill>
              </a:rPr>
              <a:t>()</a:t>
            </a:r>
            <a:r>
              <a:rPr lang="en-US" sz="2800" dirty="0" smtClean="0"/>
              <a:t> for cyclical data like a </a:t>
            </a:r>
            <a:r>
              <a:rPr lang="en-US" sz="2800" dirty="0" err="1" smtClean="0"/>
              <a:t>windrose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483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3C84"/>
                </a:solidFill>
              </a:rPr>
              <a:t>ggplot2</a:t>
            </a:r>
            <a:r>
              <a:rPr lang="en-US" dirty="0" smtClean="0"/>
              <a:t>: </a:t>
            </a:r>
            <a:r>
              <a:rPr lang="en-US" b="1" u="sng" dirty="0" smtClean="0"/>
              <a:t>coord</a:t>
            </a:r>
            <a:r>
              <a:rPr lang="en-US" dirty="0" smtClean="0"/>
              <a:t>inate systems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39000" y="6488668"/>
            <a:ext cx="1971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had.co.nz/ggplot2/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153400" cy="5105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/>
              <a:t>"coord</a:t>
            </a:r>
            <a:r>
              <a:rPr lang="en-US" sz="2800" dirty="0" smtClean="0"/>
              <a:t>inate systems adjust the mapping from coordinates to the 2d plane of the computer screen"</a:t>
            </a:r>
          </a:p>
          <a:p>
            <a:pPr>
              <a:buNone/>
            </a:pPr>
            <a:endParaRPr lang="en-US" sz="2800" dirty="0" smtClean="0">
              <a:solidFill>
                <a:srgbClr val="003C84"/>
              </a:solidFill>
            </a:endParaRPr>
          </a:p>
          <a:p>
            <a:pPr>
              <a:buNone/>
            </a:pPr>
            <a:r>
              <a:rPr lang="en-US" sz="2800" dirty="0" smtClean="0"/>
              <a:t>Default is </a:t>
            </a:r>
            <a:r>
              <a:rPr lang="en-US" sz="2800" dirty="0" err="1" smtClean="0">
                <a:solidFill>
                  <a:srgbClr val="003C84"/>
                </a:solidFill>
              </a:rPr>
              <a:t>coord_cartesian</a:t>
            </a:r>
            <a:r>
              <a:rPr lang="en-US" sz="2800" dirty="0" smtClean="0">
                <a:solidFill>
                  <a:srgbClr val="003C84"/>
                </a:solidFill>
              </a:rPr>
              <a:t>()</a:t>
            </a:r>
            <a:endParaRPr lang="en-US" dirty="0" smtClean="0">
              <a:solidFill>
                <a:srgbClr val="003C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9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"Other" – a little bit of polish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03C84"/>
                </a:solidFill>
              </a:rPr>
              <a:t>Themes</a:t>
            </a:r>
            <a:r>
              <a:rPr lang="en-US" sz="2800" dirty="0" smtClean="0"/>
              <a:t> are sets of specifications for adjustable elements like labels, legends, titles, </a:t>
            </a:r>
            <a:r>
              <a:rPr lang="en-US" sz="2800" dirty="0" err="1" smtClean="0"/>
              <a:t>tickmarks</a:t>
            </a:r>
            <a:r>
              <a:rPr lang="en-US" sz="2800" dirty="0" smtClean="0"/>
              <a:t>, margins, and backgrounds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… + </a:t>
            </a:r>
            <a:r>
              <a:rPr lang="en-US" sz="2800" dirty="0" err="1" smtClean="0"/>
              <a:t>theme_grey</a:t>
            </a:r>
            <a:r>
              <a:rPr lang="en-US" sz="2800" dirty="0" smtClean="0"/>
              <a:t>()  # the default look of ggplot2</a:t>
            </a:r>
          </a:p>
          <a:p>
            <a:pPr>
              <a:buNone/>
            </a:pPr>
            <a:r>
              <a:rPr lang="en-US" sz="2800" dirty="0"/>
              <a:t>… + </a:t>
            </a:r>
            <a:r>
              <a:rPr lang="en-US" sz="2800" dirty="0" err="1"/>
              <a:t>theme_bw</a:t>
            </a:r>
            <a:r>
              <a:rPr lang="en-US" sz="2800" dirty="0" smtClean="0"/>
              <a:t>() 	# an alternative in black &amp; white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929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Consider the data </a:t>
            </a:r>
            <a:r>
              <a:rPr lang="en-US" dirty="0" smtClean="0">
                <a:solidFill>
                  <a:srgbClr val="C00000"/>
                </a:solidFill>
              </a:rPr>
              <a:t>iris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Create a scatterplot of </a:t>
            </a:r>
            <a:r>
              <a:rPr lang="en-US" dirty="0" err="1" smtClean="0"/>
              <a:t>Sepal.Length</a:t>
            </a:r>
            <a:r>
              <a:rPr lang="en-US" dirty="0" smtClean="0"/>
              <a:t> vs. </a:t>
            </a:r>
            <a:r>
              <a:rPr lang="en-US" dirty="0" err="1" smtClean="0"/>
              <a:t>Sepal.Width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Label the axes as “Sepal length” and “Sepal width”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Set the limits of the axes to 1..10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Change the theme to anything you like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err="1" smtClean="0"/>
              <a:t>Eg</a:t>
            </a:r>
            <a:r>
              <a:rPr lang="en-US" dirty="0" smtClean="0"/>
              <a:t>., </a:t>
            </a:r>
            <a:r>
              <a:rPr lang="en-US" dirty="0" err="1" smtClean="0"/>
              <a:t>theme_bw</a:t>
            </a:r>
            <a:endParaRPr lang="en-US" dirty="0" smtClean="0"/>
          </a:p>
          <a:p>
            <a:pPr marL="1314450" lvl="2" indent="-514350">
              <a:buFont typeface="+mj-lt"/>
              <a:buAutoNum type="arabicPeriod"/>
            </a:pPr>
            <a:r>
              <a:rPr lang="en-US" dirty="0"/>
              <a:t>h</a:t>
            </a:r>
            <a:r>
              <a:rPr lang="en-US" dirty="0" smtClean="0"/>
              <a:t>elp(</a:t>
            </a:r>
            <a:r>
              <a:rPr lang="en-US" dirty="0" err="1" smtClean="0"/>
              <a:t>theme_bw</a:t>
            </a:r>
            <a:r>
              <a:rPr lang="en-US" dirty="0" smtClean="0"/>
              <a:t>) to see other themes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Save final plots as a PNG file and add it to your Google Doc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825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73063"/>
            <a:ext cx="8304213" cy="9906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Example: good visualization</a:t>
            </a:r>
            <a:endParaRPr lang="en-US" altLang="en-US" dirty="0"/>
          </a:p>
        </p:txBody>
      </p:sp>
      <p:pic>
        <p:nvPicPr>
          <p:cNvPr id="212995" name="Picture 3" descr="Weather map showing temperature across the USA" title="Weather map showing tempera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95927"/>
            <a:ext cx="6096665" cy="4938723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2999" name="Text Box 7"/>
          <p:cNvSpPr txBox="1">
            <a:spLocks noChangeArrowheads="1"/>
          </p:cNvSpPr>
          <p:nvPr/>
        </p:nvSpPr>
        <p:spPr bwMode="auto">
          <a:xfrm>
            <a:off x="7862888" y="6469063"/>
            <a:ext cx="1258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yahoo.com</a:t>
            </a:r>
          </a:p>
        </p:txBody>
      </p:sp>
    </p:spTree>
    <p:extLst>
      <p:ext uri="{BB962C8B-B14F-4D97-AF65-F5344CB8AC3E}">
        <p14:creationId xmlns:p14="http://schemas.microsoft.com/office/powerpoint/2010/main" val="3886765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good visualization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389062"/>
            <a:ext cx="8553450" cy="15827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/>
              <a:t>The French engineer, Charles </a:t>
            </a:r>
            <a:r>
              <a:rPr lang="en-US" altLang="en-US" sz="1600" dirty="0" err="1"/>
              <a:t>Minard</a:t>
            </a:r>
            <a:r>
              <a:rPr lang="en-US" altLang="en-US" sz="1600" dirty="0"/>
              <a:t> (1781-1870), illustrated the disastrous result of Napoleon's failed Russian campaign of 1812. </a:t>
            </a:r>
            <a:endParaRPr lang="en-US" altLang="en-US" sz="1600" dirty="0" smtClean="0"/>
          </a:p>
          <a:p>
            <a:pPr>
              <a:lnSpc>
                <a:spcPct val="90000"/>
              </a:lnSpc>
            </a:pPr>
            <a:r>
              <a:rPr lang="en-US" altLang="en-US" sz="1600" dirty="0" smtClean="0"/>
              <a:t>Graph shows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 smtClean="0"/>
              <a:t>Size </a:t>
            </a:r>
            <a:r>
              <a:rPr lang="en-US" altLang="en-US" sz="1400" dirty="0"/>
              <a:t>of the army on its outward and return legs by the width of the band across the map of the </a:t>
            </a:r>
            <a:r>
              <a:rPr lang="en-US" altLang="en-US" sz="1400" dirty="0" smtClean="0"/>
              <a:t>campaign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 smtClean="0"/>
              <a:t>Temperature </a:t>
            </a:r>
            <a:r>
              <a:rPr lang="en-US" altLang="en-US" sz="1400" dirty="0"/>
              <a:t>on the retreat shown on the line graph at the bottom. </a:t>
            </a:r>
            <a:endParaRPr lang="en-US" altLang="en-US" sz="3600" dirty="0"/>
          </a:p>
        </p:txBody>
      </p:sp>
      <p:pic>
        <p:nvPicPr>
          <p:cNvPr id="5" name="Picture 10" descr="Charles Minard's illustration of the disastrous result of Napoleon's failed Russian campaign of 1812" title="Charles Minard's illust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81" y="2667000"/>
            <a:ext cx="7606188" cy="37338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76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15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8229600" cy="860425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Napoleon’s 1812 March </a:t>
            </a:r>
            <a:r>
              <a:rPr lang="en-US" altLang="en-US" sz="3600" dirty="0" smtClean="0"/>
              <a:t>by </a:t>
            </a:r>
            <a:r>
              <a:rPr lang="en-US" altLang="en-US" sz="3600" dirty="0" err="1" smtClean="0"/>
              <a:t>Minard</a:t>
            </a:r>
            <a:endParaRPr lang="en-US" altLang="en-US" sz="3600" dirty="0"/>
          </a:p>
        </p:txBody>
      </p:sp>
      <p:sp>
        <p:nvSpPr>
          <p:cNvPr id="738308" name="Text Box 4"/>
          <p:cNvSpPr txBox="1">
            <a:spLocks noChangeArrowheads="1"/>
          </p:cNvSpPr>
          <p:nvPr/>
        </p:nvSpPr>
        <p:spPr bwMode="auto">
          <a:xfrm>
            <a:off x="2997200" y="5486400"/>
            <a:ext cx="1612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buFontTx/>
              <a:buChar char="•"/>
            </a:pPr>
            <a:r>
              <a:rPr lang="en-US" altLang="en-US" sz="2000" dirty="0">
                <a:effectLst/>
              </a:rPr>
              <a:t>size of army</a:t>
            </a:r>
          </a:p>
          <a:p>
            <a:pPr algn="l" eaLnBrk="0" hangingPunct="0">
              <a:buFontTx/>
              <a:buChar char="•"/>
            </a:pPr>
            <a:r>
              <a:rPr lang="en-US" altLang="en-US" sz="2000" dirty="0">
                <a:effectLst/>
              </a:rPr>
              <a:t>direction</a:t>
            </a:r>
          </a:p>
        </p:txBody>
      </p:sp>
      <p:sp>
        <p:nvSpPr>
          <p:cNvPr id="738309" name="Text Box 5"/>
          <p:cNvSpPr txBox="1">
            <a:spLocks noChangeArrowheads="1"/>
          </p:cNvSpPr>
          <p:nvPr/>
        </p:nvSpPr>
        <p:spPr bwMode="auto">
          <a:xfrm>
            <a:off x="4749800" y="5486400"/>
            <a:ext cx="13335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buFontTx/>
              <a:buChar char="•"/>
            </a:pPr>
            <a:r>
              <a:rPr lang="en-US" altLang="en-US" sz="2000">
                <a:effectLst/>
              </a:rPr>
              <a:t>latitude</a:t>
            </a:r>
          </a:p>
          <a:p>
            <a:pPr algn="l" eaLnBrk="0" hangingPunct="0">
              <a:buFontTx/>
              <a:buChar char="•"/>
            </a:pPr>
            <a:r>
              <a:rPr lang="en-US" altLang="en-US" sz="2000">
                <a:effectLst/>
              </a:rPr>
              <a:t>longitude</a:t>
            </a:r>
          </a:p>
        </p:txBody>
      </p:sp>
      <p:sp>
        <p:nvSpPr>
          <p:cNvPr id="738310" name="Text Box 6"/>
          <p:cNvSpPr txBox="1">
            <a:spLocks noChangeArrowheads="1"/>
          </p:cNvSpPr>
          <p:nvPr/>
        </p:nvSpPr>
        <p:spPr bwMode="auto">
          <a:xfrm>
            <a:off x="6197600" y="5486400"/>
            <a:ext cx="16462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buFontTx/>
              <a:buChar char="•"/>
            </a:pPr>
            <a:r>
              <a:rPr lang="en-US" altLang="en-US" sz="2000">
                <a:effectLst/>
              </a:rPr>
              <a:t>temperature</a:t>
            </a:r>
          </a:p>
          <a:p>
            <a:pPr algn="l" eaLnBrk="0" hangingPunct="0">
              <a:buFontTx/>
              <a:buChar char="•"/>
            </a:pPr>
            <a:r>
              <a:rPr lang="en-US" altLang="en-US" sz="2000">
                <a:effectLst/>
              </a:rPr>
              <a:t>date</a:t>
            </a:r>
          </a:p>
        </p:txBody>
      </p:sp>
      <p:sp>
        <p:nvSpPr>
          <p:cNvPr id="738311" name="Text Box 7"/>
          <p:cNvSpPr txBox="1">
            <a:spLocks noChangeArrowheads="1"/>
          </p:cNvSpPr>
          <p:nvPr/>
        </p:nvSpPr>
        <p:spPr bwMode="auto">
          <a:xfrm>
            <a:off x="8205787" y="5927725"/>
            <a:ext cx="806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>
                <a:solidFill>
                  <a:schemeClr val="folHlink"/>
                </a:solidFill>
                <a:effectLst/>
              </a:rPr>
              <a:t>[Tufte]</a:t>
            </a:r>
          </a:p>
        </p:txBody>
      </p:sp>
      <p:pic>
        <p:nvPicPr>
          <p:cNvPr id="738314" name="Picture 10" descr="Charles Minard's illustration of the disastrous result of Napoleon's failed Russian campaign of 1812" title="Charles Minard's illust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14400"/>
            <a:ext cx="8974137" cy="4405312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8316" name="Text Box 12"/>
          <p:cNvSpPr txBox="1">
            <a:spLocks noChangeArrowheads="1"/>
          </p:cNvSpPr>
          <p:nvPr/>
        </p:nvSpPr>
        <p:spPr bwMode="auto">
          <a:xfrm>
            <a:off x="762000" y="5638800"/>
            <a:ext cx="1997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 dirty="0">
                <a:effectLst/>
              </a:rPr>
              <a:t>Variables shown:</a:t>
            </a:r>
          </a:p>
        </p:txBody>
      </p:sp>
    </p:spTree>
    <p:extLst>
      <p:ext uri="{BB962C8B-B14F-4D97-AF65-F5344CB8AC3E}">
        <p14:creationId xmlns:p14="http://schemas.microsoft.com/office/powerpoint/2010/main" val="102289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08" grpId="0"/>
      <p:bldP spid="738309" grpId="0"/>
      <p:bldP spid="738310" grpId="0"/>
      <p:bldP spid="7383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Visualization?</a:t>
            </a:r>
          </a:p>
        </p:txBody>
      </p:sp>
      <p:sp>
        <p:nvSpPr>
          <p:cNvPr id="22835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05000"/>
              </a:lnSpc>
            </a:pPr>
            <a:r>
              <a:rPr lang="en-US" altLang="en-US" dirty="0"/>
              <a:t>Use the eye for pattern recognition; people are good at</a:t>
            </a:r>
          </a:p>
          <a:p>
            <a:pPr lvl="1">
              <a:lnSpc>
                <a:spcPct val="105000"/>
              </a:lnSpc>
            </a:pPr>
            <a:r>
              <a:rPr lang="en-US" altLang="en-US" dirty="0"/>
              <a:t>scanning </a:t>
            </a:r>
          </a:p>
          <a:p>
            <a:pPr lvl="1">
              <a:lnSpc>
                <a:spcPct val="105000"/>
              </a:lnSpc>
            </a:pPr>
            <a:r>
              <a:rPr lang="en-US" altLang="en-US" dirty="0"/>
              <a:t>recognizing </a:t>
            </a:r>
          </a:p>
          <a:p>
            <a:pPr lvl="1">
              <a:lnSpc>
                <a:spcPct val="105000"/>
              </a:lnSpc>
            </a:pPr>
            <a:r>
              <a:rPr lang="en-US" altLang="en-US" dirty="0"/>
              <a:t>remembering images </a:t>
            </a:r>
          </a:p>
          <a:p>
            <a:pPr lvl="1">
              <a:lnSpc>
                <a:spcPct val="105000"/>
              </a:lnSpc>
            </a:pPr>
            <a:endParaRPr lang="en-US" altLang="en-US" dirty="0"/>
          </a:p>
          <a:p>
            <a:pPr>
              <a:lnSpc>
                <a:spcPct val="105000"/>
              </a:lnSpc>
            </a:pPr>
            <a:r>
              <a:rPr lang="en-US" altLang="en-US" dirty="0"/>
              <a:t>Graphical elements facilitate comparisons via </a:t>
            </a:r>
          </a:p>
          <a:p>
            <a:pPr lvl="1">
              <a:lnSpc>
                <a:spcPct val="105000"/>
              </a:lnSpc>
            </a:pPr>
            <a:r>
              <a:rPr lang="en-US" altLang="en-US" dirty="0"/>
              <a:t>length </a:t>
            </a:r>
          </a:p>
          <a:p>
            <a:pPr lvl="1">
              <a:lnSpc>
                <a:spcPct val="105000"/>
              </a:lnSpc>
            </a:pPr>
            <a:r>
              <a:rPr lang="en-US" altLang="en-US" dirty="0"/>
              <a:t>shape </a:t>
            </a:r>
          </a:p>
          <a:p>
            <a:pPr lvl="1">
              <a:lnSpc>
                <a:spcPct val="105000"/>
              </a:lnSpc>
            </a:pPr>
            <a:r>
              <a:rPr lang="en-US" altLang="en-US" dirty="0"/>
              <a:t>orientation </a:t>
            </a:r>
          </a:p>
          <a:p>
            <a:pPr lvl="1">
              <a:lnSpc>
                <a:spcPct val="105000"/>
              </a:lnSpc>
            </a:pPr>
            <a:r>
              <a:rPr lang="en-US" altLang="en-US" dirty="0"/>
              <a:t>texture </a:t>
            </a:r>
          </a:p>
        </p:txBody>
      </p:sp>
    </p:spTree>
    <p:extLst>
      <p:ext uri="{BB962C8B-B14F-4D97-AF65-F5344CB8AC3E}">
        <p14:creationId xmlns:p14="http://schemas.microsoft.com/office/powerpoint/2010/main" val="324279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visualization?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1" y="3784843"/>
            <a:ext cx="8153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“The simple graph has brought more information to the data analyst’s mind than any other device.” — John Tukey</a:t>
            </a:r>
          </a:p>
        </p:txBody>
      </p:sp>
    </p:spTree>
    <p:extLst>
      <p:ext uri="{BB962C8B-B14F-4D97-AF65-F5344CB8AC3E}">
        <p14:creationId xmlns:p14="http://schemas.microsoft.com/office/powerpoint/2010/main" val="192773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1713</Words>
  <Application>Microsoft Office PowerPoint</Application>
  <PresentationFormat>On-screen Show (4:3)</PresentationFormat>
  <Paragraphs>319</Paragraphs>
  <Slides>45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Arial</vt:lpstr>
      <vt:lpstr>Calibri</vt:lpstr>
      <vt:lpstr>Courier New</vt:lpstr>
      <vt:lpstr>Times New Roman</vt:lpstr>
      <vt:lpstr>Tw Cen MT</vt:lpstr>
      <vt:lpstr>Tw Cen MT Condensed</vt:lpstr>
      <vt:lpstr>Wingdings</vt:lpstr>
      <vt:lpstr>Wingdings 3</vt:lpstr>
      <vt:lpstr>1_Office Theme</vt:lpstr>
      <vt:lpstr>Integral</vt:lpstr>
      <vt:lpstr>MS Org Chart</vt:lpstr>
      <vt:lpstr>Clip</vt:lpstr>
      <vt:lpstr>CPSC 375 Introduction to Data Science and Big Data Analytics</vt:lpstr>
      <vt:lpstr>What we will cover today</vt:lpstr>
      <vt:lpstr>Data Visualization</vt:lpstr>
      <vt:lpstr>Goals of Information Visualization</vt:lpstr>
      <vt:lpstr>Example: good visualization</vt:lpstr>
      <vt:lpstr>Example: good visualization</vt:lpstr>
      <vt:lpstr>Napoleon’s 1812 March by Minard</vt:lpstr>
      <vt:lpstr>Why Visualization?</vt:lpstr>
      <vt:lpstr>Why visualization?</vt:lpstr>
      <vt:lpstr>Which is better?</vt:lpstr>
      <vt:lpstr>Which is better?</vt:lpstr>
      <vt:lpstr>Two Different Goals of Visualization</vt:lpstr>
      <vt:lpstr>Types of Symbolic Displays</vt:lpstr>
      <vt:lpstr>Types of Symbolic Displays</vt:lpstr>
      <vt:lpstr>Types of Symbolic Displays</vt:lpstr>
      <vt:lpstr>Types of Symbolic Displays</vt:lpstr>
      <vt:lpstr>Types of Symbolic Displays</vt:lpstr>
      <vt:lpstr>Some Common Graph Types</vt:lpstr>
      <vt:lpstr>When to use which type?</vt:lpstr>
      <vt:lpstr>When to use which type?</vt:lpstr>
      <vt:lpstr>What about pie charts?</vt:lpstr>
      <vt:lpstr>What is common across these types of graphs?</vt:lpstr>
      <vt:lpstr>R graphics – base &amp; ggplot2</vt:lpstr>
      <vt:lpstr>ggplot2 philosophy</vt:lpstr>
      <vt:lpstr>ggplot2 philosophy</vt:lpstr>
      <vt:lpstr>Components of the layered grammar of graphics</vt:lpstr>
      <vt:lpstr>Building a plot in ggplot2</vt:lpstr>
      <vt:lpstr>A basic ggplot2 graph</vt:lpstr>
      <vt:lpstr>ggplot2: data</vt:lpstr>
      <vt:lpstr>ggplot2: geometric objects</vt:lpstr>
      <vt:lpstr>ggplot2: aesthetics</vt:lpstr>
      <vt:lpstr>ggplot2: aesthetics</vt:lpstr>
      <vt:lpstr>Classwork</vt:lpstr>
      <vt:lpstr>Mapping discrete and continuous variables</vt:lpstr>
      <vt:lpstr>ggplot2: facets</vt:lpstr>
      <vt:lpstr>facet iris  scatterplot by Species</vt:lpstr>
      <vt:lpstr>ggplot2: statistical transformations</vt:lpstr>
      <vt:lpstr>Classwork</vt:lpstr>
      <vt:lpstr>ggplot2: scales</vt:lpstr>
      <vt:lpstr>ggplot2: scale</vt:lpstr>
      <vt:lpstr>ggplot: scales</vt:lpstr>
      <vt:lpstr>ggplot2: coordinate systems</vt:lpstr>
      <vt:lpstr>ggplot2: coordinate systems</vt:lpstr>
      <vt:lpstr>"Other" – a little bit of polish</vt:lpstr>
      <vt:lpstr>Classwork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</cp:revision>
  <dcterms:created xsi:type="dcterms:W3CDTF">2012-09-13T21:52:26Z</dcterms:created>
  <dcterms:modified xsi:type="dcterms:W3CDTF">2021-06-03T16:31:12Z</dcterms:modified>
</cp:coreProperties>
</file>