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53"/>
  </p:notesMasterIdLst>
  <p:handoutMasterIdLst>
    <p:handoutMasterId r:id="rId54"/>
  </p:handoutMasterIdLst>
  <p:sldIdLst>
    <p:sldId id="566" r:id="rId3"/>
    <p:sldId id="464" r:id="rId4"/>
    <p:sldId id="496" r:id="rId5"/>
    <p:sldId id="497" r:id="rId6"/>
    <p:sldId id="499" r:id="rId7"/>
    <p:sldId id="500" r:id="rId8"/>
    <p:sldId id="501" r:id="rId9"/>
    <p:sldId id="502" r:id="rId10"/>
    <p:sldId id="503" r:id="rId11"/>
    <p:sldId id="339" r:id="rId12"/>
    <p:sldId id="340" r:id="rId13"/>
    <p:sldId id="475" r:id="rId14"/>
    <p:sldId id="508" r:id="rId15"/>
    <p:sldId id="343" r:id="rId16"/>
    <p:sldId id="463" r:id="rId17"/>
    <p:sldId id="345" r:id="rId18"/>
    <p:sldId id="347" r:id="rId19"/>
    <p:sldId id="348" r:id="rId20"/>
    <p:sldId id="567" r:id="rId21"/>
    <p:sldId id="349" r:id="rId22"/>
    <p:sldId id="350" r:id="rId23"/>
    <p:sldId id="458" r:id="rId24"/>
    <p:sldId id="476" r:id="rId25"/>
    <p:sldId id="477" r:id="rId26"/>
    <p:sldId id="354" r:id="rId27"/>
    <p:sldId id="355" r:id="rId28"/>
    <p:sldId id="420" r:id="rId29"/>
    <p:sldId id="421" r:id="rId30"/>
    <p:sldId id="358" r:id="rId31"/>
    <p:sldId id="359" r:id="rId32"/>
    <p:sldId id="362" r:id="rId33"/>
    <p:sldId id="363" r:id="rId34"/>
    <p:sldId id="364" r:id="rId35"/>
    <p:sldId id="366" r:id="rId36"/>
    <p:sldId id="493" r:id="rId37"/>
    <p:sldId id="494" r:id="rId38"/>
    <p:sldId id="569" r:id="rId39"/>
    <p:sldId id="504" r:id="rId40"/>
    <p:sldId id="351" r:id="rId41"/>
    <p:sldId id="480" r:id="rId42"/>
    <p:sldId id="481" r:id="rId43"/>
    <p:sldId id="482" r:id="rId44"/>
    <p:sldId id="483" r:id="rId45"/>
    <p:sldId id="507" r:id="rId46"/>
    <p:sldId id="505" r:id="rId47"/>
    <p:sldId id="379" r:id="rId48"/>
    <p:sldId id="570" r:id="rId49"/>
    <p:sldId id="568" r:id="rId50"/>
    <p:sldId id="430" r:id="rId51"/>
    <p:sldId id="432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3281" autoAdjust="0"/>
  </p:normalViewPr>
  <p:slideViewPr>
    <p:cSldViewPr>
      <p:cViewPr>
        <p:scale>
          <a:sx n="60" d="100"/>
          <a:sy n="60" d="100"/>
        </p:scale>
        <p:origin x="1402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285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10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14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21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21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29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10A47E-624A-4170-91C5-89DA5AE1392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71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EE946D-0352-4B4C-AC3A-13449E526E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32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5/4/2021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A19013-8354-48FF-A07D-A094A71E8E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91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6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06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98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295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64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69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19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65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448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99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281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297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0" y="85725"/>
            <a:ext cx="8553450" cy="43815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ell Gothic Std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381000" y="619125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ntentSlide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2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0" y="85725"/>
            <a:ext cx="8553450" cy="43815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ell Gothic Std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381000" y="619125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ntentSlide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34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0" y="85725"/>
            <a:ext cx="8553450" cy="43815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ell Gothic Std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381000" y="619125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ntentSlide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95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61950" y="85725"/>
            <a:ext cx="8553450" cy="43815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ell Gothic Std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381000" y="619125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ntentSlide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8D70B-DD96-4438-B479-E01B685434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77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5/4/2021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  <p:sldLayoutId id="2147483678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md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blog.com/2006/08/all-our-n-gram-are-belong-to-you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n-US" dirty="0"/>
              <a:t>data platforms</a:t>
            </a:r>
          </a:p>
          <a:p>
            <a:r>
              <a:rPr lang="en-US" dirty="0" smtClean="0"/>
              <a:t>Map-Reduce</a:t>
            </a:r>
          </a:p>
          <a:p>
            <a:r>
              <a:rPr lang="en-US" dirty="0" smtClean="0"/>
              <a:t>Distributed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6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Data sets that fit in 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2318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Larger data sets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i="1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</a:t>
            </a:r>
            <a:r>
              <a:rPr lang="en-US" dirty="0"/>
              <a:t>the work over many machines 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news: same problem with 1000 machines, &lt; 3 hours </a:t>
            </a:r>
          </a:p>
          <a:p>
            <a:r>
              <a:rPr lang="en-US" dirty="0"/>
              <a:t>Bad news: </a:t>
            </a:r>
            <a:r>
              <a:rPr lang="en-US" dirty="0" smtClean="0"/>
              <a:t>Distributed computing is hard! </a:t>
            </a:r>
            <a:endParaRPr lang="en-US" dirty="0"/>
          </a:p>
          <a:p>
            <a:pPr lvl="1"/>
            <a:r>
              <a:rPr lang="en-US" dirty="0"/>
              <a:t>communication and coordination </a:t>
            </a:r>
          </a:p>
          <a:p>
            <a:pPr lvl="1"/>
            <a:r>
              <a:rPr lang="en-US" dirty="0"/>
              <a:t>recovering from machine failure </a:t>
            </a:r>
          </a:p>
          <a:p>
            <a:pPr lvl="1"/>
            <a:r>
              <a:rPr lang="en-US" dirty="0" smtClean="0"/>
              <a:t>optimization </a:t>
            </a:r>
            <a:endParaRPr lang="en-US" dirty="0"/>
          </a:p>
          <a:p>
            <a:pPr lvl="1"/>
            <a:r>
              <a:rPr lang="en-US" dirty="0" smtClean="0"/>
              <a:t>Data locality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Photograph of a server room. There are about 22 computers in each rack and there are about 20 racks for a total of about 220 computers." title="Photograph of a server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</a:t>
            </a:r>
            <a:r>
              <a:rPr lang="en-US" dirty="0" smtClean="0"/>
              <a:t>lose 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Issue:</a:t>
            </a:r>
            <a:r>
              <a:rPr lang="en-US" b="1" dirty="0"/>
              <a:t> </a:t>
            </a:r>
            <a:r>
              <a:rPr lang="en-US" b="1" dirty="0" smtClean="0"/>
              <a:t>Copying data </a:t>
            </a:r>
            <a:r>
              <a:rPr lang="en-US" b="1" dirty="0"/>
              <a:t>over </a:t>
            </a:r>
            <a:r>
              <a:rPr lang="en-US" b="1" dirty="0" smtClean="0"/>
              <a:t>a network </a:t>
            </a:r>
            <a:r>
              <a:rPr lang="en-US" b="1" dirty="0"/>
              <a:t>takes time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Two key ideas: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Store files multiple times for reliability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Bring computation close to the data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Map-reduce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addresses these problems</a:t>
            </a:r>
          </a:p>
          <a:p>
            <a:pPr lvl="1"/>
            <a:r>
              <a:rPr lang="en-US" dirty="0"/>
              <a:t>Google’s computational/data </a:t>
            </a:r>
            <a:r>
              <a:rPr lang="en-US" dirty="0" smtClean="0"/>
              <a:t>manipulation model</a:t>
            </a:r>
            <a:endParaRPr lang="en-US" dirty="0"/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Storage Infrastructure – File system</a:t>
            </a:r>
          </a:p>
          <a:p>
            <a:pPr lvl="2"/>
            <a:r>
              <a:rPr lang="en-US" dirty="0" smtClean="0"/>
              <a:t>Google: GFS. </a:t>
            </a:r>
            <a:r>
              <a:rPr lang="en-US" dirty="0" err="1" smtClean="0"/>
              <a:t>Hadoop</a:t>
            </a:r>
            <a:r>
              <a:rPr lang="en-US" dirty="0" smtClean="0"/>
              <a:t>: HDFS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Programming model</a:t>
            </a:r>
          </a:p>
          <a:p>
            <a:pPr lvl="2"/>
            <a:r>
              <a:rPr lang="en-US" dirty="0" smtClean="0"/>
              <a:t>Map-Reduce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Infrastructure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Problem: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nodes </a:t>
            </a:r>
            <a:r>
              <a:rPr lang="en-US" dirty="0" smtClean="0"/>
              <a:t>fail</a:t>
            </a:r>
            <a:r>
              <a:rPr lang="en-US" dirty="0"/>
              <a:t>, how </a:t>
            </a:r>
            <a:r>
              <a:rPr lang="en-US" dirty="0" smtClean="0"/>
              <a:t>to </a:t>
            </a:r>
            <a:r>
              <a:rPr lang="en-US" dirty="0"/>
              <a:t>store data persistently? 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Answer: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Distributed </a:t>
            </a:r>
            <a:r>
              <a:rPr lang="en-US" b="1" dirty="0">
                <a:solidFill>
                  <a:schemeClr val="accent2"/>
                </a:solidFill>
              </a:rPr>
              <a:t>File </a:t>
            </a:r>
            <a:r>
              <a:rPr lang="en-US" b="1" dirty="0" smtClean="0">
                <a:solidFill>
                  <a:schemeClr val="accent2"/>
                </a:solidFill>
              </a:rPr>
              <a:t>System: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Provides global file namespace</a:t>
            </a:r>
          </a:p>
          <a:p>
            <a:pPr lvl="2"/>
            <a:r>
              <a:rPr lang="en-US" dirty="0"/>
              <a:t>Google GFS; </a:t>
            </a:r>
            <a:r>
              <a:rPr lang="en-US" dirty="0" err="1"/>
              <a:t>Hadoop</a:t>
            </a:r>
            <a:r>
              <a:rPr lang="en-US" dirty="0"/>
              <a:t> HDFS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Typical usage pattern</a:t>
            </a:r>
          </a:p>
          <a:p>
            <a:pPr lvl="1"/>
            <a:r>
              <a:rPr lang="en-US" dirty="0"/>
              <a:t>Huge files (100s of GB to TB)</a:t>
            </a:r>
          </a:p>
          <a:p>
            <a:pPr lvl="1"/>
            <a:r>
              <a:rPr lang="en-US" dirty="0"/>
              <a:t>Data is rarely updated in place</a:t>
            </a:r>
          </a:p>
          <a:p>
            <a:pPr lvl="1"/>
            <a:r>
              <a:rPr lang="en-US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 and file systems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5511224" cy="5504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(RAM)</a:t>
            </a:r>
          </a:p>
          <a:p>
            <a:pPr lvl="1"/>
            <a:r>
              <a:rPr lang="en-US" dirty="0"/>
              <a:t>Random access</a:t>
            </a:r>
          </a:p>
          <a:p>
            <a:r>
              <a:rPr lang="en-US" dirty="0"/>
              <a:t>Disk</a:t>
            </a:r>
          </a:p>
          <a:p>
            <a:pPr lvl="1"/>
            <a:r>
              <a:rPr lang="en-US" dirty="0"/>
              <a:t>HDD, SSD</a:t>
            </a:r>
          </a:p>
          <a:p>
            <a:pPr lvl="1"/>
            <a:r>
              <a:rPr lang="en-US" dirty="0"/>
              <a:t>Block access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Unit of organizing data on disk</a:t>
            </a:r>
          </a:p>
          <a:p>
            <a:r>
              <a:rPr lang="en-US" dirty="0"/>
              <a:t>File format</a:t>
            </a:r>
          </a:p>
          <a:p>
            <a:pPr lvl="1"/>
            <a:r>
              <a:rPr lang="en-US" dirty="0"/>
              <a:t>How to arrange “random” data in sequential </a:t>
            </a:r>
            <a:r>
              <a:rPr lang="en-US" dirty="0" smtClean="0"/>
              <a:t>format?</a:t>
            </a:r>
          </a:p>
          <a:p>
            <a:pPr lvl="1"/>
            <a:r>
              <a:rPr lang="en-US" dirty="0" smtClean="0"/>
              <a:t>E.g. row-based (.</a:t>
            </a:r>
            <a:r>
              <a:rPr lang="en-US" dirty="0" err="1" smtClean="0"/>
              <a:t>xls</a:t>
            </a:r>
            <a:r>
              <a:rPr lang="en-US" dirty="0" smtClean="0"/>
              <a:t>, .csv)</a:t>
            </a:r>
          </a:p>
          <a:p>
            <a:pPr lvl="1"/>
            <a:r>
              <a:rPr lang="en-US" dirty="0" smtClean="0"/>
              <a:t>Column-based (Parquet)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How are files arranged on disk?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72200" y="1989908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67480" y="2958737"/>
            <a:ext cx="1654994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46074" y="1293223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22326" y="1989908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/>
              <a:t>Memory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6084"/>
              </p:ext>
            </p:extLst>
          </p:nvPr>
        </p:nvGraphicFramePr>
        <p:xfrm>
          <a:off x="6295069" y="2033452"/>
          <a:ext cx="11498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70">
                  <a:extLst>
                    <a:ext uri="{9D8B030D-6E8A-4147-A177-3AD203B41FA5}">
                      <a16:colId xmlns:a16="http://schemas.microsoft.com/office/drawing/2014/main" val="18187420"/>
                    </a:ext>
                  </a:extLst>
                </a:gridCol>
                <a:gridCol w="383270">
                  <a:extLst>
                    <a:ext uri="{9D8B030D-6E8A-4147-A177-3AD203B41FA5}">
                      <a16:colId xmlns:a16="http://schemas.microsoft.com/office/drawing/2014/main" val="1997221967"/>
                    </a:ext>
                  </a:extLst>
                </a:gridCol>
                <a:gridCol w="383270">
                  <a:extLst>
                    <a:ext uri="{9D8B030D-6E8A-4147-A177-3AD203B41FA5}">
                      <a16:colId xmlns:a16="http://schemas.microsoft.com/office/drawing/2014/main" val="1771622403"/>
                    </a:ext>
                  </a:extLst>
                </a:gridCol>
              </a:tblGrid>
              <a:tr h="17659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40034"/>
                  </a:ext>
                </a:extLst>
              </a:tr>
              <a:tr h="1765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11398"/>
                  </a:ext>
                </a:extLst>
              </a:tr>
              <a:tr h="1765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28694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746888" y="2958737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Disk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22274" y="3547654"/>
            <a:ext cx="232005" cy="7620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5297" y="3547654"/>
            <a:ext cx="232005" cy="7620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37222" y="3547654"/>
            <a:ext cx="232005" cy="7620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42042" y="3547654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84274" y="3547654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03997" y="3547654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4130" y="3644538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26362" y="3644538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46085" y="3644538"/>
            <a:ext cx="232005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6818461" y="1815737"/>
            <a:ext cx="185392" cy="304800"/>
          </a:xfrm>
          <a:prstGeom prst="upDownArrow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6875668" y="2741023"/>
            <a:ext cx="185392" cy="304800"/>
          </a:xfrm>
          <a:prstGeom prst="upDownArrow">
            <a:avLst/>
          </a:pr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219482" y="4489269"/>
            <a:ext cx="1654994" cy="914400"/>
            <a:chOff x="6219482" y="4489269"/>
            <a:chExt cx="1654994" cy="914400"/>
          </a:xfrm>
        </p:grpSpPr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6219482" y="4489269"/>
              <a:ext cx="1654994" cy="9144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52224" y="4937760"/>
              <a:ext cx="232005" cy="76200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59222" y="5034644"/>
              <a:ext cx="232005" cy="76200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94977" y="4946469"/>
              <a:ext cx="232005" cy="76200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71992" y="4937760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53971" y="4937760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33947" y="4937760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03282" y="4937760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03281" y="5046072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6035" y="5034644"/>
              <a:ext cx="232005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424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610600" cy="3276600"/>
          </a:xfrm>
        </p:spPr>
        <p:txBody>
          <a:bodyPr anchor="b">
            <a:normAutofit/>
          </a:bodyPr>
          <a:lstStyle/>
          <a:p>
            <a:r>
              <a:rPr lang="en-US" sz="5400" dirty="0" smtClean="0"/>
              <a:t>Map-Reduce </a:t>
            </a:r>
            <a:r>
              <a:rPr lang="en-US" sz="5400" dirty="0"/>
              <a:t>and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the </a:t>
            </a:r>
            <a:r>
              <a:rPr lang="en-US" sz="5400" dirty="0"/>
              <a:t>New Software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Mining of Massive Datasets</a:t>
            </a:r>
          </a:p>
          <a:p>
            <a:r>
              <a:rPr lang="en-US" sz="2400" dirty="0" smtClean="0"/>
              <a:t>Jure Leskovec, </a:t>
            </a:r>
            <a:r>
              <a:rPr lang="en-US" sz="2400" dirty="0" err="1" smtClean="0"/>
              <a:t>Anand</a:t>
            </a:r>
            <a:r>
              <a:rPr lang="en-US" sz="2400" dirty="0" smtClean="0"/>
              <a:t> </a:t>
            </a:r>
            <a:r>
              <a:rPr lang="en-US" sz="2400" dirty="0" err="1" smtClean="0"/>
              <a:t>Rajaraman</a:t>
            </a:r>
            <a:r>
              <a:rPr lang="en-US" sz="2400" dirty="0" smtClean="0"/>
              <a:t>, Jeff Ullman </a:t>
            </a:r>
            <a:r>
              <a:rPr lang="en-US" sz="2000" dirty="0" smtClean="0"/>
              <a:t>Stanford University</a:t>
            </a:r>
          </a:p>
          <a:p>
            <a:r>
              <a:rPr lang="en-US" sz="3200" dirty="0" smtClean="0"/>
              <a:t>http://www.mmds.org </a:t>
            </a:r>
          </a:p>
        </p:txBody>
      </p:sp>
      <p:pic>
        <p:nvPicPr>
          <p:cNvPr id="5" name="Picture 6" descr="Stanford University logo" title="Stanford University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22098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Slides from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4"/>
              </a:rPr>
              <a:t>www.mmds.org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78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 smtClean="0"/>
              <a:t>How to distribute computation?</a:t>
            </a:r>
          </a:p>
          <a:p>
            <a:pPr lvl="1"/>
            <a:r>
              <a:rPr lang="en-US" dirty="0" smtClean="0"/>
              <a:t>Distributed/parallel programming is hard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Map-reduce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addresses all of the above</a:t>
            </a:r>
          </a:p>
          <a:p>
            <a:pPr lvl="1"/>
            <a:r>
              <a:rPr lang="en-US" dirty="0" smtClean="0"/>
              <a:t>Google’s computational/data manipulation model</a:t>
            </a:r>
          </a:p>
          <a:p>
            <a:pPr lvl="1"/>
            <a:r>
              <a:rPr lang="en-US" dirty="0" smtClean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make it easy to write distributed programs?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A simple programming model that applies to many large-scale computing problems </a:t>
            </a:r>
          </a:p>
          <a:p>
            <a:pPr lvl="1"/>
            <a:r>
              <a:rPr lang="en-US" dirty="0"/>
              <a:t>Hide messy details in </a:t>
            </a:r>
            <a:r>
              <a:rPr lang="en-US" dirty="0" err="1"/>
              <a:t>MapReduce</a:t>
            </a:r>
            <a:r>
              <a:rPr lang="en-US" dirty="0"/>
              <a:t> runtime library: </a:t>
            </a:r>
          </a:p>
          <a:p>
            <a:pPr lvl="2"/>
            <a:r>
              <a:rPr lang="en-US" dirty="0"/>
              <a:t>automatic parallelization </a:t>
            </a:r>
          </a:p>
          <a:p>
            <a:pPr lvl="2"/>
            <a:r>
              <a:rPr lang="en-US" dirty="0"/>
              <a:t>load balancing </a:t>
            </a:r>
          </a:p>
          <a:p>
            <a:pPr lvl="2"/>
            <a:r>
              <a:rPr lang="en-US" dirty="0"/>
              <a:t>network and disk transfer optimization </a:t>
            </a:r>
          </a:p>
          <a:p>
            <a:pPr lvl="2"/>
            <a:r>
              <a:rPr lang="en-US" dirty="0"/>
              <a:t>handling of machine failures </a:t>
            </a:r>
          </a:p>
          <a:p>
            <a:pPr lvl="2"/>
            <a:r>
              <a:rPr lang="en-US" dirty="0" smtClean="0"/>
              <a:t>improvements </a:t>
            </a:r>
            <a:r>
              <a:rPr lang="en-US" dirty="0"/>
              <a:t>to core library benefit all users of library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6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make it easy to write distributed programs?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Developed at Google but not available outside the company</a:t>
            </a:r>
          </a:p>
          <a:p>
            <a:pPr lvl="1"/>
            <a:r>
              <a:rPr lang="en-US" dirty="0" smtClean="0"/>
              <a:t>Open source version: Apache Hadoop</a:t>
            </a:r>
          </a:p>
          <a:p>
            <a:pPr lvl="1"/>
            <a:r>
              <a:rPr lang="en-US" dirty="0" smtClean="0"/>
              <a:t>A big part of the Big Data technology landscape</a:t>
            </a:r>
          </a:p>
          <a:p>
            <a:pPr lvl="1"/>
            <a:r>
              <a:rPr lang="en-US" dirty="0" smtClean="0"/>
              <a:t>Part of the Big Data “software stack”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ucture of DNA" title="Structure of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114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4290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0" y="2667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514600" y="28956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i-FI" altLang="en-US" sz="5400" dirty="0"/>
              <a:t>DNA and </a:t>
            </a:r>
            <a:r>
              <a:rPr lang="fi-FI" altLang="en-US" sz="5400" dirty="0" smtClean="0"/>
              <a:t>Codons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049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MapReduce</a:t>
            </a:r>
            <a:r>
              <a:rPr lang="en-US" altLang="en-US" dirty="0" smtClean="0"/>
              <a:t>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Many Map and Reduce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Improved load balancing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Automatic re-execution on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 a large cluster, some nodes are always slow or flaky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Framework re-executes failed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Locality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With large data, bandwidth to data is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Map tasks are scheduled </a:t>
            </a:r>
            <a:r>
              <a:rPr lang="en-US" altLang="en-US" dirty="0" smtClean="0">
                <a:solidFill>
                  <a:srgbClr val="FF0000"/>
                </a:solidFill>
              </a:rPr>
              <a:t>close to the inputs </a:t>
            </a:r>
            <a:r>
              <a:rPr lang="en-US" altLang="en-US" dirty="0" smtClean="0"/>
              <a:t>when possible</a:t>
            </a:r>
          </a:p>
        </p:txBody>
      </p:sp>
    </p:spTree>
    <p:extLst>
      <p:ext uri="{BB962C8B-B14F-4D97-AF65-F5344CB8AC3E}">
        <p14:creationId xmlns:p14="http://schemas.microsoft.com/office/powerpoint/2010/main" val="5075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6183"/>
            <a:ext cx="8229600" cy="5618367"/>
          </a:xfrm>
        </p:spPr>
      </p:pic>
    </p:spTree>
    <p:extLst>
      <p:ext uri="{BB962C8B-B14F-4D97-AF65-F5344CB8AC3E}">
        <p14:creationId xmlns:p14="http://schemas.microsoft.com/office/powerpoint/2010/main" val="3324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Suited for </a:t>
            </a:r>
            <a:br>
              <a:rPr lang="en-US" dirty="0"/>
            </a:br>
            <a:r>
              <a:rPr lang="en-US" dirty="0"/>
              <a:t>Map-Reduce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Generating Language Model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large number </a:t>
            </a:r>
            <a:r>
              <a:rPr lang="en-US" dirty="0"/>
              <a:t>of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# of times </a:t>
            </a:r>
            <a:r>
              <a:rPr lang="en-US" i="1" dirty="0"/>
              <a:t>every</a:t>
            </a:r>
            <a:r>
              <a:rPr lang="en-US" dirty="0"/>
              <a:t> 5-word sequence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keep all those where count &gt;=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with </a:t>
            </a:r>
            <a:r>
              <a:rPr lang="en-US" dirty="0" err="1"/>
              <a:t>MapReduce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map : extract 5-word sequences =&gt; count from document </a:t>
            </a:r>
          </a:p>
          <a:p>
            <a:pPr lvl="1"/>
            <a:r>
              <a:rPr lang="en-US" dirty="0"/>
              <a:t>reduce : combine counts, and keep if count large </a:t>
            </a:r>
            <a:r>
              <a:rPr lang="en-US" dirty="0" smtClean="0"/>
              <a:t>enough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research.googleblog.com/2006/08/all-our-n-gram-are-belong-to-you.html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4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fi-FI" altLang="en-US" dirty="0"/>
              <a:t>DNA (Deoxyribo Nucleic Acid)</a:t>
            </a:r>
            <a:endParaRPr lang="en-US" altLang="en-US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46125" y="16732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 sz="280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1524000"/>
            <a:ext cx="79248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i-FI" altLang="en-US" sz="2800"/>
              <a:t>DNA is a polymer of nucleotide monomers</a:t>
            </a:r>
          </a:p>
          <a:p>
            <a:pPr>
              <a:buFontTx/>
              <a:buChar char="•"/>
            </a:pPr>
            <a:r>
              <a:rPr lang="fi-FI" altLang="en-US" sz="2800"/>
              <a:t>2’-deoxyribose sugar</a:t>
            </a:r>
          </a:p>
          <a:p>
            <a:pPr>
              <a:buFontTx/>
              <a:buChar char="•"/>
            </a:pPr>
            <a:r>
              <a:rPr lang="fi-FI" altLang="en-US" sz="2800"/>
              <a:t>Four bases:</a:t>
            </a:r>
          </a:p>
          <a:p>
            <a:pPr lvl="4">
              <a:buFontTx/>
              <a:buChar char="•"/>
            </a:pPr>
            <a:r>
              <a:rPr lang="fi-FI" altLang="en-US" sz="2800"/>
              <a:t>Adenine, A</a:t>
            </a:r>
          </a:p>
          <a:p>
            <a:pPr lvl="4">
              <a:buFontTx/>
              <a:buChar char="•"/>
            </a:pPr>
            <a:r>
              <a:rPr lang="fi-FI" altLang="en-US" sz="2800"/>
              <a:t>Guanine, G</a:t>
            </a:r>
          </a:p>
          <a:p>
            <a:pPr lvl="4">
              <a:buFontTx/>
              <a:buChar char="•"/>
            </a:pPr>
            <a:r>
              <a:rPr lang="fi-FI" altLang="en-US" sz="2800"/>
              <a:t>Thymine, T</a:t>
            </a:r>
          </a:p>
          <a:p>
            <a:pPr lvl="4">
              <a:buFontTx/>
              <a:buChar char="•"/>
            </a:pPr>
            <a:r>
              <a:rPr lang="fi-FI" altLang="en-US" sz="2800"/>
              <a:t>Cytosine, C</a:t>
            </a:r>
          </a:p>
          <a:p>
            <a:pPr lvl="4">
              <a:buFontTx/>
              <a:buChar char="•"/>
            </a:pPr>
            <a:endParaRPr lang="en-US" altLang="en-US" sz="2800"/>
          </a:p>
        </p:txBody>
      </p:sp>
      <p:pic>
        <p:nvPicPr>
          <p:cNvPr id="14343" name="Picture 7" descr="Molecular structure of a nucleotide" title="Molecular structure of a nucleot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5179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Word Frequencies in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typical exercise for a new </a:t>
            </a:r>
            <a:r>
              <a:rPr lang="en-US" dirty="0" smtClean="0"/>
              <a:t>Big Data engineer </a:t>
            </a:r>
            <a:r>
              <a:rPr lang="en-US" dirty="0"/>
              <a:t>in his or her first week </a:t>
            </a:r>
          </a:p>
          <a:p>
            <a:pPr lvl="1"/>
            <a:r>
              <a:rPr lang="en-US" dirty="0"/>
              <a:t>Input is </a:t>
            </a:r>
            <a:r>
              <a:rPr lang="en-US" dirty="0" smtClean="0"/>
              <a:t>a set of text files</a:t>
            </a:r>
            <a:endParaRPr lang="en-US" dirty="0"/>
          </a:p>
          <a:p>
            <a:pPr lvl="1"/>
            <a:r>
              <a:rPr lang="en-US" dirty="0" smtClean="0"/>
              <a:t>Output: a count of every unique word</a:t>
            </a:r>
          </a:p>
          <a:p>
            <a:r>
              <a:rPr lang="en-US" dirty="0" smtClean="0"/>
              <a:t>Example input:</a:t>
            </a:r>
          </a:p>
          <a:p>
            <a:pPr lvl="1"/>
            <a:r>
              <a:rPr lang="en-US" dirty="0" smtClean="0"/>
              <a:t>“Deer bear river”</a:t>
            </a:r>
          </a:p>
          <a:p>
            <a:pPr lvl="1"/>
            <a:r>
              <a:rPr lang="en-US" dirty="0" smtClean="0"/>
              <a:t>“Car </a:t>
            </a:r>
            <a:r>
              <a:rPr lang="en-US" dirty="0" err="1" smtClean="0"/>
              <a:t>car</a:t>
            </a:r>
            <a:r>
              <a:rPr lang="en-US" dirty="0" smtClean="0"/>
              <a:t> river”</a:t>
            </a:r>
          </a:p>
          <a:p>
            <a:pPr lvl="1"/>
            <a:r>
              <a:rPr lang="en-US" dirty="0" smtClean="0"/>
              <a:t>“Deer car bear”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Deer: 2</a:t>
            </a:r>
          </a:p>
          <a:p>
            <a:pPr lvl="1"/>
            <a:r>
              <a:rPr lang="en-US" dirty="0" smtClean="0"/>
              <a:t>Bear: 2</a:t>
            </a:r>
          </a:p>
          <a:p>
            <a:pPr lvl="1"/>
            <a:r>
              <a:rPr lang="en-US" dirty="0" smtClean="0"/>
              <a:t>River: 2</a:t>
            </a:r>
          </a:p>
          <a:p>
            <a:pPr lvl="1"/>
            <a:r>
              <a:rPr lang="en-US" dirty="0" smtClean="0"/>
              <a:t>Car: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solution: map()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function that takes a </a:t>
            </a:r>
            <a:r>
              <a:rPr lang="en-US" i="1" dirty="0"/>
              <a:t>key/value</a:t>
            </a:r>
            <a:r>
              <a:rPr lang="en-US" dirty="0"/>
              <a:t> </a:t>
            </a:r>
            <a:r>
              <a:rPr lang="en-US" dirty="0" smtClean="0"/>
              <a:t>pair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= document </a:t>
            </a:r>
            <a:r>
              <a:rPr lang="en-US" dirty="0" smtClean="0"/>
              <a:t>name; </a:t>
            </a:r>
            <a:r>
              <a:rPr lang="en-US" dirty="0"/>
              <a:t>value = document contents </a:t>
            </a:r>
          </a:p>
          <a:p>
            <a:r>
              <a:rPr lang="en-US" dirty="0"/>
              <a:t>Output of map function is (potentially many) key/value pairs. </a:t>
            </a:r>
            <a:endParaRPr lang="en-US" dirty="0" smtClean="0"/>
          </a:p>
          <a:p>
            <a:pPr lvl="1"/>
            <a:r>
              <a:rPr lang="en-US" dirty="0" smtClean="0"/>
              <a:t>output </a:t>
            </a:r>
            <a:r>
              <a:rPr lang="en-US" dirty="0"/>
              <a:t>(word, </a:t>
            </a:r>
            <a:r>
              <a:rPr lang="en-US" dirty="0" smtClean="0"/>
              <a:t>1) </a:t>
            </a:r>
            <a:r>
              <a:rPr lang="en-US" dirty="0"/>
              <a:t>once per word in the document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04800" y="3962401"/>
            <a:ext cx="1600200" cy="1981199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Deer bear river 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4800600"/>
            <a:ext cx="1676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Mapper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4495800"/>
            <a:ext cx="1120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(Deer,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(Bear,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(River,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6184" y="4330063"/>
            <a:ext cx="3429000" cy="135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Mapper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Input: value: lines of text of input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Output: key: word, value: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solution: </a:t>
            </a:r>
            <a:r>
              <a:rPr lang="en-US" dirty="0" smtClean="0"/>
              <a:t>reduce()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library gathers together all pairs with the same key (shuffle/sort)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function combines the values for a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For word counting, </a:t>
            </a:r>
            <a:r>
              <a:rPr lang="en-US" dirty="0"/>
              <a:t>compute the sum </a:t>
            </a:r>
          </a:p>
          <a:p>
            <a:r>
              <a:rPr lang="en-US" dirty="0"/>
              <a:t>Output of reduce (usually 0 or 1 </a:t>
            </a:r>
            <a:r>
              <a:rPr lang="en-US" dirty="0" smtClean="0"/>
              <a:t>values) </a:t>
            </a:r>
            <a:r>
              <a:rPr lang="en-US" dirty="0"/>
              <a:t>paired with key and </a:t>
            </a:r>
            <a:r>
              <a:rPr lang="en-US" dirty="0" smtClean="0"/>
              <a:t>saved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Reduce()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Input: key: word, value: set of counts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Output: key: word, value: </a:t>
            </a:r>
            <a:r>
              <a:rPr lang="en-US" altLang="en-US" dirty="0" smtClean="0">
                <a:solidFill>
                  <a:srgbClr val="FF0000"/>
                </a:solidFill>
              </a:rPr>
              <a:t>sum</a:t>
            </a:r>
            <a:r>
              <a:rPr lang="en-US" altLang="en-US" dirty="0" smtClean="0"/>
              <a:t> of counts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8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Count Dataflow</a:t>
            </a:r>
          </a:p>
        </p:txBody>
      </p:sp>
      <p:pic>
        <p:nvPicPr>
          <p:cNvPr id="31747" name="Picture 3" descr="Word count dataflow" title="Word count datafl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513"/>
            <a:ext cx="9144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1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Codon </a:t>
            </a:r>
            <a:r>
              <a:rPr lang="en-US" dirty="0"/>
              <a:t>Counting with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922837"/>
            <a:ext cx="8382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 developers focus on 2 (+1 internal) functions</a:t>
            </a:r>
          </a:p>
          <a:p>
            <a:pPr lvl="1"/>
            <a:r>
              <a:rPr lang="en-US" dirty="0" smtClean="0"/>
              <a:t>Map</a:t>
            </a:r>
            <a:r>
              <a:rPr lang="en-US" dirty="0"/>
              <a:t>: input -&gt; key, value pairs</a:t>
            </a:r>
          </a:p>
          <a:p>
            <a:pPr lvl="1"/>
            <a:r>
              <a:rPr lang="en-US" dirty="0" smtClean="0"/>
              <a:t>Shuffle</a:t>
            </a:r>
            <a:r>
              <a:rPr lang="en-US" dirty="0"/>
              <a:t>: Group together pairs with same key</a:t>
            </a:r>
          </a:p>
          <a:p>
            <a:pPr lvl="1"/>
            <a:r>
              <a:rPr lang="en-US" dirty="0" smtClean="0"/>
              <a:t>Reduce</a:t>
            </a:r>
            <a:r>
              <a:rPr lang="en-US" dirty="0"/>
              <a:t>: key, value-lists -&gt; output</a:t>
            </a:r>
          </a:p>
        </p:txBody>
      </p:sp>
      <p:pic>
        <p:nvPicPr>
          <p:cNvPr id="6" name="Content Placeholder 5" descr="map, shuffle, and reduce steps when counting codons" title="map shuffle reduce steps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19" y="1384193"/>
            <a:ext cx="6807761" cy="3444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Language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0479"/>
            <a:ext cx="8229600" cy="52578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Statistical machine translation:</a:t>
            </a:r>
          </a:p>
          <a:p>
            <a:pPr lvl="1"/>
            <a:r>
              <a:rPr lang="en-US" dirty="0" smtClean="0"/>
              <a:t>Need to count number of times every 5-word sequence occurs in a large corpus of documents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Easy with </a:t>
            </a:r>
            <a:r>
              <a:rPr lang="en-US" b="1" dirty="0" err="1" smtClean="0"/>
              <a:t>MapReduce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Map: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Extract (5-word sequence, count) from document</a:t>
            </a:r>
          </a:p>
          <a:p>
            <a:pPr lvl="1"/>
            <a:r>
              <a:rPr lang="en-US" b="1" dirty="0" smtClean="0"/>
              <a:t>Reduce: </a:t>
            </a:r>
          </a:p>
          <a:p>
            <a:pPr lvl="2"/>
            <a:r>
              <a:rPr lang="en-US" dirty="0" smtClean="0"/>
              <a:t>Combine the counts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1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machine translation:</a:t>
            </a:r>
          </a:p>
          <a:p>
            <a:pPr lvl="1"/>
            <a:r>
              <a:rPr lang="en-US" dirty="0"/>
              <a:t>Need to count number of times every 5-word sequence occurs in a large corpus of documents</a:t>
            </a:r>
          </a:p>
          <a:p>
            <a:endParaRPr lang="en-US" dirty="0"/>
          </a:p>
          <a:p>
            <a:r>
              <a:rPr lang="en-US" dirty="0"/>
              <a:t>Easy with </a:t>
            </a:r>
            <a:r>
              <a:rPr lang="en-US" dirty="0" err="1"/>
              <a:t>MapReduce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Map: </a:t>
            </a:r>
          </a:p>
          <a:p>
            <a:pPr lvl="2"/>
            <a:r>
              <a:rPr lang="en-US" dirty="0"/>
              <a:t>Extract (5-word sequence, count) from document</a:t>
            </a:r>
          </a:p>
          <a:p>
            <a:pPr lvl="1"/>
            <a:r>
              <a:rPr lang="en-US" dirty="0"/>
              <a:t>Reduce: </a:t>
            </a:r>
          </a:p>
          <a:p>
            <a:pPr lvl="2"/>
            <a:r>
              <a:rPr lang="en-US" dirty="0"/>
              <a:t>Combine the counts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Host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Suppose we have a large web corpus</a:t>
            </a:r>
          </a:p>
          <a:p>
            <a:r>
              <a:rPr lang="en-US" dirty="0"/>
              <a:t>Look at the metadata file</a:t>
            </a:r>
          </a:p>
          <a:p>
            <a:pPr lvl="1"/>
            <a:r>
              <a:rPr lang="en-US" dirty="0"/>
              <a:t>Lines of the form: (URL, size, date, …)</a:t>
            </a:r>
          </a:p>
          <a:p>
            <a:r>
              <a:rPr lang="en-US" b="1" dirty="0"/>
              <a:t>For each host, find the total number of bytes</a:t>
            </a:r>
          </a:p>
          <a:p>
            <a:pPr lvl="1"/>
            <a:r>
              <a:rPr lang="en-US" dirty="0"/>
              <a:t>That is, the sum of the page sizes for all URLs from that particular host</a:t>
            </a: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4455" y="1518919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8"/>
            <a:endParaRPr lang="en-US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Join By Map-Reduce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 smtClean="0"/>
              <a:t>Compute the natural join </a:t>
            </a:r>
            <a:r>
              <a:rPr lang="en-US" b="1" i="1" dirty="0" smtClean="0"/>
              <a:t>R(A,B) </a:t>
            </a:r>
            <a:r>
              <a:rPr lang="en-US" b="1" dirty="0" smtClean="0"/>
              <a:t>⋈</a:t>
            </a:r>
            <a:r>
              <a:rPr lang="en-US" b="1" i="1" dirty="0" smtClean="0"/>
              <a:t> S(B,C)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are each stored in files</a:t>
            </a:r>
          </a:p>
          <a:p>
            <a:r>
              <a:rPr lang="en-US" dirty="0" smtClean="0"/>
              <a:t>Tuples are pairs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or </a:t>
            </a:r>
            <a:r>
              <a:rPr lang="en-US" i="1" dirty="0" smtClean="0"/>
              <a:t>(</a:t>
            </a:r>
            <a:r>
              <a:rPr lang="en-US" i="1" dirty="0" err="1" smtClean="0"/>
              <a:t>b,c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096000" cy="990600"/>
          </a:xfrm>
        </p:spPr>
        <p:txBody>
          <a:bodyPr/>
          <a:lstStyle/>
          <a:p>
            <a:r>
              <a:rPr lang="fi-FI" altLang="en-US" dirty="0"/>
              <a:t>The Genetic Code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715000"/>
          </a:xfrm>
        </p:spPr>
        <p:txBody>
          <a:bodyPr/>
          <a:lstStyle/>
          <a:p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how base sequences are converted to protein sequence</a:t>
            </a:r>
          </a:p>
          <a:p>
            <a:pPr>
              <a:buFontTx/>
              <a:buNone/>
            </a:pPr>
            <a:endParaRPr lang="fi-FI" altLang="en-US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sequence is divided into series of units of three bases </a:t>
            </a:r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 </a:t>
            </a:r>
            <a:r>
              <a:rPr lang="fi-FI" alt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codon</a:t>
            </a:r>
          </a:p>
          <a:p>
            <a:pPr>
              <a:buFontTx/>
              <a:buNone/>
            </a:pPr>
            <a:endParaRPr lang="fi-FI" altLang="en-US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One codon is </a:t>
            </a:r>
            <a:r>
              <a:rPr lang="fi-FI" altLang="en-US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specific </a:t>
            </a:r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one </a:t>
            </a:r>
            <a:r>
              <a:rPr lang="fi-FI" alt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amino acid</a:t>
            </a:r>
            <a:r>
              <a:rPr lang="fi-FI" altLang="en-US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 structural component of protein)</a:t>
            </a:r>
          </a:p>
          <a:p>
            <a:pPr>
              <a:buFontTx/>
              <a:buNone/>
            </a:pPr>
            <a:endParaRPr lang="fi-FI" altLang="en-US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4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Join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A </a:t>
            </a:r>
            <a:r>
              <a:rPr lang="en-US" b="1" dirty="0">
                <a:solidFill>
                  <a:srgbClr val="FF0066"/>
                </a:solidFill>
              </a:rPr>
              <a:t>Map process </a:t>
            </a:r>
            <a:r>
              <a:rPr lang="en-US" b="1" dirty="0" smtClean="0">
                <a:solidFill>
                  <a:srgbClr val="FF0066"/>
                </a:solidFill>
              </a:rPr>
              <a:t>turns:</a:t>
            </a:r>
          </a:p>
          <a:p>
            <a:pPr lvl="1"/>
            <a:r>
              <a:rPr lang="en-US" dirty="0" smtClean="0"/>
              <a:t>Each input </a:t>
            </a:r>
            <a:r>
              <a:rPr lang="en-US" dirty="0"/>
              <a:t>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 smtClean="0"/>
              <a:t>))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Map processes</a:t>
            </a:r>
            <a:r>
              <a:rPr lang="en-US" dirty="0" smtClean="0"/>
              <a:t> send each key-value pair with key </a:t>
            </a:r>
            <a:r>
              <a:rPr lang="en-US" i="1" dirty="0" smtClean="0"/>
              <a:t>b</a:t>
            </a:r>
            <a:r>
              <a:rPr lang="en-US" dirty="0" smtClean="0"/>
              <a:t> to Reduce process </a:t>
            </a:r>
            <a:r>
              <a:rPr lang="en-US" i="1" dirty="0" smtClean="0"/>
              <a:t>h(b)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does this automatically; just tell it what </a:t>
            </a:r>
            <a:r>
              <a:rPr lang="en-US" i="1" dirty="0" smtClean="0"/>
              <a:t>k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Reduce process</a:t>
            </a:r>
            <a:r>
              <a:rPr lang="en-US" dirty="0" smtClean="0"/>
              <a:t> matches all the pairs </a:t>
            </a:r>
            <a:r>
              <a:rPr lang="en-US" i="1" dirty="0" smtClean="0"/>
              <a:t>(b,(</a:t>
            </a:r>
            <a:r>
              <a:rPr lang="en-US" i="1" dirty="0" err="1" smtClean="0"/>
              <a:t>a,R</a:t>
            </a:r>
            <a:r>
              <a:rPr lang="en-US" i="1" dirty="0" smtClean="0"/>
              <a:t>))</a:t>
            </a:r>
            <a:r>
              <a:rPr lang="en-US" dirty="0" smtClean="0"/>
              <a:t> with all </a:t>
            </a:r>
            <a:r>
              <a:rPr lang="en-US" i="1" dirty="0" smtClean="0"/>
              <a:t>(b,(</a:t>
            </a:r>
            <a:r>
              <a:rPr lang="en-US" i="1" dirty="0" err="1" smtClean="0"/>
              <a:t>c,S</a:t>
            </a:r>
            <a:r>
              <a:rPr lang="en-US" i="1" dirty="0" smtClean="0"/>
              <a:t>)) </a:t>
            </a:r>
            <a:r>
              <a:rPr lang="en-US" dirty="0" smtClean="0"/>
              <a:t>and outputs </a:t>
            </a:r>
            <a:r>
              <a:rPr lang="en-US" i="1" dirty="0" smtClean="0"/>
              <a:t>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143000"/>
            <a:ext cx="3733800" cy="5410200"/>
          </a:xfrm>
        </p:spPr>
        <p:txBody>
          <a:bodyPr/>
          <a:lstStyle/>
          <a:p>
            <a:r>
              <a:rPr lang="fi-FI" altLang="en-US" sz="28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four bases can form 64 codons</a:t>
            </a:r>
          </a:p>
          <a:p>
            <a:pPr>
              <a:buFontTx/>
              <a:buNone/>
            </a:pPr>
            <a:endParaRPr lang="fi-FI" altLang="en-US" sz="28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altLang="en-US" sz="28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amino acids are found </a:t>
            </a:r>
            <a:r>
              <a:rPr lang="fi-FI" altLang="en-US" sz="28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nature</a:t>
            </a:r>
            <a:endParaRPr lang="fi-FI" altLang="en-US" sz="28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altLang="en-US" sz="28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endParaRPr lang="fi-FI" altLang="en-US" sz="28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67846"/>
              </p:ext>
            </p:extLst>
          </p:nvPr>
        </p:nvGraphicFramePr>
        <p:xfrm>
          <a:off x="3505200" y="1557337"/>
          <a:ext cx="1687513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Photo Editor -valokuva" r:id="rId3" imgW="1467055" imgH="3982006" progId="MSPhotoEd.3">
                  <p:embed/>
                </p:oleObj>
              </mc:Choice>
              <mc:Fallback>
                <p:oleObj name="Photo Editor -valokuva" r:id="rId3" imgW="1467055" imgH="3982006" progId="MSPhotoEd.3">
                  <p:embed/>
                  <p:pic>
                    <p:nvPicPr>
                      <p:cNvPr id="25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57337"/>
                        <a:ext cx="1687513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Table of codons and corresponding amino acids. There are 20 amino acids" title="Table of codons and amino acids"/>
          <p:cNvPicPr>
            <a:picLocks noChangeAspect="1"/>
          </p:cNvPicPr>
          <p:nvPr/>
        </p:nvPicPr>
        <p:blipFill rotWithShape="1">
          <a:blip r:embed="rId5"/>
          <a:srcRect b="5154"/>
          <a:stretch/>
        </p:blipFill>
        <p:spPr>
          <a:xfrm>
            <a:off x="152400" y="1180011"/>
            <a:ext cx="3157728" cy="4915989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096000" cy="990600"/>
          </a:xfrm>
        </p:spPr>
        <p:txBody>
          <a:bodyPr/>
          <a:lstStyle/>
          <a:p>
            <a:r>
              <a:rPr lang="fi-FI" altLang="en-US" dirty="0"/>
              <a:t>The Genetic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943600" y="0"/>
            <a:ext cx="314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altLang="en-US" sz="2400" dirty="0"/>
              <a:t>The Human genome...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human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fi-FI" altLang="en-US" dirty="0"/>
              <a:t> 3 billion base pairs</a:t>
            </a:r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about </a:t>
            </a:r>
            <a:r>
              <a:rPr lang="fi-FI" altLang="en-US" dirty="0" smtClean="0"/>
              <a:t>30,000 </a:t>
            </a:r>
            <a:r>
              <a:rPr lang="fi-FI" altLang="en-US" dirty="0"/>
              <a:t>genes</a:t>
            </a:r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23 chromosome pares </a:t>
            </a:r>
            <a:r>
              <a:rPr lang="fi-FI" altLang="en-US" dirty="0">
                <a:sym typeface="Wingdings" panose="05000000000000000000" pitchFamily="2" charset="2"/>
              </a:rPr>
              <a:t> 46 chromosomes</a:t>
            </a:r>
            <a:endParaRPr lang="fi-FI" altLang="en-US" dirty="0"/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</a:t>
            </a:r>
            <a:r>
              <a:rPr lang="fi-FI" altLang="en-US" dirty="0" smtClean="0"/>
              <a:t>25% </a:t>
            </a:r>
            <a:r>
              <a:rPr lang="fi-FI" altLang="en-US" dirty="0"/>
              <a:t>of the DNA is gene related</a:t>
            </a:r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Only </a:t>
            </a:r>
            <a:r>
              <a:rPr lang="fi-FI" altLang="en-US" dirty="0" smtClean="0"/>
              <a:t>5% </a:t>
            </a:r>
            <a:r>
              <a:rPr lang="fi-FI" altLang="en-US" dirty="0"/>
              <a:t>encodes proteins</a:t>
            </a:r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Genes include exons and introns</a:t>
            </a:r>
          </a:p>
          <a:p>
            <a:pPr>
              <a:buFontTx/>
              <a:buChar char="•"/>
            </a:pPr>
            <a:endParaRPr lang="fi-FI" altLang="en-US" dirty="0"/>
          </a:p>
          <a:p>
            <a:pPr>
              <a:buFontTx/>
              <a:buChar char="•"/>
            </a:pPr>
            <a:r>
              <a:rPr lang="fi-FI" altLang="en-US" dirty="0"/>
              <a:t> Beside coding areas also additional secuences are found 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943600" y="0"/>
            <a:ext cx="314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altLang="en-US" sz="2400" dirty="0"/>
              <a:t>The Human genome...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 smtClean="0"/>
              <a:t>Human genome has</a:t>
            </a:r>
            <a:r>
              <a:rPr lang="fi-FI" altLang="en-US" dirty="0" smtClean="0"/>
              <a:t> </a:t>
            </a:r>
            <a:r>
              <a:rPr lang="fi-FI" altLang="en-US" dirty="0"/>
              <a:t>3 billion base pairs</a:t>
            </a:r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dirty="0" smtClean="0"/>
              <a:t>What </a:t>
            </a:r>
            <a:r>
              <a:rPr lang="en-US" altLang="en-US" dirty="0" smtClean="0"/>
              <a:t>is the distribution of codons in the </a:t>
            </a:r>
            <a:r>
              <a:rPr lang="en-US" altLang="en-US" dirty="0" smtClean="0"/>
              <a:t>human genome</a:t>
            </a:r>
            <a:r>
              <a:rPr lang="en-US" altLang="en-US" dirty="0" smtClean="0"/>
              <a:t>?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Data:</a:t>
            </a:r>
          </a:p>
          <a:p>
            <a:pPr lvl="1">
              <a:buFontTx/>
              <a:buChar char="•"/>
            </a:pPr>
            <a:r>
              <a:rPr lang="en-US" dirty="0" smtClean="0"/>
              <a:t>3 billion long sequence of base pairs from each subject</a:t>
            </a:r>
          </a:p>
          <a:p>
            <a:pPr lvl="1">
              <a:buFontTx/>
              <a:buChar char="•"/>
            </a:pPr>
            <a:r>
              <a:rPr lang="en-US" dirty="0" smtClean="0"/>
              <a:t>From 333 humans</a:t>
            </a:r>
          </a:p>
          <a:p>
            <a:pPr lvl="1">
              <a:buFontTx/>
              <a:buChar char="•"/>
            </a:pPr>
            <a:r>
              <a:rPr lang="en-US" dirty="0" smtClean="0"/>
              <a:t>= 1,000 billion base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943600" y="0"/>
            <a:ext cx="314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altLang="en-US" sz="2400" dirty="0"/>
              <a:t>The Human genome...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 smtClean="0"/>
              <a:t>Disk:</a:t>
            </a:r>
          </a:p>
          <a:p>
            <a:pPr lvl="1">
              <a:buFontTx/>
              <a:buChar char="•"/>
            </a:pPr>
            <a:r>
              <a:rPr lang="en-US" dirty="0" smtClean="0"/>
              <a:t>1 TB = 10</a:t>
            </a:r>
            <a:r>
              <a:rPr lang="en-US" baseline="30000" dirty="0" smtClean="0"/>
              <a:t>12</a:t>
            </a:r>
            <a:r>
              <a:rPr lang="en-US" dirty="0" smtClean="0"/>
              <a:t> bytes</a:t>
            </a:r>
          </a:p>
          <a:p>
            <a:pPr lvl="1">
              <a:buFontTx/>
              <a:buChar char="•"/>
            </a:pPr>
            <a:r>
              <a:rPr lang="en-US" dirty="0" smtClean="0"/>
              <a:t>Read speed of 100 MB/s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CPU:</a:t>
            </a:r>
          </a:p>
          <a:p>
            <a:pPr lvl="1">
              <a:buFontTx/>
              <a:buChar char="•"/>
            </a:pPr>
            <a:r>
              <a:rPr lang="en-US" dirty="0" smtClean="0"/>
              <a:t>Quad core 2.5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36351</TotalTime>
  <Words>2881</Words>
  <Application>Microsoft Office PowerPoint</Application>
  <PresentationFormat>On-screen Show (4:3)</PresentationFormat>
  <Paragraphs>569</Paragraphs>
  <Slides>50</Slides>
  <Notes>8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ＭＳ Ｐゴシック</vt:lpstr>
      <vt:lpstr>Arial</vt:lpstr>
      <vt:lpstr>Arial Unicode MS</vt:lpstr>
      <vt:lpstr>Bell Gothic Std Black</vt:lpstr>
      <vt:lpstr>Calibri</vt:lpstr>
      <vt:lpstr>Comic Sans MS</vt:lpstr>
      <vt:lpstr>Corbel</vt:lpstr>
      <vt:lpstr>Courier New</vt:lpstr>
      <vt:lpstr>Helvetica</vt:lpstr>
      <vt:lpstr>Symbol</vt:lpstr>
      <vt:lpstr>Times New Roman</vt:lpstr>
      <vt:lpstr>TradeGothic</vt:lpstr>
      <vt:lpstr>Wingdings</vt:lpstr>
      <vt:lpstr>Wingdings 2</vt:lpstr>
      <vt:lpstr>Module</vt:lpstr>
      <vt:lpstr>1_Office Theme</vt:lpstr>
      <vt:lpstr>Photo Editor -valokuva</vt:lpstr>
      <vt:lpstr>Topics</vt:lpstr>
      <vt:lpstr>Map-Reduce and  the New Software Stack</vt:lpstr>
      <vt:lpstr>PowerPoint Presentation</vt:lpstr>
      <vt:lpstr>DNA (Deoxyribo Nucleic Acid)</vt:lpstr>
      <vt:lpstr>The Genetic Code</vt:lpstr>
      <vt:lpstr>The Genetic Code</vt:lpstr>
      <vt:lpstr>The human genome</vt:lpstr>
      <vt:lpstr>A computing problem</vt:lpstr>
      <vt:lpstr>Our computer</vt:lpstr>
      <vt:lpstr>Single Node Architecture</vt:lpstr>
      <vt:lpstr>Motivation: Google Example</vt:lpstr>
      <vt:lpstr>Solution: Distributed Computing</vt:lpstr>
      <vt:lpstr>Clusters of computers</vt:lpstr>
      <vt:lpstr>Cluster Architecture</vt:lpstr>
      <vt:lpstr>PowerPoint Presentation</vt:lpstr>
      <vt:lpstr>Large-scale Computing</vt:lpstr>
      <vt:lpstr>Idea and Solution</vt:lpstr>
      <vt:lpstr>Storage Infrastructure</vt:lpstr>
      <vt:lpstr>File formats and file systems</vt:lpstr>
      <vt:lpstr>Distributed File System</vt:lpstr>
      <vt:lpstr>Distributed File System</vt:lpstr>
      <vt:lpstr>MapReduce</vt:lpstr>
      <vt:lpstr>How can we make it easy to write distributed programs? </vt:lpstr>
      <vt:lpstr>How can we make it easy to write distributed programs? </vt:lpstr>
      <vt:lpstr>MapReduce: Overview</vt:lpstr>
      <vt:lpstr>More Specifically</vt:lpstr>
      <vt:lpstr>MapReduce: The Map Step</vt:lpstr>
      <vt:lpstr>MapReduce: The Reduce Step</vt:lpstr>
      <vt:lpstr>Map-Reduce: Environment</vt:lpstr>
      <vt:lpstr>Map-Reduce: A diagram</vt:lpstr>
      <vt:lpstr>Data Flow</vt:lpstr>
      <vt:lpstr>Coordination: Master</vt:lpstr>
      <vt:lpstr>Dealing with Failures</vt:lpstr>
      <vt:lpstr>Task Granularity &amp; Pipelining</vt:lpstr>
      <vt:lpstr>MapReduce Features</vt:lpstr>
      <vt:lpstr>PowerPoint Presentation</vt:lpstr>
      <vt:lpstr>Problems Suited for  Map-Reduce</vt:lpstr>
      <vt:lpstr>Example: Generating Language Model Statistics</vt:lpstr>
      <vt:lpstr>Programming Model: MapReduce</vt:lpstr>
      <vt:lpstr>Example: Word Frequencies in Web Pages</vt:lpstr>
      <vt:lpstr>MapReduce solution: map()</vt:lpstr>
      <vt:lpstr>MapReduce solution: reduce()</vt:lpstr>
      <vt:lpstr>Word Count Dataflow</vt:lpstr>
      <vt:lpstr>Word Count Using MapReduce</vt:lpstr>
      <vt:lpstr>Codon Counting with MapReduce</vt:lpstr>
      <vt:lpstr>Example: Language Model</vt:lpstr>
      <vt:lpstr>Example: Language model</vt:lpstr>
      <vt:lpstr>Example: Host size</vt:lpstr>
      <vt:lpstr>Example: Join By Map-Reduce</vt:lpstr>
      <vt:lpstr>Map-Reduce Join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Panangadan, Anand</cp:lastModifiedBy>
  <cp:revision>1344</cp:revision>
  <cp:lastPrinted>2011-10-20T04:01:43Z</cp:lastPrinted>
  <dcterms:created xsi:type="dcterms:W3CDTF">2009-06-12T17:14:38Z</dcterms:created>
  <dcterms:modified xsi:type="dcterms:W3CDTF">2021-05-05T04:09:44Z</dcterms:modified>
</cp:coreProperties>
</file>