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17"/>
  </p:notesMasterIdLst>
  <p:sldIdLst>
    <p:sldId id="333" r:id="rId2"/>
    <p:sldId id="334" r:id="rId3"/>
    <p:sldId id="957" r:id="rId4"/>
    <p:sldId id="954" r:id="rId5"/>
    <p:sldId id="947" r:id="rId6"/>
    <p:sldId id="948" r:id="rId7"/>
    <p:sldId id="940" r:id="rId8"/>
    <p:sldId id="949" r:id="rId9"/>
    <p:sldId id="952" r:id="rId10"/>
    <p:sldId id="951" r:id="rId11"/>
    <p:sldId id="950" r:id="rId12"/>
    <p:sldId id="960" r:id="rId13"/>
    <p:sldId id="958" r:id="rId14"/>
    <p:sldId id="959" r:id="rId15"/>
    <p:sldId id="961" r:id="rId1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1618" autoAdjust="0"/>
  </p:normalViewPr>
  <p:slideViewPr>
    <p:cSldViewPr>
      <p:cViewPr varScale="1">
        <p:scale>
          <a:sx n="80" d="100"/>
          <a:sy n="80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5813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A7032D-6707-43AF-B8D3-90371C7A2C95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576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659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2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046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368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380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483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034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A7032D-6707-43AF-B8D3-90371C7A2C95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256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003CA-BE0A-4710-A8CD-30426513F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0456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Sensitivity and Specificity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33400" y="3048000"/>
            <a:ext cx="845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 smtClean="0">
                <a:latin typeface="Calibri" panose="020F0502020204030204" pitchFamily="34" charset="0"/>
              </a:rPr>
              <a:t>Sensitivity</a:t>
            </a:r>
            <a:r>
              <a:rPr lang="en-US" altLang="en-US" sz="2400" dirty="0">
                <a:latin typeface="Calibri" panose="020F0502020204030204" pitchFamily="34" charset="0"/>
              </a:rPr>
              <a:t>: True Positive </a:t>
            </a:r>
            <a:r>
              <a:rPr lang="en-US" altLang="en-US" sz="2400" dirty="0" smtClean="0">
                <a:latin typeface="Calibri" panose="020F0502020204030204" pitchFamily="34" charset="0"/>
              </a:rPr>
              <a:t>rate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Sensitivity =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TP/P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 smtClean="0">
                <a:latin typeface="Calibri" panose="020F0502020204030204" pitchFamily="34" charset="0"/>
              </a:rPr>
              <a:t>= TP/(TP + FN) = Recall</a:t>
            </a:r>
            <a:endParaRPr lang="en-US" altLang="en-US" sz="2400" b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Specificity</a:t>
            </a:r>
            <a:r>
              <a:rPr lang="en-US" altLang="en-US" sz="2400" dirty="0">
                <a:latin typeface="Calibri" panose="020F0502020204030204" pitchFamily="34" charset="0"/>
              </a:rPr>
              <a:t>: True Negative </a:t>
            </a:r>
            <a:r>
              <a:rPr lang="en-US" altLang="en-US" sz="2400" dirty="0" smtClean="0">
                <a:latin typeface="Calibri" panose="020F0502020204030204" pitchFamily="34" charset="0"/>
              </a:rPr>
              <a:t>rate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61162"/>
              </p:ext>
            </p:extLst>
          </p:nvPr>
        </p:nvGraphicFramePr>
        <p:xfrm>
          <a:off x="1524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F2847B0-0171-4C0D-981B-13E456C825D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Classwork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98E5835-D77A-4BD4-BB5E-60C9F8E40D0E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11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56740"/>
              </p:ext>
            </p:extLst>
          </p:nvPr>
        </p:nvGraphicFramePr>
        <p:xfrm>
          <a:off x="1524000" y="2198688"/>
          <a:ext cx="6019800" cy="1100139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3429000"/>
            <a:ext cx="845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 smtClean="0">
                <a:latin typeface="Calibri" panose="020F0502020204030204" pitchFamily="34" charset="0"/>
              </a:rPr>
              <a:t>Calculate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 smtClean="0">
                <a:latin typeface="Calibri" panose="020F0502020204030204" pitchFamily="34" charset="0"/>
              </a:rPr>
              <a:t>Accuracy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 smtClean="0">
                <a:latin typeface="Calibri" panose="020F0502020204030204" pitchFamily="34" charset="0"/>
              </a:rPr>
              <a:t>Error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 smtClean="0">
                <a:latin typeface="Calibri" panose="020F0502020204030204" pitchFamily="34" charset="0"/>
              </a:rPr>
              <a:t>Precision of cancer=yes</a:t>
            </a:r>
            <a:endParaRPr lang="en-US" altLang="en-US" sz="2400" b="1" dirty="0" smtClean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Recall of cancer=yes</a:t>
            </a:r>
            <a:endParaRPr lang="en-US" altLang="en-US" sz="2400" b="1" dirty="0" smtClean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F-score of cancer=yes</a:t>
            </a:r>
            <a:endParaRPr lang="en-US" alt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en-US" smtClean="0"/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98E5835-D77A-4BD4-BB5E-60C9F8E40D0E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55301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609600"/>
          </a:xfrm>
        </p:spPr>
        <p:txBody>
          <a:bodyPr/>
          <a:lstStyle/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en-US" sz="2400" i="1" dirty="0" smtClean="0"/>
              <a:t>Precision</a:t>
            </a:r>
            <a:r>
              <a:rPr lang="en-US" altLang="en-US" sz="2400" dirty="0" smtClean="0"/>
              <a:t> = 90/230 = 39.13%             </a:t>
            </a:r>
            <a:r>
              <a:rPr lang="en-US" altLang="en-US" sz="2400" i="1" dirty="0" smtClean="0"/>
              <a:t>Recall</a:t>
            </a:r>
            <a:r>
              <a:rPr lang="en-US" altLang="en-US" sz="2400" dirty="0" smtClean="0"/>
              <a:t> = 90/300 = 30.00%</a:t>
            </a:r>
          </a:p>
          <a:p>
            <a:endParaRPr lang="en-US" altLang="en-US" dirty="0" smtClean="0"/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49434"/>
              </p:ext>
            </p:extLst>
          </p:nvPr>
        </p:nvGraphicFramePr>
        <p:xfrm>
          <a:off x="228600" y="18891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96.50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1862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91488" cy="10668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altLang="en-US" sz="3600" dirty="0" smtClean="0"/>
              <a:t>How to choose test data: Holdout</a:t>
            </a:r>
            <a:endParaRPr lang="en-US" altLang="en-US" sz="32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Given data is randomly partitioned into </a:t>
            </a:r>
            <a:r>
              <a:rPr lang="en-US" altLang="en-US" sz="2400" dirty="0" smtClean="0">
                <a:solidFill>
                  <a:srgbClr val="FF0000"/>
                </a:solidFill>
              </a:rPr>
              <a:t>two</a:t>
            </a:r>
            <a:r>
              <a:rPr lang="en-US" altLang="en-US" sz="2400" dirty="0" smtClean="0"/>
              <a:t>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u="sng" dirty="0" smtClean="0"/>
          </a:p>
          <a:p>
            <a:pPr>
              <a:lnSpc>
                <a:spcPct val="80000"/>
              </a:lnSpc>
            </a:pPr>
            <a:r>
              <a:rPr lang="en-US" altLang="en-US" sz="2800" b="1" dirty="0" smtClean="0"/>
              <a:t>Random sampling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a variation of holdout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Repeat holdout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times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accuracy = average of the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accuracies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30450CF-99F3-4290-A585-5949C89C6EFB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91488" cy="1066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600" dirty="0" smtClean="0"/>
              <a:t>How to choose test data: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Cross-Validation</a:t>
            </a:r>
            <a:endParaRPr lang="en-US" altLang="en-US" sz="32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K-fold Cross-validation</a:t>
            </a:r>
            <a:endParaRPr lang="en-US" alt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Randomly partition the data into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mutually exclusive</a:t>
            </a:r>
            <a:r>
              <a:rPr lang="en-US" altLang="en-US" dirty="0" smtClean="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Do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iterations: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At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iteration, use D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as test set and others as training set</a:t>
            </a:r>
          </a:p>
          <a:p>
            <a:pPr>
              <a:lnSpc>
                <a:spcPct val="80000"/>
              </a:lnSpc>
            </a:pPr>
            <a:r>
              <a:rPr lang="en-US" altLang="en-US" u="sng" dirty="0" smtClean="0"/>
              <a:t>Leave-one-out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Extreme case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Put all but one sample in training data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Keep remaining for test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Repeat for all n choices (n=no. of data points)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30450CF-99F3-4290-A585-5949C89C6EFB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00063"/>
              </p:ext>
            </p:extLst>
          </p:nvPr>
        </p:nvGraphicFramePr>
        <p:xfrm>
          <a:off x="5105400" y="3180080"/>
          <a:ext cx="3810000" cy="184912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94758269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4823284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5007921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Credit score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($)</a:t>
                      </a:r>
                      <a:endParaRPr lang="en-US" sz="32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  <a:endParaRPr lang="en-US" sz="32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97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32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03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</a:t>
                      </a:r>
                      <a:endParaRPr lang="en-US" sz="32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55,000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155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55,000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370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50,000</a:t>
                      </a:r>
                      <a:endParaRPr lang="en-US" sz="32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32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58,000</a:t>
                      </a:r>
                      <a:endParaRPr lang="en-US" sz="32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32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275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9000" y="337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371601"/>
            <a:ext cx="8763000" cy="22860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400" b="1" dirty="0" smtClean="0"/>
              <a:t>Calculate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Accuracy</a:t>
            </a:r>
            <a:endParaRPr lang="en-US" altLang="en-US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Error </a:t>
            </a:r>
            <a:r>
              <a:rPr lang="en-US" altLang="en-US" sz="2000" dirty="0"/>
              <a:t>rate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Precision</a:t>
            </a:r>
            <a:endParaRPr lang="en-US" altLang="en-US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Recall</a:t>
            </a:r>
            <a:endParaRPr lang="en-US" altLang="en-US" sz="20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F1-score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400" dirty="0" smtClean="0"/>
              <a:t>For the following two classifiers</a:t>
            </a:r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US" sz="2000" dirty="0"/>
              <a:t>Risk is always High</a:t>
            </a:r>
          </a:p>
          <a:p>
            <a:pPr marL="91440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US" sz="2000" dirty="0"/>
              <a:t>1-NN using Euclidean distance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endParaRPr lang="en-US" altLang="en-US" sz="2000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Use only the last three rows for test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2000" dirty="0" smtClean="0"/>
              <a:t>“Positive” class is High Risk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</a:pPr>
            <a:endParaRPr lang="en-US" altLang="en-US" sz="2000" dirty="0"/>
          </a:p>
        </p:txBody>
      </p:sp>
      <p:sp>
        <p:nvSpPr>
          <p:cNvPr id="7" name="Left Brace 6"/>
          <p:cNvSpPr/>
          <p:nvPr/>
        </p:nvSpPr>
        <p:spPr>
          <a:xfrm>
            <a:off x="4876800" y="4246880"/>
            <a:ext cx="152400" cy="7823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this week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Evaluation metrics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evaluation?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Quantitatively compare different classifiers for a given dataset</a:t>
            </a:r>
          </a:p>
          <a:p>
            <a:r>
              <a:rPr lang="en-US" altLang="en-US" sz="2400" dirty="0" smtClean="0"/>
              <a:t>Which one is better?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68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94763"/>
              </p:ext>
            </p:extLst>
          </p:nvPr>
        </p:nvGraphicFramePr>
        <p:xfrm>
          <a:off x="457200" y="1695292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Petal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815895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936705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0759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Features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06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Labels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1695292"/>
            <a:ext cx="228600" cy="29304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741770"/>
              </p:ext>
            </p:extLst>
          </p:nvPr>
        </p:nvGraphicFramePr>
        <p:xfrm>
          <a:off x="457200" y="4875363"/>
          <a:ext cx="6705600" cy="73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99884449"/>
                    </a:ext>
                  </a:extLst>
                </a:gridCol>
              </a:tblGrid>
              <a:tr h="369000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6553200" y="29710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Training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7239000" y="4875363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162800" y="50508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Test data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Right Brace 15"/>
          <p:cNvSpPr/>
          <p:nvPr/>
        </p:nvSpPr>
        <p:spPr>
          <a:xfrm rot="16200000" flipH="1">
            <a:off x="6650240" y="5311498"/>
            <a:ext cx="160877" cy="8642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6200000" flipH="1">
            <a:off x="5657851" y="5195407"/>
            <a:ext cx="152399" cy="11049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908629" y="582279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+mj-lt"/>
              </a:rPr>
              <a:t>Ground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  <a:latin typeface="+mj-lt"/>
              </a:rPr>
              <a:t>truth</a:t>
            </a:r>
            <a:endParaRPr lang="en-US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943600" y="582233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+mj-lt"/>
              </a:rPr>
              <a:t>Predictions</a:t>
            </a:r>
            <a:endParaRPr lang="en-US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6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 smtClean="0"/>
              <a:t>Classifier Evaluation Metrics: Confusion Matrix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35991"/>
              </p:ext>
            </p:extLst>
          </p:nvPr>
        </p:nvGraphicFramePr>
        <p:xfrm>
          <a:off x="609600" y="4267200"/>
          <a:ext cx="7924800" cy="1662114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95309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(Positives)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(Negatives)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(Positives)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(Negatives)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6558EB7-3719-4E4A-B9BE-84832A75C4E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477015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Compare ground truth with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they match it is called “True”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not, it is “False”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prediction can take one of two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called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called “Contingency Table”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table(x, 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Accuracy</a:t>
            </a:r>
            <a:r>
              <a:rPr lang="en-US" altLang="en-US" dirty="0"/>
              <a:t> </a:t>
            </a:r>
            <a:r>
              <a:rPr lang="en-US" altLang="en-US" dirty="0" smtClean="0"/>
              <a:t>and Error Rate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8686800" cy="3505200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dirty="0" smtClean="0"/>
              <a:t>Accuracy</a:t>
            </a:r>
            <a:r>
              <a:rPr lang="en-US" altLang="en-US" sz="2400" dirty="0" smtClean="0"/>
              <a:t>: percentage of test set data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Accuracy = (TP + TN)/All</a:t>
            </a:r>
            <a:endParaRPr lang="en-US" altLang="en-US" sz="2400" dirty="0" smtClean="0"/>
          </a:p>
          <a:p>
            <a:r>
              <a:rPr lang="en-US" altLang="en-US" sz="2400" b="1" dirty="0" smtClean="0"/>
              <a:t>Error rate: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1 –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accuracy</a:t>
            </a:r>
            <a:r>
              <a:rPr lang="en-US" altLang="en-US" sz="2400" dirty="0" smtClean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Error rate = (FP + FN)/All</a:t>
            </a:r>
            <a:endParaRPr lang="en-US" altLang="en-US" sz="2400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Note: P = TP + FN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N = FP + TN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All = P +N = TP + FN + FP + TN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97234"/>
              </p:ext>
            </p:extLst>
          </p:nvPr>
        </p:nvGraphicFramePr>
        <p:xfrm>
          <a:off x="1524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F2847B0-0171-4C0D-981B-13E456C825D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0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Be careful of “Accuracy”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Class Imbalance Problem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One class may be </a:t>
            </a:r>
            <a:r>
              <a:rPr lang="en-US" altLang="en-US" sz="2400" i="1" dirty="0">
                <a:latin typeface="Calibri" panose="020F0502020204030204" pitchFamily="34" charset="0"/>
              </a:rPr>
              <a:t>rare</a:t>
            </a:r>
            <a:r>
              <a:rPr lang="en-US" altLang="en-US" sz="2400" dirty="0">
                <a:latin typeface="Calibri" panose="020F0502020204030204" pitchFamily="34" charset="0"/>
              </a:rPr>
              <a:t>, e.g. fraud, or HIV-positive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Accuracy is dominated by the larger set (of positives or negatives) and favors trivial classifiers.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e.g. if 5% of items are truly positive, then a classifier that always says “negative” is 95% accurate.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defRPr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21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7175" y="1371600"/>
                <a:ext cx="8429625" cy="4419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 dirty="0" smtClean="0"/>
                  <a:t>Precision</a:t>
                </a:r>
                <a:r>
                  <a:rPr lang="en-US" altLang="en-US" sz="2400" dirty="0" smtClean="0"/>
                  <a:t>: exactness – what % of tuples that the classifier labeled as positive are actually positive?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altLang="en-US" sz="2400" dirty="0" smtClean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altLang="en-US" sz="2400" dirty="0" smtClean="0"/>
                  <a:t>Precision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sz="240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 dirty="0" smtClean="0"/>
                  <a:t>Recall: </a:t>
                </a:r>
                <a:r>
                  <a:rPr lang="en-US" altLang="en-US" sz="2400" dirty="0" smtClean="0"/>
                  <a:t>completeness – what % of positive tuples did the classifier label as positive?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altLang="en-US" sz="240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altLang="en-US" sz="2400" dirty="0" smtClean="0"/>
                  <a:t>Recall </a:t>
                </a:r>
                <a:r>
                  <a:rPr lang="en-US" altLang="en-US" sz="24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en-US" sz="2400" dirty="0"/>
              </a:p>
              <a:p>
                <a:pPr>
                  <a:lnSpc>
                    <a:spcPct val="90000"/>
                  </a:lnSpc>
                </a:pPr>
                <a:endParaRPr lang="en-US" altLang="en-US" sz="240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 smtClean="0"/>
                  <a:t>Perfect score is 1.0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 smtClean="0"/>
                  <a:t>Inverse relationship between precision &amp; recall</a:t>
                </a:r>
              </a:p>
            </p:txBody>
          </p:sp>
        </mc:Choice>
        <mc:Fallback xmlns="">
          <p:sp>
            <p:nvSpPr>
              <p:cNvPr id="542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7175" y="1371600"/>
                <a:ext cx="8429625" cy="4419600"/>
              </a:xfrm>
              <a:blipFill>
                <a:blip r:embed="rId3"/>
                <a:stretch>
                  <a:fillRect l="-795" t="-2897"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400AD1C-C2CB-4B02-8B94-094979A2558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21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F-measures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7175" y="1371600"/>
                <a:ext cx="8429625" cy="4419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altLang="en-US" sz="2400" dirty="0" smtClean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1" i="1" dirty="0" smtClean="0"/>
                  <a:t>F</a:t>
                </a:r>
                <a:r>
                  <a:rPr lang="en-US" altLang="en-US" sz="2400" b="1" dirty="0" smtClean="0"/>
                  <a:t> measure (</a:t>
                </a:r>
                <a:r>
                  <a:rPr lang="en-US" altLang="en-US" sz="2400" b="1" i="1" dirty="0" smtClean="0"/>
                  <a:t>F</a:t>
                </a:r>
                <a:r>
                  <a:rPr lang="en-US" altLang="en-US" sz="2400" b="1" i="1" baseline="-25000" dirty="0" smtClean="0"/>
                  <a:t>1</a:t>
                </a:r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or</a:t>
                </a:r>
                <a:r>
                  <a:rPr lang="en-US" altLang="en-US" sz="2400" b="1" dirty="0" smtClean="0"/>
                  <a:t> </a:t>
                </a:r>
                <a:r>
                  <a:rPr lang="en-US" altLang="en-US" sz="2400" b="1" i="1" dirty="0" smtClean="0"/>
                  <a:t>F</a:t>
                </a:r>
                <a:r>
                  <a:rPr lang="en-US" altLang="en-US" sz="2400" b="1" dirty="0" smtClean="0"/>
                  <a:t>-score)</a:t>
                </a:r>
                <a:r>
                  <a:rPr lang="en-US" altLang="en-US" sz="2400" dirty="0" smtClean="0"/>
                  <a:t>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dirty="0" smtClean="0"/>
                  <a:t>harmonic mean of precision and recall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2800" dirty="0" smtClean="0"/>
              </a:p>
              <a:p>
                <a:pPr marL="0" indent="0" algn="ctr">
                  <a:lnSpc>
                    <a:spcPct val="80000"/>
                  </a:lnSpc>
                  <a:buNone/>
                </a:pPr>
                <a:r>
                  <a:rPr lang="en-US" altLang="en-US" sz="2800" dirty="0" smtClean="0"/>
                  <a:t>F </a:t>
                </a:r>
                <a:r>
                  <a:rPr lang="en-US" altLang="en-US" sz="28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en-US" sz="2400" b="1" dirty="0" smtClean="0"/>
              </a:p>
              <a:p>
                <a:pPr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en-US" altLang="en-US" sz="2400" b="1" i="1" dirty="0" smtClean="0"/>
              </a:p>
              <a:p>
                <a:pPr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en-US" altLang="en-US" sz="2400" b="1" i="1" dirty="0" smtClean="0"/>
              </a:p>
              <a:p>
                <a:pPr>
                  <a:lnSpc>
                    <a:spcPct val="80000"/>
                  </a:lnSpc>
                </a:pPr>
                <a:endParaRPr lang="en-US" altLang="en-US" sz="2400" b="1" i="1" dirty="0" smtClean="0"/>
              </a:p>
            </p:txBody>
          </p:sp>
        </mc:Choice>
        <mc:Fallback xmlns="">
          <p:sp>
            <p:nvSpPr>
              <p:cNvPr id="542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7175" y="1371600"/>
                <a:ext cx="8429625" cy="4419600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5414963" y="61150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400AD1C-C2CB-4B02-8B94-094979A2558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760</Words>
  <Application>Microsoft Office PowerPoint</Application>
  <PresentationFormat>On-screen Show (4:3)</PresentationFormat>
  <Paragraphs>261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Tahoma</vt:lpstr>
      <vt:lpstr>Times New Roman</vt:lpstr>
      <vt:lpstr>Wingdings</vt:lpstr>
      <vt:lpstr>1_Office Theme</vt:lpstr>
      <vt:lpstr>CPSC 375 Introduction to Data Science and Big Data Analytics</vt:lpstr>
      <vt:lpstr>What we will cover this week</vt:lpstr>
      <vt:lpstr>Why evaluation?</vt:lpstr>
      <vt:lpstr>Supervised Learning</vt:lpstr>
      <vt:lpstr>Classifier Evaluation Metrics: Confusion Matrix</vt:lpstr>
      <vt:lpstr>Accuracy and Error Rate</vt:lpstr>
      <vt:lpstr>Be careful of “Accuracy”</vt:lpstr>
      <vt:lpstr>Precision and Recall</vt:lpstr>
      <vt:lpstr>F-measures</vt:lpstr>
      <vt:lpstr>Sensitivity and Specificity</vt:lpstr>
      <vt:lpstr>Classwork</vt:lpstr>
      <vt:lpstr>Classifier Evaluation Metrics: Example</vt:lpstr>
      <vt:lpstr>How to choose test data: Holdout</vt:lpstr>
      <vt:lpstr>How to choose test data: Cross-Validation</vt:lpstr>
      <vt:lpstr>Classwork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2020-10-16T01:57:13Z</dcterms:modified>
</cp:coreProperties>
</file>