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63"/>
  </p:notesMasterIdLst>
  <p:sldIdLst>
    <p:sldId id="333" r:id="rId2"/>
    <p:sldId id="939" r:id="rId3"/>
    <p:sldId id="846" r:id="rId4"/>
    <p:sldId id="870" r:id="rId5"/>
    <p:sldId id="871" r:id="rId6"/>
    <p:sldId id="872" r:id="rId7"/>
    <p:sldId id="873" r:id="rId8"/>
    <p:sldId id="935" r:id="rId9"/>
    <p:sldId id="876" r:id="rId10"/>
    <p:sldId id="922" r:id="rId11"/>
    <p:sldId id="923" r:id="rId12"/>
    <p:sldId id="924" r:id="rId13"/>
    <p:sldId id="925" r:id="rId14"/>
    <p:sldId id="926" r:id="rId15"/>
    <p:sldId id="877" r:id="rId16"/>
    <p:sldId id="878" r:id="rId17"/>
    <p:sldId id="879" r:id="rId18"/>
    <p:sldId id="880" r:id="rId19"/>
    <p:sldId id="881" r:id="rId20"/>
    <p:sldId id="882" r:id="rId21"/>
    <p:sldId id="883" r:id="rId22"/>
    <p:sldId id="884" r:id="rId23"/>
    <p:sldId id="885" r:id="rId24"/>
    <p:sldId id="886" r:id="rId25"/>
    <p:sldId id="888" r:id="rId26"/>
    <p:sldId id="889" r:id="rId27"/>
    <p:sldId id="895" r:id="rId28"/>
    <p:sldId id="897" r:id="rId29"/>
    <p:sldId id="920" r:id="rId30"/>
    <p:sldId id="898" r:id="rId31"/>
    <p:sldId id="901" r:id="rId32"/>
    <p:sldId id="918" r:id="rId33"/>
    <p:sldId id="919" r:id="rId34"/>
    <p:sldId id="902" r:id="rId35"/>
    <p:sldId id="941" r:id="rId36"/>
    <p:sldId id="938" r:id="rId37"/>
    <p:sldId id="921" r:id="rId38"/>
    <p:sldId id="905" r:id="rId39"/>
    <p:sldId id="940" r:id="rId40"/>
    <p:sldId id="907" r:id="rId41"/>
    <p:sldId id="908" r:id="rId42"/>
    <p:sldId id="909" r:id="rId43"/>
    <p:sldId id="910" r:id="rId44"/>
    <p:sldId id="911" r:id="rId45"/>
    <p:sldId id="912" r:id="rId46"/>
    <p:sldId id="913" r:id="rId47"/>
    <p:sldId id="914" r:id="rId48"/>
    <p:sldId id="915" r:id="rId49"/>
    <p:sldId id="927" r:id="rId50"/>
    <p:sldId id="928" r:id="rId51"/>
    <p:sldId id="916" r:id="rId52"/>
    <p:sldId id="917" r:id="rId53"/>
    <p:sldId id="875" r:id="rId54"/>
    <p:sldId id="874" r:id="rId55"/>
    <p:sldId id="929" r:id="rId56"/>
    <p:sldId id="930" r:id="rId57"/>
    <p:sldId id="931" r:id="rId58"/>
    <p:sldId id="932" r:id="rId59"/>
    <p:sldId id="933" r:id="rId60"/>
    <p:sldId id="934" r:id="rId61"/>
    <p:sldId id="937" r:id="rId62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8" autoAdjust="0"/>
    <p:restoredTop sz="91618" autoAdjust="0"/>
  </p:normalViewPr>
  <p:slideViewPr>
    <p:cSldViewPr>
      <p:cViewPr varScale="1">
        <p:scale>
          <a:sx n="83" d="100"/>
          <a:sy n="83" d="100"/>
        </p:scale>
        <p:origin x="12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/>
            <a:fld id="{E679934A-E078-4C7C-BEDE-CE01B8947C8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9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yes and no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will get different centers, but the three outliers</a:t>
            </a:r>
            <a:r>
              <a:rPr lang="en-US" baseline="0" dirty="0" smtClean="0"/>
              <a:t> will always get chosen!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omona.edu/~dkauchak/classes/f13/cs451-f13/" TargetMode="External"/><Relationship Id="rId2" Type="http://schemas.openxmlformats.org/officeDocument/2006/relationships/hyperlink" Target="http://www.cs.cmu.edu/~awm/tutoria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CPSC 375</a:t>
            </a:r>
            <a:br>
              <a:rPr lang="en-US" dirty="0" smtClean="0"/>
            </a:br>
            <a:r>
              <a:rPr lang="en-US" dirty="0"/>
              <a:t>Introduction to Data Science and 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5908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K-means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52400" y="762000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Ask user how many clusters they’d like. </a:t>
            </a:r>
            <a:r>
              <a:rPr lang="en-US" altLang="en-US" sz="2000" i="1">
                <a:solidFill>
                  <a:srgbClr val="008000"/>
                </a:solidFill>
              </a:rPr>
              <a:t>(e.g. k=5) </a:t>
            </a:r>
            <a:endParaRPr lang="en-US" altLang="en-US" sz="2000"/>
          </a:p>
        </p:txBody>
      </p:sp>
      <p:pic>
        <p:nvPicPr>
          <p:cNvPr id="592900" name="Picture 4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5965825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pic>
        <p:nvPicPr>
          <p:cNvPr id="593938" name="Picture 18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5965825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5908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K-means</a:t>
            </a:r>
          </a:p>
        </p:txBody>
      </p:sp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152400" y="762000"/>
            <a:ext cx="29718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Ask user how many clusters they’d like. </a:t>
            </a:r>
            <a:r>
              <a:rPr lang="en-US" altLang="en-US" sz="2000" i="1">
                <a:solidFill>
                  <a:srgbClr val="008000"/>
                </a:solidFill>
              </a:rPr>
              <a:t>(e.g. k=5) </a:t>
            </a:r>
            <a:endParaRPr lang="en-US" altLang="en-US" sz="200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Randomly guess k cluster Center locations</a:t>
            </a:r>
          </a:p>
        </p:txBody>
      </p:sp>
      <p:sp>
        <p:nvSpPr>
          <p:cNvPr id="593926" name="Oval 6"/>
          <p:cNvSpPr>
            <a:spLocks noChangeArrowheads="1"/>
          </p:cNvSpPr>
          <p:nvPr/>
        </p:nvSpPr>
        <p:spPr bwMode="auto">
          <a:xfrm>
            <a:off x="5873750" y="48672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27" name="Oval 7"/>
          <p:cNvSpPr>
            <a:spLocks noChangeArrowheads="1"/>
          </p:cNvSpPr>
          <p:nvPr/>
        </p:nvSpPr>
        <p:spPr bwMode="auto">
          <a:xfrm>
            <a:off x="6230938" y="499745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28" name="Oval 8"/>
          <p:cNvSpPr>
            <a:spLocks noChangeArrowheads="1"/>
          </p:cNvSpPr>
          <p:nvPr/>
        </p:nvSpPr>
        <p:spPr bwMode="auto">
          <a:xfrm>
            <a:off x="6862763" y="417830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29" name="Oval 9"/>
          <p:cNvSpPr>
            <a:spLocks noChangeArrowheads="1"/>
          </p:cNvSpPr>
          <p:nvPr/>
        </p:nvSpPr>
        <p:spPr bwMode="auto">
          <a:xfrm>
            <a:off x="5991225" y="43719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30" name="Oval 10"/>
          <p:cNvSpPr>
            <a:spLocks noChangeArrowheads="1"/>
          </p:cNvSpPr>
          <p:nvPr/>
        </p:nvSpPr>
        <p:spPr bwMode="auto">
          <a:xfrm>
            <a:off x="5646738" y="2019300"/>
            <a:ext cx="71437" cy="6826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pic>
        <p:nvPicPr>
          <p:cNvPr id="598018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5965825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80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5908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K-means</a:t>
            </a: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2971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Ask user how many clusters they’d like. </a:t>
            </a:r>
            <a:r>
              <a:rPr lang="en-US" altLang="en-US" sz="2000" i="1">
                <a:solidFill>
                  <a:srgbClr val="008000"/>
                </a:solidFill>
              </a:rPr>
              <a:t>(e.g. k=5) </a:t>
            </a:r>
            <a:endParaRPr lang="en-US" altLang="en-US" sz="200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Randomly guess k cluster Center locations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Each datapoint finds out which Center it’s closest to. (Thus each Center “owns” a set of datapoints)</a:t>
            </a:r>
          </a:p>
        </p:txBody>
      </p:sp>
      <p:grpSp>
        <p:nvGrpSpPr>
          <p:cNvPr id="598021" name="Group 5"/>
          <p:cNvGrpSpPr>
            <a:grpSpLocks/>
          </p:cNvGrpSpPr>
          <p:nvPr/>
        </p:nvGrpSpPr>
        <p:grpSpPr bwMode="auto">
          <a:xfrm>
            <a:off x="3886200" y="1295400"/>
            <a:ext cx="4814888" cy="4362450"/>
            <a:chOff x="2158" y="822"/>
            <a:chExt cx="3256" cy="3010"/>
          </a:xfrm>
        </p:grpSpPr>
        <p:sp>
          <p:nvSpPr>
            <p:cNvPr id="598022" name="Oval 6"/>
            <p:cNvSpPr>
              <a:spLocks noChangeArrowheads="1"/>
            </p:cNvSpPr>
            <p:nvPr/>
          </p:nvSpPr>
          <p:spPr bwMode="auto">
            <a:xfrm>
              <a:off x="3502" y="3287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3" name="Oval 7"/>
            <p:cNvSpPr>
              <a:spLocks noChangeArrowheads="1"/>
            </p:cNvSpPr>
            <p:nvPr/>
          </p:nvSpPr>
          <p:spPr bwMode="auto">
            <a:xfrm>
              <a:off x="3744" y="3376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4" name="Oval 8"/>
            <p:cNvSpPr>
              <a:spLocks noChangeArrowheads="1"/>
            </p:cNvSpPr>
            <p:nvPr/>
          </p:nvSpPr>
          <p:spPr bwMode="auto">
            <a:xfrm>
              <a:off x="4171" y="2811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Oval 9"/>
            <p:cNvSpPr>
              <a:spLocks noChangeArrowheads="1"/>
            </p:cNvSpPr>
            <p:nvPr/>
          </p:nvSpPr>
          <p:spPr bwMode="auto">
            <a:xfrm>
              <a:off x="3582" y="2945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Oval 10"/>
            <p:cNvSpPr>
              <a:spLocks noChangeArrowheads="1"/>
            </p:cNvSpPr>
            <p:nvPr/>
          </p:nvSpPr>
          <p:spPr bwMode="auto">
            <a:xfrm>
              <a:off x="3349" y="1321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Line 11"/>
            <p:cNvSpPr>
              <a:spLocks noChangeShapeType="1"/>
            </p:cNvSpPr>
            <p:nvPr/>
          </p:nvSpPr>
          <p:spPr bwMode="auto">
            <a:xfrm flipH="1">
              <a:off x="3771" y="822"/>
              <a:ext cx="1643" cy="1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28" name="Line 12"/>
            <p:cNvSpPr>
              <a:spLocks noChangeShapeType="1"/>
            </p:cNvSpPr>
            <p:nvPr/>
          </p:nvSpPr>
          <p:spPr bwMode="auto">
            <a:xfrm>
              <a:off x="3771" y="2181"/>
              <a:ext cx="123" cy="8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29" name="Line 13"/>
            <p:cNvSpPr>
              <a:spLocks noChangeShapeType="1"/>
            </p:cNvSpPr>
            <p:nvPr/>
          </p:nvSpPr>
          <p:spPr bwMode="auto">
            <a:xfrm>
              <a:off x="3894" y="3057"/>
              <a:ext cx="537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30" name="Line 14"/>
            <p:cNvSpPr>
              <a:spLocks noChangeShapeType="1"/>
            </p:cNvSpPr>
            <p:nvPr/>
          </p:nvSpPr>
          <p:spPr bwMode="auto">
            <a:xfrm flipH="1">
              <a:off x="3640" y="3057"/>
              <a:ext cx="254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31" name="Line 15"/>
            <p:cNvSpPr>
              <a:spLocks noChangeShapeType="1"/>
            </p:cNvSpPr>
            <p:nvPr/>
          </p:nvSpPr>
          <p:spPr bwMode="auto">
            <a:xfrm flipH="1" flipV="1">
              <a:off x="2158" y="2796"/>
              <a:ext cx="1490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32" name="Line 16"/>
            <p:cNvSpPr>
              <a:spLocks noChangeShapeType="1"/>
            </p:cNvSpPr>
            <p:nvPr/>
          </p:nvSpPr>
          <p:spPr bwMode="auto">
            <a:xfrm flipH="1">
              <a:off x="3617" y="3164"/>
              <a:ext cx="31" cy="6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33" name="Line 17"/>
            <p:cNvSpPr>
              <a:spLocks noChangeShapeType="1"/>
            </p:cNvSpPr>
            <p:nvPr/>
          </p:nvSpPr>
          <p:spPr bwMode="auto">
            <a:xfrm flipH="1">
              <a:off x="2158" y="2181"/>
              <a:ext cx="1605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8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pic>
        <p:nvPicPr>
          <p:cNvPr id="599042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5965825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90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5908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K-means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29718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dirty="0"/>
              <a:t>Ask user how many clusters they’d like. </a:t>
            </a:r>
            <a:r>
              <a:rPr lang="en-US" altLang="en-US" sz="2000" i="1" dirty="0">
                <a:solidFill>
                  <a:srgbClr val="008000"/>
                </a:solidFill>
              </a:rPr>
              <a:t>(e.g. k=5) </a:t>
            </a:r>
            <a:endParaRPr lang="en-US" altLang="en-US" sz="2000" dirty="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dirty="0"/>
              <a:t>Randomly guess k cluster Center locations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dirty="0"/>
              <a:t>Each </a:t>
            </a:r>
            <a:r>
              <a:rPr lang="en-US" altLang="en-US" sz="2000" dirty="0" err="1"/>
              <a:t>datapoint</a:t>
            </a:r>
            <a:r>
              <a:rPr lang="en-US" altLang="en-US" sz="2000" dirty="0"/>
              <a:t> finds out which Center it’s closest to.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dirty="0"/>
              <a:t>Each Center finds the centroid of the points it owns</a:t>
            </a:r>
          </a:p>
        </p:txBody>
      </p:sp>
      <p:sp>
        <p:nvSpPr>
          <p:cNvPr id="599046" name="Oval 6"/>
          <p:cNvSpPr>
            <a:spLocks noChangeArrowheads="1"/>
          </p:cNvSpPr>
          <p:nvPr/>
        </p:nvSpPr>
        <p:spPr bwMode="auto">
          <a:xfrm>
            <a:off x="5873750" y="48672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6230938" y="499745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8" name="Oval 8"/>
          <p:cNvSpPr>
            <a:spLocks noChangeArrowheads="1"/>
          </p:cNvSpPr>
          <p:nvPr/>
        </p:nvSpPr>
        <p:spPr bwMode="auto">
          <a:xfrm>
            <a:off x="6862763" y="417830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9" name="Oval 9"/>
          <p:cNvSpPr>
            <a:spLocks noChangeArrowheads="1"/>
          </p:cNvSpPr>
          <p:nvPr/>
        </p:nvSpPr>
        <p:spPr bwMode="auto">
          <a:xfrm>
            <a:off x="5991225" y="43719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0" name="Oval 10"/>
          <p:cNvSpPr>
            <a:spLocks noChangeArrowheads="1"/>
          </p:cNvSpPr>
          <p:nvPr/>
        </p:nvSpPr>
        <p:spPr bwMode="auto">
          <a:xfrm>
            <a:off x="5646738" y="2019300"/>
            <a:ext cx="71437" cy="6826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1" name="Line 11"/>
          <p:cNvSpPr>
            <a:spLocks noChangeShapeType="1"/>
          </p:cNvSpPr>
          <p:nvPr/>
        </p:nvSpPr>
        <p:spPr bwMode="auto">
          <a:xfrm flipH="1">
            <a:off x="6272213" y="1295400"/>
            <a:ext cx="2428875" cy="1970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2" name="Line 12"/>
          <p:cNvSpPr>
            <a:spLocks noChangeShapeType="1"/>
          </p:cNvSpPr>
          <p:nvPr/>
        </p:nvSpPr>
        <p:spPr bwMode="auto">
          <a:xfrm>
            <a:off x="6272213" y="3265488"/>
            <a:ext cx="180975" cy="1268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3" name="Line 13"/>
          <p:cNvSpPr>
            <a:spLocks noChangeShapeType="1"/>
          </p:cNvSpPr>
          <p:nvPr/>
        </p:nvSpPr>
        <p:spPr bwMode="auto">
          <a:xfrm>
            <a:off x="6453188" y="4533900"/>
            <a:ext cx="793750" cy="55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4" name="Line 14"/>
          <p:cNvSpPr>
            <a:spLocks noChangeShapeType="1"/>
          </p:cNvSpPr>
          <p:nvPr/>
        </p:nvSpPr>
        <p:spPr bwMode="auto">
          <a:xfrm flipH="1">
            <a:off x="6076950" y="4533900"/>
            <a:ext cx="376238" cy="155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5" name="Line 15"/>
          <p:cNvSpPr>
            <a:spLocks noChangeShapeType="1"/>
          </p:cNvSpPr>
          <p:nvPr/>
        </p:nvSpPr>
        <p:spPr bwMode="auto">
          <a:xfrm flipH="1" flipV="1">
            <a:off x="3886200" y="4156075"/>
            <a:ext cx="220345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6" name="Line 16"/>
          <p:cNvSpPr>
            <a:spLocks noChangeShapeType="1"/>
          </p:cNvSpPr>
          <p:nvPr/>
        </p:nvSpPr>
        <p:spPr bwMode="auto">
          <a:xfrm flipH="1">
            <a:off x="6043613" y="4689475"/>
            <a:ext cx="46037" cy="968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7" name="Line 17"/>
          <p:cNvSpPr>
            <a:spLocks noChangeShapeType="1"/>
          </p:cNvSpPr>
          <p:nvPr/>
        </p:nvSpPr>
        <p:spPr bwMode="auto">
          <a:xfrm flipH="1">
            <a:off x="3886200" y="3265488"/>
            <a:ext cx="2373313" cy="211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8" name="Oval 18"/>
          <p:cNvSpPr>
            <a:spLocks noChangeAspect="1" noChangeArrowheads="1"/>
          </p:cNvSpPr>
          <p:nvPr/>
        </p:nvSpPr>
        <p:spPr bwMode="auto">
          <a:xfrm>
            <a:off x="6248400" y="18288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9" name="Oval 19"/>
          <p:cNvSpPr>
            <a:spLocks noChangeAspect="1" noChangeArrowheads="1"/>
          </p:cNvSpPr>
          <p:nvPr/>
        </p:nvSpPr>
        <p:spPr bwMode="auto">
          <a:xfrm>
            <a:off x="6400800" y="50292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0" name="Oval 20"/>
          <p:cNvSpPr>
            <a:spLocks noChangeAspect="1" noChangeArrowheads="1"/>
          </p:cNvSpPr>
          <p:nvPr/>
        </p:nvSpPr>
        <p:spPr bwMode="auto">
          <a:xfrm>
            <a:off x="4953000" y="47244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Oval 21"/>
          <p:cNvSpPr>
            <a:spLocks noChangeAspect="1" noChangeArrowheads="1"/>
          </p:cNvSpPr>
          <p:nvPr/>
        </p:nvSpPr>
        <p:spPr bwMode="auto">
          <a:xfrm>
            <a:off x="5181600" y="40386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Oval 22"/>
          <p:cNvSpPr>
            <a:spLocks noChangeAspect="1" noChangeArrowheads="1"/>
          </p:cNvSpPr>
          <p:nvPr/>
        </p:nvSpPr>
        <p:spPr bwMode="auto">
          <a:xfrm>
            <a:off x="7391400" y="32766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3" name="Freeform 23"/>
          <p:cNvSpPr>
            <a:spLocks/>
          </p:cNvSpPr>
          <p:nvPr/>
        </p:nvSpPr>
        <p:spPr bwMode="auto">
          <a:xfrm>
            <a:off x="5694363" y="1792288"/>
            <a:ext cx="498475" cy="146050"/>
          </a:xfrm>
          <a:custGeom>
            <a:avLst/>
            <a:gdLst>
              <a:gd name="T0" fmla="*/ 0 w 314"/>
              <a:gd name="T1" fmla="*/ 92 h 92"/>
              <a:gd name="T2" fmla="*/ 138 w 314"/>
              <a:gd name="T3" fmla="*/ 0 h 92"/>
              <a:gd name="T4" fmla="*/ 222 w 314"/>
              <a:gd name="T5" fmla="*/ 8 h 92"/>
              <a:gd name="T6" fmla="*/ 314 w 314"/>
              <a:gd name="T7" fmla="*/ 1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4" name="Freeform 24"/>
          <p:cNvSpPr>
            <a:spLocks/>
          </p:cNvSpPr>
          <p:nvPr/>
        </p:nvSpPr>
        <p:spPr bwMode="auto">
          <a:xfrm>
            <a:off x="7023100" y="3535363"/>
            <a:ext cx="425450" cy="646112"/>
          </a:xfrm>
          <a:custGeom>
            <a:avLst/>
            <a:gdLst>
              <a:gd name="T0" fmla="*/ 0 w 268"/>
              <a:gd name="T1" fmla="*/ 407 h 407"/>
              <a:gd name="T2" fmla="*/ 123 w 268"/>
              <a:gd name="T3" fmla="*/ 323 h 407"/>
              <a:gd name="T4" fmla="*/ 161 w 268"/>
              <a:gd name="T5" fmla="*/ 284 h 407"/>
              <a:gd name="T6" fmla="*/ 192 w 268"/>
              <a:gd name="T7" fmla="*/ 238 h 407"/>
              <a:gd name="T8" fmla="*/ 253 w 268"/>
              <a:gd name="T9" fmla="*/ 115 h 407"/>
              <a:gd name="T10" fmla="*/ 268 w 268"/>
              <a:gd name="T11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5" name="Freeform 25"/>
          <p:cNvSpPr>
            <a:spLocks/>
          </p:cNvSpPr>
          <p:nvPr/>
        </p:nvSpPr>
        <p:spPr bwMode="auto">
          <a:xfrm>
            <a:off x="5386388" y="4160838"/>
            <a:ext cx="600075" cy="155575"/>
          </a:xfrm>
          <a:custGeom>
            <a:avLst/>
            <a:gdLst>
              <a:gd name="T0" fmla="*/ 378 w 378"/>
              <a:gd name="T1" fmla="*/ 98 h 98"/>
              <a:gd name="T2" fmla="*/ 71 w 378"/>
              <a:gd name="T3" fmla="*/ 21 h 98"/>
              <a:gd name="T4" fmla="*/ 25 w 378"/>
              <a:gd name="T5" fmla="*/ 6 h 98"/>
              <a:gd name="T6" fmla="*/ 2 w 378"/>
              <a:gd name="T7" fmla="*/ 13 h 98"/>
              <a:gd name="T8" fmla="*/ 9 w 378"/>
              <a:gd name="T9" fmla="*/ 1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6" name="Freeform 26"/>
          <p:cNvSpPr>
            <a:spLocks/>
          </p:cNvSpPr>
          <p:nvPr/>
        </p:nvSpPr>
        <p:spPr bwMode="auto">
          <a:xfrm>
            <a:off x="5205413" y="4840288"/>
            <a:ext cx="635000" cy="219075"/>
          </a:xfrm>
          <a:custGeom>
            <a:avLst/>
            <a:gdLst>
              <a:gd name="T0" fmla="*/ 400 w 400"/>
              <a:gd name="T1" fmla="*/ 107 h 138"/>
              <a:gd name="T2" fmla="*/ 323 w 400"/>
              <a:gd name="T3" fmla="*/ 138 h 138"/>
              <a:gd name="T4" fmla="*/ 200 w 400"/>
              <a:gd name="T5" fmla="*/ 131 h 138"/>
              <a:gd name="T6" fmla="*/ 39 w 400"/>
              <a:gd name="T7" fmla="*/ 23 h 138"/>
              <a:gd name="T8" fmla="*/ 23 w 400"/>
              <a:gd name="T9" fmla="*/ 8 h 138"/>
              <a:gd name="T10" fmla="*/ 0 w 400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7" name="Freeform 27"/>
          <p:cNvSpPr>
            <a:spLocks/>
          </p:cNvSpPr>
          <p:nvPr/>
        </p:nvSpPr>
        <p:spPr bwMode="auto">
          <a:xfrm>
            <a:off x="6138863" y="5145088"/>
            <a:ext cx="303212" cy="268287"/>
          </a:xfrm>
          <a:custGeom>
            <a:avLst/>
            <a:gdLst>
              <a:gd name="T0" fmla="*/ 50 w 191"/>
              <a:gd name="T1" fmla="*/ 0 h 169"/>
              <a:gd name="T2" fmla="*/ 50 w 191"/>
              <a:gd name="T3" fmla="*/ 169 h 169"/>
              <a:gd name="T4" fmla="*/ 134 w 191"/>
              <a:gd name="T5" fmla="*/ 161 h 169"/>
              <a:gd name="T6" fmla="*/ 180 w 191"/>
              <a:gd name="T7" fmla="*/ 84 h 169"/>
              <a:gd name="T8" fmla="*/ 188 w 191"/>
              <a:gd name="T9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pic>
        <p:nvPicPr>
          <p:cNvPr id="600066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5965825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5908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K-means</a:t>
            </a:r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29718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Ask user how many clusters they’d like. </a:t>
            </a:r>
            <a:r>
              <a:rPr lang="en-US" altLang="en-US" sz="2000" i="1">
                <a:solidFill>
                  <a:srgbClr val="008000"/>
                </a:solidFill>
              </a:rPr>
              <a:t>(e.g. k=5) </a:t>
            </a:r>
            <a:endParaRPr lang="en-US" altLang="en-US" sz="200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Randomly guess k cluster Center locations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Each datapoint finds out which Center it’s closest to.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Each Center finds the centroid of the points it owns…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…and jumps there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…Repeat until terminated!</a:t>
            </a:r>
          </a:p>
        </p:txBody>
      </p:sp>
      <p:sp>
        <p:nvSpPr>
          <p:cNvPr id="600081" name="Oval 17"/>
          <p:cNvSpPr>
            <a:spLocks noChangeAspect="1" noChangeArrowheads="1"/>
          </p:cNvSpPr>
          <p:nvPr/>
        </p:nvSpPr>
        <p:spPr bwMode="auto">
          <a:xfrm>
            <a:off x="6248400" y="1828800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2" name="Oval 18"/>
          <p:cNvSpPr>
            <a:spLocks noChangeAspect="1" noChangeArrowheads="1"/>
          </p:cNvSpPr>
          <p:nvPr/>
        </p:nvSpPr>
        <p:spPr bwMode="auto">
          <a:xfrm>
            <a:off x="6400800" y="5029200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3" name="Oval 19"/>
          <p:cNvSpPr>
            <a:spLocks noChangeAspect="1" noChangeArrowheads="1"/>
          </p:cNvSpPr>
          <p:nvPr/>
        </p:nvSpPr>
        <p:spPr bwMode="auto">
          <a:xfrm>
            <a:off x="4953000" y="4724400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4" name="Oval 20"/>
          <p:cNvSpPr>
            <a:spLocks noChangeAspect="1" noChangeArrowheads="1"/>
          </p:cNvSpPr>
          <p:nvPr/>
        </p:nvSpPr>
        <p:spPr bwMode="auto">
          <a:xfrm>
            <a:off x="5181600" y="4038600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Oval 21"/>
          <p:cNvSpPr>
            <a:spLocks noChangeAspect="1" noChangeArrowheads="1"/>
          </p:cNvSpPr>
          <p:nvPr/>
        </p:nvSpPr>
        <p:spPr bwMode="auto">
          <a:xfrm>
            <a:off x="7391400" y="3276600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Freeform 22"/>
          <p:cNvSpPr>
            <a:spLocks/>
          </p:cNvSpPr>
          <p:nvPr/>
        </p:nvSpPr>
        <p:spPr bwMode="auto">
          <a:xfrm>
            <a:off x="5694363" y="1792288"/>
            <a:ext cx="498475" cy="146050"/>
          </a:xfrm>
          <a:custGeom>
            <a:avLst/>
            <a:gdLst>
              <a:gd name="T0" fmla="*/ 0 w 314"/>
              <a:gd name="T1" fmla="*/ 92 h 92"/>
              <a:gd name="T2" fmla="*/ 138 w 314"/>
              <a:gd name="T3" fmla="*/ 0 h 92"/>
              <a:gd name="T4" fmla="*/ 222 w 314"/>
              <a:gd name="T5" fmla="*/ 8 h 92"/>
              <a:gd name="T6" fmla="*/ 314 w 314"/>
              <a:gd name="T7" fmla="*/ 1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7" name="Freeform 23"/>
          <p:cNvSpPr>
            <a:spLocks/>
          </p:cNvSpPr>
          <p:nvPr/>
        </p:nvSpPr>
        <p:spPr bwMode="auto">
          <a:xfrm>
            <a:off x="7023100" y="3535363"/>
            <a:ext cx="425450" cy="646112"/>
          </a:xfrm>
          <a:custGeom>
            <a:avLst/>
            <a:gdLst>
              <a:gd name="T0" fmla="*/ 0 w 268"/>
              <a:gd name="T1" fmla="*/ 407 h 407"/>
              <a:gd name="T2" fmla="*/ 123 w 268"/>
              <a:gd name="T3" fmla="*/ 323 h 407"/>
              <a:gd name="T4" fmla="*/ 161 w 268"/>
              <a:gd name="T5" fmla="*/ 284 h 407"/>
              <a:gd name="T6" fmla="*/ 192 w 268"/>
              <a:gd name="T7" fmla="*/ 238 h 407"/>
              <a:gd name="T8" fmla="*/ 253 w 268"/>
              <a:gd name="T9" fmla="*/ 115 h 407"/>
              <a:gd name="T10" fmla="*/ 268 w 268"/>
              <a:gd name="T11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8" name="Freeform 24"/>
          <p:cNvSpPr>
            <a:spLocks/>
          </p:cNvSpPr>
          <p:nvPr/>
        </p:nvSpPr>
        <p:spPr bwMode="auto">
          <a:xfrm>
            <a:off x="5386388" y="4160838"/>
            <a:ext cx="600075" cy="155575"/>
          </a:xfrm>
          <a:custGeom>
            <a:avLst/>
            <a:gdLst>
              <a:gd name="T0" fmla="*/ 378 w 378"/>
              <a:gd name="T1" fmla="*/ 98 h 98"/>
              <a:gd name="T2" fmla="*/ 71 w 378"/>
              <a:gd name="T3" fmla="*/ 21 h 98"/>
              <a:gd name="T4" fmla="*/ 25 w 378"/>
              <a:gd name="T5" fmla="*/ 6 h 98"/>
              <a:gd name="T6" fmla="*/ 2 w 378"/>
              <a:gd name="T7" fmla="*/ 13 h 98"/>
              <a:gd name="T8" fmla="*/ 9 w 378"/>
              <a:gd name="T9" fmla="*/ 1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9" name="Freeform 25"/>
          <p:cNvSpPr>
            <a:spLocks/>
          </p:cNvSpPr>
          <p:nvPr/>
        </p:nvSpPr>
        <p:spPr bwMode="auto">
          <a:xfrm>
            <a:off x="5205413" y="4840288"/>
            <a:ext cx="635000" cy="219075"/>
          </a:xfrm>
          <a:custGeom>
            <a:avLst/>
            <a:gdLst>
              <a:gd name="T0" fmla="*/ 400 w 400"/>
              <a:gd name="T1" fmla="*/ 107 h 138"/>
              <a:gd name="T2" fmla="*/ 323 w 400"/>
              <a:gd name="T3" fmla="*/ 138 h 138"/>
              <a:gd name="T4" fmla="*/ 200 w 400"/>
              <a:gd name="T5" fmla="*/ 131 h 138"/>
              <a:gd name="T6" fmla="*/ 39 w 400"/>
              <a:gd name="T7" fmla="*/ 23 h 138"/>
              <a:gd name="T8" fmla="*/ 23 w 400"/>
              <a:gd name="T9" fmla="*/ 8 h 138"/>
              <a:gd name="T10" fmla="*/ 0 w 400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90" name="Freeform 26"/>
          <p:cNvSpPr>
            <a:spLocks/>
          </p:cNvSpPr>
          <p:nvPr/>
        </p:nvSpPr>
        <p:spPr bwMode="auto">
          <a:xfrm>
            <a:off x="6138863" y="5145088"/>
            <a:ext cx="303212" cy="268287"/>
          </a:xfrm>
          <a:custGeom>
            <a:avLst/>
            <a:gdLst>
              <a:gd name="T0" fmla="*/ 50 w 191"/>
              <a:gd name="T1" fmla="*/ 0 h 169"/>
              <a:gd name="T2" fmla="*/ 50 w 191"/>
              <a:gd name="T3" fmla="*/ 169 h 169"/>
              <a:gd name="T4" fmla="*/ 134 w 191"/>
              <a:gd name="T5" fmla="*/ 161 h 169"/>
              <a:gd name="T6" fmla="*/ 180 w 191"/>
              <a:gd name="T7" fmla="*/ 84 h 169"/>
              <a:gd name="T8" fmla="*/ 188 w 191"/>
              <a:gd name="T9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8333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/>
            <a:r>
              <a:rPr lang="en-US" sz="2000" b="1" dirty="0" smtClean="0">
                <a:solidFill>
                  <a:srgbClr val="0000FF"/>
                </a:solidFill>
              </a:rPr>
              <a:t>Assign </a:t>
            </a:r>
            <a:r>
              <a:rPr lang="en-US" sz="2000" b="1" dirty="0">
                <a:solidFill>
                  <a:srgbClr val="0000FF"/>
                </a:solidFill>
              </a:rPr>
              <a:t>each data point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b="1" dirty="0" smtClean="0">
                <a:solidFill>
                  <a:srgbClr val="0000FF"/>
                </a:solidFill>
              </a:rPr>
              <a:t>Assign each data point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 smtClean="0"/>
              <a:t>Recalculate centers as the mean of the points in a cluster</a:t>
            </a:r>
            <a:endParaRPr lang="en-US" sz="20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438400"/>
            <a:ext cx="4761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iterate over each point: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get </a:t>
            </a:r>
            <a:r>
              <a:rPr lang="en-US" sz="2000" b="1" dirty="0" smtClean="0">
                <a:solidFill>
                  <a:srgbClr val="FF0000"/>
                </a:solidFill>
              </a:rPr>
              <a:t>distance</a:t>
            </a:r>
            <a:r>
              <a:rPr lang="en-US" sz="2000" dirty="0" smtClean="0"/>
              <a:t> to each cluster center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assign to closest center</a:t>
            </a:r>
            <a:endParaRPr lang="en-US" sz="2000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5849567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239967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4935167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46303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0207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0969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478276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47827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4685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47827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5620967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3923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4782767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096967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4782767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325567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4897067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4897067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5786735"/>
            <a:ext cx="3324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distance measure?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3" imgW="1562100" imgH="368300" progId="Equation.3">
                  <p:embed/>
                </p:oleObj>
              </mc:Choice>
              <mc:Fallback>
                <p:oleObj name="Equation" r:id="rId3" imgW="1562100" imgH="368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6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Recalculate centers as the mean of the points </a:t>
            </a:r>
            <a:r>
              <a:rPr lang="en-US" dirty="0">
                <a:solidFill>
                  <a:srgbClr val="0000FF"/>
                </a:solidFill>
              </a:rPr>
              <a:t>in a </a:t>
            </a:r>
            <a:r>
              <a:rPr lang="en-US" dirty="0" smtClean="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5715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4800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39624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352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429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4800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47244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3681" y="5647299"/>
            <a:ext cx="452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dirty="0" smtClean="0">
                <a:solidFill>
                  <a:srgbClr val="FF0000"/>
                </a:solidFill>
              </a:rPr>
              <a:t>here are the cluster centers?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Recalculate centers as the mean of the points </a:t>
            </a:r>
            <a:r>
              <a:rPr lang="en-US" dirty="0">
                <a:solidFill>
                  <a:srgbClr val="0000FF"/>
                </a:solidFill>
              </a:rPr>
              <a:t>in a </a:t>
            </a:r>
            <a:r>
              <a:rPr lang="en-US" dirty="0" smtClean="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of the points in the cluster:</a:t>
            </a:r>
            <a:endParaRPr lang="en-US" dirty="0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/>
          </p:nvPr>
        </p:nvGraphicFramePr>
        <p:xfrm>
          <a:off x="3276600" y="3886200"/>
          <a:ext cx="23479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3" imgW="1003300" imgH="431800" progId="Equation.3">
                  <p:embed/>
                </p:oleObj>
              </mc:Choice>
              <mc:Fallback>
                <p:oleObj name="Equation" r:id="rId3" imgW="1003300" imgH="431800" progId="Equation.3">
                  <p:embed/>
                  <p:pic>
                    <p:nvPicPr>
                      <p:cNvPr id="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479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6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K-means convergence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/>
              <a:t>When do we stop the algorith</a:t>
            </a:r>
            <a:r>
              <a:rPr lang="en-US" sz="2800" dirty="0"/>
              <a:t>m</a:t>
            </a:r>
            <a:r>
              <a:rPr lang="en-US" sz="2800" dirty="0" smtClean="0"/>
              <a:t>?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A fixed number of </a:t>
            </a:r>
            <a:r>
              <a:rPr lang="en-US" dirty="0" smtClean="0">
                <a:ea typeface="ＭＳ Ｐゴシック" charset="-128"/>
              </a:rPr>
              <a:t>iterations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50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0618"/>
              </p:ext>
            </p:extLst>
          </p:nvPr>
        </p:nvGraphicFramePr>
        <p:xfrm>
          <a:off x="457200" y="1823720"/>
          <a:ext cx="5867400" cy="29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Petal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6747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3253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1531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02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649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665332" y="-687467"/>
            <a:ext cx="231935" cy="464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5637132" y="1065133"/>
            <a:ext cx="231936" cy="1143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943099" y="120439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Features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914900" y="11952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Labels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477000" y="1823720"/>
            <a:ext cx="228600" cy="29304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349548"/>
              </p:ext>
            </p:extLst>
          </p:nvPr>
        </p:nvGraphicFramePr>
        <p:xfrm>
          <a:off x="457200" y="5003791"/>
          <a:ext cx="5867400" cy="7634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6553200" y="30995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Training data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553200" y="5003791"/>
            <a:ext cx="152400" cy="7379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6553200" y="517928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Predictions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36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K-means tries to minimize what is called the </a:t>
            </a:r>
            <a:r>
              <a:rPr lang="en-US" i="1" dirty="0" smtClean="0">
                <a:solidFill>
                  <a:srgbClr val="C00000"/>
                </a:solidFill>
              </a:rPr>
              <a:t>k-means </a:t>
            </a:r>
            <a:r>
              <a:rPr lang="en-US" i="1" dirty="0" smtClean="0">
                <a:solidFill>
                  <a:srgbClr val="C00000"/>
                </a:solidFill>
              </a:rPr>
              <a:t>loss function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474956" y="299385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299385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4224420"/>
            <a:ext cx="7138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that is, the sum of the squared distances from each point to the associated cluster center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5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Each </a:t>
            </a:r>
            <a:r>
              <a:rPr lang="en-US" sz="2400" dirty="0">
                <a:solidFill>
                  <a:srgbClr val="FF0000"/>
                </a:solidFill>
              </a:rPr>
              <a:t>step of k-means </a:t>
            </a:r>
            <a:r>
              <a:rPr lang="en-US" sz="2400" dirty="0" smtClean="0">
                <a:solidFill>
                  <a:srgbClr val="FF0000"/>
                </a:solidFill>
              </a:rPr>
              <a:t>moves </a:t>
            </a:r>
            <a:r>
              <a:rPr lang="en-US" sz="2400" dirty="0">
                <a:solidFill>
                  <a:srgbClr val="FF0000"/>
                </a:solidFill>
              </a:rPr>
              <a:t>towards reducing this loss </a:t>
            </a:r>
            <a:r>
              <a:rPr lang="en-US" sz="2400" dirty="0" smtClean="0">
                <a:solidFill>
                  <a:srgbClr val="FF0000"/>
                </a:solidFill>
              </a:rPr>
              <a:t>function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Basis of proof that k-means converges to a solution in a finite number of steps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5883275"/>
            <a:ext cx="2133600" cy="365125"/>
          </a:xfrm>
        </p:spPr>
        <p:txBody>
          <a:bodyPr/>
          <a:lstStyle/>
          <a:p>
            <a:r>
              <a:rPr lang="en-US" altLang="en-US" dirty="0"/>
              <a:t>Copyright © 2001, 2004, Andrew W. Moore</a:t>
            </a: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1371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It converges – but will </a:t>
            </a:r>
            <a:r>
              <a:rPr lang="en-US" altLang="en-US" dirty="0"/>
              <a:t>we find the </a:t>
            </a:r>
            <a:r>
              <a:rPr lang="en-US" altLang="en-US" dirty="0">
                <a:solidFill>
                  <a:srgbClr val="FF0000"/>
                </a:solidFill>
              </a:rPr>
              <a:t>optimal</a:t>
            </a:r>
            <a:r>
              <a:rPr lang="en-US" altLang="en-US" dirty="0"/>
              <a:t> configuration?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74088" cy="2133600"/>
          </a:xfrm>
        </p:spPr>
        <p:txBody>
          <a:bodyPr>
            <a:normAutofit/>
          </a:bodyPr>
          <a:lstStyle/>
          <a:p>
            <a:r>
              <a:rPr lang="en-US" altLang="en-US" dirty="0"/>
              <a:t>Not </a:t>
            </a:r>
            <a:r>
              <a:rPr lang="en-US" altLang="en-US" dirty="0" smtClean="0"/>
              <a:t>always</a:t>
            </a:r>
            <a:endParaRPr lang="en-US" altLang="en-US" dirty="0"/>
          </a:p>
          <a:p>
            <a:r>
              <a:rPr lang="en-US" altLang="en-US" dirty="0" smtClean="0"/>
              <a:t>Example: </a:t>
            </a:r>
            <a:r>
              <a:rPr lang="en-US" altLang="en-US" dirty="0"/>
              <a:t>a configuration that has converged, but does not have the minimum </a:t>
            </a:r>
            <a:r>
              <a:rPr lang="en-US" altLang="en-US" dirty="0" smtClean="0"/>
              <a:t>loss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72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ooter Placeholder 164"/>
          <p:cNvSpPr>
            <a:spLocks noGrp="1"/>
          </p:cNvSpPr>
          <p:nvPr>
            <p:ph type="ftr" sz="quarter" idx="10"/>
          </p:nvPr>
        </p:nvSpPr>
        <p:spPr>
          <a:xfrm>
            <a:off x="457200" y="5670550"/>
            <a:ext cx="2133600" cy="365125"/>
          </a:xfrm>
        </p:spPr>
        <p:txBody>
          <a:bodyPr/>
          <a:lstStyle/>
          <a:p>
            <a:r>
              <a:rPr lang="en-US" altLang="en-US" dirty="0"/>
              <a:t>Copyright © 2001, 2004, Andrew W. Moore</a:t>
            </a: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1371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Will we find the optimal configuration?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74088" cy="120781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</a:t>
            </a:r>
            <a:r>
              <a:rPr lang="en-US" altLang="en-US" dirty="0"/>
              <a:t>configuration that has converged, but does not have the minimum </a:t>
            </a:r>
            <a:r>
              <a:rPr lang="en-US" altLang="en-US" dirty="0" smtClean="0"/>
              <a:t>loss</a:t>
            </a:r>
            <a:endParaRPr lang="en-US" altLang="en-US" sz="1800" dirty="0">
              <a:solidFill>
                <a:schemeClr val="folHlink"/>
              </a:solidFill>
            </a:endParaRPr>
          </a:p>
        </p:txBody>
      </p:sp>
      <p:grpSp>
        <p:nvGrpSpPr>
          <p:cNvPr id="618500" name="Group 4"/>
          <p:cNvGrpSpPr>
            <a:grpSpLocks/>
          </p:cNvGrpSpPr>
          <p:nvPr/>
        </p:nvGrpSpPr>
        <p:grpSpPr bwMode="auto">
          <a:xfrm>
            <a:off x="5486400" y="4495800"/>
            <a:ext cx="1716088" cy="1419225"/>
            <a:chOff x="1774" y="2683"/>
            <a:chExt cx="1081" cy="894"/>
          </a:xfrm>
        </p:grpSpPr>
        <p:sp>
          <p:nvSpPr>
            <p:cNvPr id="618501" name="Oval 5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2" name="Oval 6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3" name="Oval 7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4" name="Oval 8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5" name="Oval 9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6" name="Oval 10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7" name="Oval 11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8" name="Oval 12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9" name="Oval 13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0" name="Oval 14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1" name="Oval 15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2" name="Oval 16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3" name="Oval 17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4" name="Oval 18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5" name="Oval 19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6" name="Oval 20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7" name="Oval 21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8" name="Oval 22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9" name="Oval 23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0" name="Oval 24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1" name="Oval 25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2" name="Oval 26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3" name="Oval 27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4" name="Oval 28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5" name="Oval 29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6" name="Oval 30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7" name="Oval 31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8" name="Oval 32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9" name="Oval 33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0" name="Oval 34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1" name="Oval 35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2" name="Oval 36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3" name="Oval 37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4" name="Oval 38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5" name="Oval 39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6" name="Oval 40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7" name="Oval 41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8" name="Oval 42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9" name="Oval 43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0" name="Oval 44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1" name="Oval 45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2" name="Oval 46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3" name="Oval 47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4" name="Oval 48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5" name="Oval 49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6" name="Oval 50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7" name="Oval 51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8" name="Oval 52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9" name="Oval 53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0" name="Oval 54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1" name="Oval 55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2" name="Oval 56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8553" name="Group 57"/>
          <p:cNvGrpSpPr>
            <a:grpSpLocks/>
          </p:cNvGrpSpPr>
          <p:nvPr/>
        </p:nvGrpSpPr>
        <p:grpSpPr bwMode="auto">
          <a:xfrm>
            <a:off x="6096000" y="2667000"/>
            <a:ext cx="1716088" cy="1419225"/>
            <a:chOff x="1774" y="2683"/>
            <a:chExt cx="1081" cy="894"/>
          </a:xfrm>
        </p:grpSpPr>
        <p:sp>
          <p:nvSpPr>
            <p:cNvPr id="618554" name="Oval 58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5" name="Oval 59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6" name="Oval 60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7" name="Oval 61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8" name="Oval 62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9" name="Oval 63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0" name="Oval 64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1" name="Oval 65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2" name="Oval 66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3" name="Oval 67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4" name="Oval 68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5" name="Oval 69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6" name="Oval 70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7" name="Oval 71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8" name="Oval 72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9" name="Oval 73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0" name="Oval 74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1" name="Oval 75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2" name="Oval 76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3" name="Oval 77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4" name="Oval 78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5" name="Oval 79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6" name="Oval 80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7" name="Oval 81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8" name="Oval 82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9" name="Oval 83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0" name="Oval 84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1" name="Oval 85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2" name="Oval 86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3" name="Oval 87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4" name="Oval 88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5" name="Oval 89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6" name="Oval 90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7" name="Oval 91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8" name="Oval 92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9" name="Oval 93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0" name="Oval 94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1" name="Oval 95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2" name="Oval 96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3" name="Oval 97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4" name="Oval 98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5" name="Oval 99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6" name="Oval 100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7" name="Oval 101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8" name="Oval 102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9" name="Oval 103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0" name="Oval 104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1" name="Oval 105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2" name="Oval 106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3" name="Oval 107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4" name="Oval 108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5" name="Oval 109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607" name="Oval 111"/>
          <p:cNvSpPr>
            <a:spLocks noChangeAspect="1" noChangeArrowheads="1"/>
          </p:cNvSpPr>
          <p:nvPr/>
        </p:nvSpPr>
        <p:spPr bwMode="auto">
          <a:xfrm>
            <a:off x="2073275" y="42370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08" name="Oval 112"/>
          <p:cNvSpPr>
            <a:spLocks noChangeAspect="1" noChangeArrowheads="1"/>
          </p:cNvSpPr>
          <p:nvPr/>
        </p:nvSpPr>
        <p:spPr bwMode="auto">
          <a:xfrm>
            <a:off x="3224213" y="39941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09" name="Oval 113"/>
          <p:cNvSpPr>
            <a:spLocks noChangeAspect="1" noChangeArrowheads="1"/>
          </p:cNvSpPr>
          <p:nvPr/>
        </p:nvSpPr>
        <p:spPr bwMode="auto">
          <a:xfrm>
            <a:off x="2317750" y="409098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0" name="Oval 114"/>
          <p:cNvSpPr>
            <a:spLocks noChangeAspect="1" noChangeArrowheads="1"/>
          </p:cNvSpPr>
          <p:nvPr/>
        </p:nvSpPr>
        <p:spPr bwMode="auto">
          <a:xfrm>
            <a:off x="2265363" y="45894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1" name="Oval 115"/>
          <p:cNvSpPr>
            <a:spLocks noChangeAspect="1" noChangeArrowheads="1"/>
          </p:cNvSpPr>
          <p:nvPr/>
        </p:nvSpPr>
        <p:spPr bwMode="auto">
          <a:xfrm>
            <a:off x="2682875" y="444976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2" name="Oval 116"/>
          <p:cNvSpPr>
            <a:spLocks noChangeAspect="1" noChangeArrowheads="1"/>
          </p:cNvSpPr>
          <p:nvPr/>
        </p:nvSpPr>
        <p:spPr bwMode="auto">
          <a:xfrm>
            <a:off x="1687513" y="41005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3" name="Oval 117"/>
          <p:cNvSpPr>
            <a:spLocks noChangeAspect="1" noChangeArrowheads="1"/>
          </p:cNvSpPr>
          <p:nvPr/>
        </p:nvSpPr>
        <p:spPr bwMode="auto">
          <a:xfrm>
            <a:off x="2557463" y="36290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4" name="Oval 118"/>
          <p:cNvSpPr>
            <a:spLocks noChangeAspect="1" noChangeArrowheads="1"/>
          </p:cNvSpPr>
          <p:nvPr/>
        </p:nvSpPr>
        <p:spPr bwMode="auto">
          <a:xfrm>
            <a:off x="2587625" y="39846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5" name="Oval 119"/>
          <p:cNvSpPr>
            <a:spLocks noChangeAspect="1" noChangeArrowheads="1"/>
          </p:cNvSpPr>
          <p:nvPr/>
        </p:nvSpPr>
        <p:spPr bwMode="auto">
          <a:xfrm>
            <a:off x="2120900" y="35639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6" name="Oval 120"/>
          <p:cNvSpPr>
            <a:spLocks noChangeAspect="1" noChangeArrowheads="1"/>
          </p:cNvSpPr>
          <p:nvPr/>
        </p:nvSpPr>
        <p:spPr bwMode="auto">
          <a:xfrm>
            <a:off x="1749425" y="4568825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7" name="Oval 121"/>
          <p:cNvSpPr>
            <a:spLocks noChangeAspect="1" noChangeArrowheads="1"/>
          </p:cNvSpPr>
          <p:nvPr/>
        </p:nvSpPr>
        <p:spPr bwMode="auto">
          <a:xfrm>
            <a:off x="1868488" y="3814763"/>
            <a:ext cx="508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8" name="Oval 122"/>
          <p:cNvSpPr>
            <a:spLocks noChangeAspect="1" noChangeArrowheads="1"/>
          </p:cNvSpPr>
          <p:nvPr/>
        </p:nvSpPr>
        <p:spPr bwMode="auto">
          <a:xfrm>
            <a:off x="2916238" y="41925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9" name="Oval 123"/>
          <p:cNvSpPr>
            <a:spLocks noChangeAspect="1" noChangeArrowheads="1"/>
          </p:cNvSpPr>
          <p:nvPr/>
        </p:nvSpPr>
        <p:spPr bwMode="auto">
          <a:xfrm>
            <a:off x="2876550" y="36639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0" name="Oval 124"/>
          <p:cNvSpPr>
            <a:spLocks noChangeAspect="1" noChangeArrowheads="1"/>
          </p:cNvSpPr>
          <p:nvPr/>
        </p:nvSpPr>
        <p:spPr bwMode="auto">
          <a:xfrm rot="-1118274">
            <a:off x="2349500" y="4332288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1" name="Oval 125"/>
          <p:cNvSpPr>
            <a:spLocks noChangeAspect="1" noChangeArrowheads="1"/>
          </p:cNvSpPr>
          <p:nvPr/>
        </p:nvSpPr>
        <p:spPr bwMode="auto">
          <a:xfrm rot="-1118274">
            <a:off x="3341688" y="38068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2" name="Oval 126"/>
          <p:cNvSpPr>
            <a:spLocks noChangeAspect="1" noChangeArrowheads="1"/>
          </p:cNvSpPr>
          <p:nvPr/>
        </p:nvSpPr>
        <p:spPr bwMode="auto">
          <a:xfrm rot="-1118274">
            <a:off x="2520950" y="413067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3" name="Oval 127"/>
          <p:cNvSpPr>
            <a:spLocks noChangeAspect="1" noChangeArrowheads="1"/>
          </p:cNvSpPr>
          <p:nvPr/>
        </p:nvSpPr>
        <p:spPr bwMode="auto">
          <a:xfrm rot="-1118274">
            <a:off x="2670175" y="46164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4" name="Oval 128"/>
          <p:cNvSpPr>
            <a:spLocks noChangeAspect="1" noChangeArrowheads="1"/>
          </p:cNvSpPr>
          <p:nvPr/>
        </p:nvSpPr>
        <p:spPr bwMode="auto">
          <a:xfrm rot="-1118274">
            <a:off x="3009900" y="437673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5" name="Oval 129"/>
          <p:cNvSpPr>
            <a:spLocks noChangeAspect="1" noChangeArrowheads="1"/>
          </p:cNvSpPr>
          <p:nvPr/>
        </p:nvSpPr>
        <p:spPr bwMode="auto">
          <a:xfrm rot="-1118274">
            <a:off x="1928813" y="43005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6" name="Oval 130"/>
          <p:cNvSpPr>
            <a:spLocks noChangeAspect="1" noChangeArrowheads="1"/>
          </p:cNvSpPr>
          <p:nvPr/>
        </p:nvSpPr>
        <p:spPr bwMode="auto">
          <a:xfrm rot="-1118274">
            <a:off x="2565400" y="3632200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7" name="Oval 131"/>
          <p:cNvSpPr>
            <a:spLocks noChangeAspect="1" noChangeArrowheads="1"/>
          </p:cNvSpPr>
          <p:nvPr/>
        </p:nvSpPr>
        <p:spPr bwMode="auto">
          <a:xfrm rot="-1118274">
            <a:off x="2735263" y="396081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8" name="Oval 132"/>
          <p:cNvSpPr>
            <a:spLocks noChangeAspect="1" noChangeArrowheads="1"/>
          </p:cNvSpPr>
          <p:nvPr/>
        </p:nvSpPr>
        <p:spPr bwMode="auto">
          <a:xfrm rot="-1118274">
            <a:off x="2125663" y="36814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9" name="Oval 133"/>
          <p:cNvSpPr>
            <a:spLocks noChangeAspect="1" noChangeArrowheads="1"/>
          </p:cNvSpPr>
          <p:nvPr/>
        </p:nvSpPr>
        <p:spPr bwMode="auto">
          <a:xfrm rot="-1118274">
            <a:off x="2173288" y="47291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0" name="Oval 134"/>
          <p:cNvSpPr>
            <a:spLocks noChangeAspect="1" noChangeArrowheads="1"/>
          </p:cNvSpPr>
          <p:nvPr/>
        </p:nvSpPr>
        <p:spPr bwMode="auto">
          <a:xfrm rot="-1118274">
            <a:off x="1985963" y="3984625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1" name="Oval 135"/>
          <p:cNvSpPr>
            <a:spLocks noChangeAspect="1" noChangeArrowheads="1"/>
          </p:cNvSpPr>
          <p:nvPr/>
        </p:nvSpPr>
        <p:spPr bwMode="auto">
          <a:xfrm rot="-1118274">
            <a:off x="3128963" y="4075113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2" name="Oval 136"/>
          <p:cNvSpPr>
            <a:spLocks noChangeAspect="1" noChangeArrowheads="1"/>
          </p:cNvSpPr>
          <p:nvPr/>
        </p:nvSpPr>
        <p:spPr bwMode="auto">
          <a:xfrm rot="-1118274">
            <a:off x="2879725" y="35829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3" name="Oval 137"/>
          <p:cNvSpPr>
            <a:spLocks noChangeAspect="1" noChangeArrowheads="1"/>
          </p:cNvSpPr>
          <p:nvPr/>
        </p:nvSpPr>
        <p:spPr bwMode="auto">
          <a:xfrm rot="5895381">
            <a:off x="2317750" y="3732213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4" name="Oval 138"/>
          <p:cNvSpPr>
            <a:spLocks noChangeAspect="1" noChangeArrowheads="1"/>
          </p:cNvSpPr>
          <p:nvPr/>
        </p:nvSpPr>
        <p:spPr bwMode="auto">
          <a:xfrm rot="5895381">
            <a:off x="2441575" y="46783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5" name="Oval 139"/>
          <p:cNvSpPr>
            <a:spLocks noChangeAspect="1" noChangeArrowheads="1"/>
          </p:cNvSpPr>
          <p:nvPr/>
        </p:nvSpPr>
        <p:spPr bwMode="auto">
          <a:xfrm rot="5895381">
            <a:off x="2462213" y="39465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6" name="Oval 140"/>
          <p:cNvSpPr>
            <a:spLocks noChangeAspect="1" noChangeArrowheads="1"/>
          </p:cNvSpPr>
          <p:nvPr/>
        </p:nvSpPr>
        <p:spPr bwMode="auto">
          <a:xfrm rot="5895381">
            <a:off x="1851025" y="38290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7" name="Oval 141"/>
          <p:cNvSpPr>
            <a:spLocks noChangeAspect="1" noChangeArrowheads="1"/>
          </p:cNvSpPr>
          <p:nvPr/>
        </p:nvSpPr>
        <p:spPr bwMode="auto">
          <a:xfrm rot="5895381">
            <a:off x="1963738" y="4181475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8" name="Oval 142"/>
          <p:cNvSpPr>
            <a:spLocks noChangeAspect="1" noChangeArrowheads="1"/>
          </p:cNvSpPr>
          <p:nvPr/>
        </p:nvSpPr>
        <p:spPr bwMode="auto">
          <a:xfrm rot="5895381">
            <a:off x="2541588" y="344487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9" name="Oval 143"/>
          <p:cNvSpPr>
            <a:spLocks noChangeAspect="1" noChangeArrowheads="1"/>
          </p:cNvSpPr>
          <p:nvPr/>
        </p:nvSpPr>
        <p:spPr bwMode="auto">
          <a:xfrm rot="5895381">
            <a:off x="2989263" y="4202113"/>
            <a:ext cx="4445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0" name="Oval 144"/>
          <p:cNvSpPr>
            <a:spLocks noChangeAspect="1" noChangeArrowheads="1"/>
          </p:cNvSpPr>
          <p:nvPr/>
        </p:nvSpPr>
        <p:spPr bwMode="auto">
          <a:xfrm rot="5895381">
            <a:off x="2554288" y="41751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1" name="Oval 145"/>
          <p:cNvSpPr>
            <a:spLocks noChangeAspect="1" noChangeArrowheads="1"/>
          </p:cNvSpPr>
          <p:nvPr/>
        </p:nvSpPr>
        <p:spPr bwMode="auto">
          <a:xfrm rot="5895381">
            <a:off x="3140075" y="3865563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2" name="Oval 146"/>
          <p:cNvSpPr>
            <a:spLocks noChangeAspect="1" noChangeArrowheads="1"/>
          </p:cNvSpPr>
          <p:nvPr/>
        </p:nvSpPr>
        <p:spPr bwMode="auto">
          <a:xfrm rot="5895381">
            <a:off x="1951038" y="34226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3" name="Oval 147"/>
          <p:cNvSpPr>
            <a:spLocks noChangeAspect="1" noChangeArrowheads="1"/>
          </p:cNvSpPr>
          <p:nvPr/>
        </p:nvSpPr>
        <p:spPr bwMode="auto">
          <a:xfrm rot="5895381">
            <a:off x="2865438" y="36290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4" name="Oval 148"/>
          <p:cNvSpPr>
            <a:spLocks noChangeAspect="1" noChangeArrowheads="1"/>
          </p:cNvSpPr>
          <p:nvPr/>
        </p:nvSpPr>
        <p:spPr bwMode="auto">
          <a:xfrm rot="5895381">
            <a:off x="2251075" y="440690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5" name="Oval 149"/>
          <p:cNvSpPr>
            <a:spLocks noChangeAspect="1" noChangeArrowheads="1"/>
          </p:cNvSpPr>
          <p:nvPr/>
        </p:nvSpPr>
        <p:spPr bwMode="auto">
          <a:xfrm rot="5895381">
            <a:off x="2903538" y="4452938"/>
            <a:ext cx="4445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6" name="Oval 150"/>
          <p:cNvSpPr>
            <a:spLocks noChangeAspect="1" noChangeArrowheads="1"/>
          </p:cNvSpPr>
          <p:nvPr/>
        </p:nvSpPr>
        <p:spPr bwMode="auto">
          <a:xfrm rot="4777107">
            <a:off x="2144713" y="39417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7" name="Oval 151"/>
          <p:cNvSpPr>
            <a:spLocks noChangeAspect="1" noChangeArrowheads="1"/>
          </p:cNvSpPr>
          <p:nvPr/>
        </p:nvSpPr>
        <p:spPr bwMode="auto">
          <a:xfrm rot="4777107">
            <a:off x="2655888" y="4806950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8" name="Oval 152"/>
          <p:cNvSpPr>
            <a:spLocks noChangeAspect="1" noChangeArrowheads="1"/>
          </p:cNvSpPr>
          <p:nvPr/>
        </p:nvSpPr>
        <p:spPr bwMode="auto">
          <a:xfrm rot="4777107">
            <a:off x="2374900" y="41084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9" name="Oval 153"/>
          <p:cNvSpPr>
            <a:spLocks noChangeAspect="1" noChangeArrowheads="1"/>
          </p:cNvSpPr>
          <p:nvPr/>
        </p:nvSpPr>
        <p:spPr bwMode="auto">
          <a:xfrm rot="4777107">
            <a:off x="1746250" y="4156075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0" name="Oval 154"/>
          <p:cNvSpPr>
            <a:spLocks noChangeAspect="1" noChangeArrowheads="1"/>
          </p:cNvSpPr>
          <p:nvPr/>
        </p:nvSpPr>
        <p:spPr bwMode="auto">
          <a:xfrm rot="4777107">
            <a:off x="1997075" y="4464050"/>
            <a:ext cx="4445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1" name="Oval 155"/>
          <p:cNvSpPr>
            <a:spLocks noChangeAspect="1" noChangeArrowheads="1"/>
          </p:cNvSpPr>
          <p:nvPr/>
        </p:nvSpPr>
        <p:spPr bwMode="auto">
          <a:xfrm rot="4777107">
            <a:off x="2249488" y="36131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2" name="Oval 156"/>
          <p:cNvSpPr>
            <a:spLocks noChangeAspect="1" noChangeArrowheads="1"/>
          </p:cNvSpPr>
          <p:nvPr/>
        </p:nvSpPr>
        <p:spPr bwMode="auto">
          <a:xfrm rot="4777107">
            <a:off x="2979738" y="42116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3" name="Oval 157"/>
          <p:cNvSpPr>
            <a:spLocks noChangeAspect="1" noChangeArrowheads="1"/>
          </p:cNvSpPr>
          <p:nvPr/>
        </p:nvSpPr>
        <p:spPr bwMode="auto">
          <a:xfrm rot="4777107">
            <a:off x="2549525" y="4298950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4" name="Oval 158"/>
          <p:cNvSpPr>
            <a:spLocks noChangeAspect="1" noChangeArrowheads="1"/>
          </p:cNvSpPr>
          <p:nvPr/>
        </p:nvSpPr>
        <p:spPr bwMode="auto">
          <a:xfrm rot="4777107">
            <a:off x="2981325" y="38560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5" name="Oval 159"/>
          <p:cNvSpPr>
            <a:spLocks noChangeAspect="1" noChangeArrowheads="1"/>
          </p:cNvSpPr>
          <p:nvPr/>
        </p:nvSpPr>
        <p:spPr bwMode="auto">
          <a:xfrm rot="4777107">
            <a:off x="1679575" y="374491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6" name="Oval 160"/>
          <p:cNvSpPr>
            <a:spLocks noChangeAspect="1" noChangeArrowheads="1"/>
          </p:cNvSpPr>
          <p:nvPr/>
        </p:nvSpPr>
        <p:spPr bwMode="auto">
          <a:xfrm rot="4777107">
            <a:off x="2630488" y="3703638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7" name="Oval 161"/>
          <p:cNvSpPr>
            <a:spLocks noChangeAspect="1" noChangeArrowheads="1"/>
          </p:cNvSpPr>
          <p:nvPr/>
        </p:nvSpPr>
        <p:spPr bwMode="auto">
          <a:xfrm rot="4777107">
            <a:off x="2351088" y="4597400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8" name="Oval 162"/>
          <p:cNvSpPr>
            <a:spLocks noChangeAspect="1" noChangeArrowheads="1"/>
          </p:cNvSpPr>
          <p:nvPr/>
        </p:nvSpPr>
        <p:spPr bwMode="auto">
          <a:xfrm rot="4777107">
            <a:off x="2994025" y="4468813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9" name="Oval 163"/>
          <p:cNvSpPr>
            <a:spLocks noChangeArrowheads="1"/>
          </p:cNvSpPr>
          <p:nvPr/>
        </p:nvSpPr>
        <p:spPr bwMode="auto">
          <a:xfrm>
            <a:off x="6477000" y="41910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60" name="Oval 164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rgbClr val="9900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61" name="Oval 165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NO!  It will find </a:t>
            </a:r>
            <a:r>
              <a:rPr lang="en-US" sz="2400" i="1" dirty="0" smtClean="0">
                <a:solidFill>
                  <a:srgbClr val="0000FF"/>
                </a:solidFill>
              </a:rPr>
              <a:t>a minimum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Unfortunately, the k-means loss function is generally not convex and for most problems has many, many minima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We’re only guaranteed to find one of them</a:t>
            </a:r>
          </a:p>
        </p:txBody>
      </p:sp>
    </p:spTree>
    <p:extLst>
      <p:ext uri="{BB962C8B-B14F-4D97-AF65-F5344CB8AC3E}">
        <p14:creationId xmlns:p14="http://schemas.microsoft.com/office/powerpoint/2010/main" val="132147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t">
              <a:spcBef>
                <a:spcPts val="0"/>
              </a:spcBef>
            </a:pPr>
            <a:r>
              <a:rPr lang="en-US" altLang="en-US" sz="2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r>
              <a:rPr lang="en-US" alt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i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centers=</a:t>
            </a:r>
            <a:r>
              <a:rPr lang="en-US" altLang="en-US" sz="2800" i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alt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: data in matrix form</a:t>
            </a:r>
            <a:endParaRPr lang="en-US" sz="2800" dirty="0">
              <a:latin typeface="Arial" panose="020B0604020202020204" pitchFamily="34" charset="0"/>
            </a:endParaRPr>
          </a:p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</a:rPr>
              <a:t>centers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: the number of clusters,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</a:p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Outputs an object with the centers after convergence and which point belongs to which center</a:t>
            </a:r>
          </a:p>
          <a:p>
            <a:pPr fontAlgn="t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irismeans</a:t>
            </a:r>
            <a:r>
              <a:rPr lang="en-US" altLang="en-US" sz="2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US" altLang="en-US" sz="2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r>
              <a:rPr lang="en-US" altLang="en-US" sz="2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(iris[,3:4], centers=3)</a:t>
            </a:r>
            <a:endParaRPr lang="en-US" altLang="en-US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irismeans$centers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Sepal.Length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Sepal.Width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Petal.Length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Petal.Width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1     6.850000    3.073684     5.742105    2.071053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2     5.901613    2.748387     4.393548    1.433871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3     5.006000    3.428000     1.462000    0.246000</a:t>
            </a:r>
            <a:endParaRPr lang="en-US" sz="22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the iris dataset into 3 clusters using all four Petal/Sepal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Compare the clusters with the true labels (Species)</a:t>
            </a:r>
          </a:p>
          <a:p>
            <a:r>
              <a:rPr lang="en-US" dirty="0" smtClean="0"/>
              <a:t>Check if increasing random restarts increases clustering accuracy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Seed </a:t>
            </a:r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Results can vary</a:t>
            </a:r>
            <a:r>
              <a:rPr lang="en-US" sz="2400" dirty="0" smtClean="0"/>
              <a:t> drastically based </a:t>
            </a:r>
            <a:r>
              <a:rPr lang="en-US" sz="2400" dirty="0"/>
              <a:t>on </a:t>
            </a:r>
            <a:r>
              <a:rPr lang="en-US" sz="2400" dirty="0" smtClean="0"/>
              <a:t>seed selection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Some </a:t>
            </a:r>
            <a:r>
              <a:rPr lang="en-US" sz="2400" dirty="0"/>
              <a:t>seeds can result in poor convergence rate, or convergence to sub-optimal </a:t>
            </a:r>
            <a:r>
              <a:rPr lang="en-US" sz="2400" dirty="0" err="1" smtClean="0"/>
              <a:t>clusterings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charset="-128"/>
              </a:rPr>
              <a:t>Common heuristics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Random centers in the space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Randomly pick data points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Points least </a:t>
            </a:r>
            <a:r>
              <a:rPr lang="en-US" sz="2400" dirty="0">
                <a:ea typeface="ＭＳ Ｐゴシック" charset="-128"/>
              </a:rPr>
              <a:t>similar to any existing</a:t>
            </a:r>
            <a:r>
              <a:rPr lang="en-US" sz="2400" dirty="0" smtClean="0">
                <a:ea typeface="ＭＳ Ｐゴシック" charset="-128"/>
              </a:rPr>
              <a:t> center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Furthest centers heuristic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Do many runs of k-means, each from a different random start </a:t>
            </a:r>
            <a:r>
              <a:rPr lang="en-US" sz="2400" dirty="0" smtClean="0"/>
              <a:t>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96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145568" y="3276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would happen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6915150" y="4000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423736" y="3886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would happen here?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-152400" y="2362200"/>
            <a:ext cx="5257800" cy="34695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43949" y="3276600"/>
            <a:ext cx="1142401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0618"/>
              </p:ext>
            </p:extLst>
          </p:nvPr>
        </p:nvGraphicFramePr>
        <p:xfrm>
          <a:off x="457200" y="1823720"/>
          <a:ext cx="5867400" cy="29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Petal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6747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3253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1531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02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649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665332" y="-687467"/>
            <a:ext cx="231935" cy="464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5637132" y="1065133"/>
            <a:ext cx="231936" cy="1143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943099" y="120439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Features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914900" y="11952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Labels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477000" y="1823721"/>
            <a:ext cx="228600" cy="213868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553200" y="270839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Training data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505575" y="3962401"/>
            <a:ext cx="152400" cy="7379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7162800" y="36208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Split for evaluation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3962401"/>
            <a:ext cx="71056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648450" y="42991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Test data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85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centers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5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pick random point</a:t>
            </a: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2 to K:</a:t>
            </a:r>
          </a:p>
          <a:p>
            <a:pPr marL="320040" lvl="1" indent="0">
              <a:buNone/>
            </a:pPr>
            <a:r>
              <a:rPr lang="en-US" dirty="0" err="1" smtClean="0"/>
              <a:t>μ</a:t>
            </a:r>
            <a:r>
              <a:rPr lang="en-US" baseline="-25000" dirty="0" err="1" smtClean="0"/>
              <a:t>i</a:t>
            </a:r>
            <a:r>
              <a:rPr lang="en-US" dirty="0" smtClean="0"/>
              <a:t> = point that is furthest from </a:t>
            </a:r>
            <a:r>
              <a:rPr lang="en-US" b="1" dirty="0" smtClean="0"/>
              <a:t>any</a:t>
            </a:r>
            <a:r>
              <a:rPr lang="en-US" dirty="0" smtClean="0"/>
              <a:t> previous centers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951789" y="3901572"/>
          <a:ext cx="4930015" cy="11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3" imgW="2286000" imgH="520700" progId="Equation.3">
                  <p:embed/>
                </p:oleObj>
              </mc:Choice>
              <mc:Fallback>
                <p:oleObj name="Equation" r:id="rId3" imgW="2286000" imgH="520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789" y="3901572"/>
                        <a:ext cx="4930015" cy="11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1053" y="3743158"/>
            <a:ext cx="8364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4138" y="5506564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smallest distance from x to any previous center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5289256" y="3741196"/>
            <a:ext cx="494632" cy="2991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7538" y="5528655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point with the largest distance to any previous center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3005643" y="4682747"/>
            <a:ext cx="494632" cy="11530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Pick a random point for the first center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0658" y="5867400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6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0658" y="5791200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3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31958" y="3533275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056607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39616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39616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575711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33203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67025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42494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5873417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580857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50444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3032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64147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06257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09675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06199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186823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517901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6527" y="5573601"/>
            <a:ext cx="47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 k = 4, which points will get chosen?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89159" y="5119650"/>
            <a:ext cx="52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 we do a number of trials, will we get different centers?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8053" y="5100264"/>
            <a:ext cx="440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Doesn’t deal well with outliers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500" dirty="0" smtClean="0"/>
              <a:t>Weaknesses of K-Mean Clustering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 dirty="0" smtClean="0"/>
              <a:t>Sensitive to initial conditions: Initial centers affect the final clusters 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 dirty="0" smtClean="0"/>
              <a:t>The number of clusters, K, must be determined before hand.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 dirty="0" smtClean="0"/>
              <a:t>The order of the data points in the data set matters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 dirty="0" smtClean="0"/>
              <a:t>Algorithm converges but not necessarily to the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38305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0618"/>
              </p:ext>
            </p:extLst>
          </p:nvPr>
        </p:nvGraphicFramePr>
        <p:xfrm>
          <a:off x="457200" y="1823720"/>
          <a:ext cx="5867400" cy="29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Petal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6747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3253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1531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02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649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665332" y="-687467"/>
            <a:ext cx="231935" cy="464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5637132" y="1065133"/>
            <a:ext cx="231936" cy="1143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943099" y="120439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Features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914900" y="11952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Labels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5181600" y="467870"/>
            <a:ext cx="914400" cy="5642135"/>
          </a:xfrm>
          <a:prstGeom prst="mathMultiply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2438400"/>
            <a:ext cx="5181600" cy="85053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6700" y="3288937"/>
            <a:ext cx="5153025" cy="1063987"/>
            <a:chOff x="266700" y="3288937"/>
            <a:chExt cx="5153025" cy="1063987"/>
          </a:xfrm>
        </p:grpSpPr>
        <p:sp>
          <p:nvSpPr>
            <p:cNvPr id="17" name="Rectangle 16"/>
            <p:cNvSpPr/>
            <p:nvPr/>
          </p:nvSpPr>
          <p:spPr>
            <a:xfrm>
              <a:off x="266700" y="3288937"/>
              <a:ext cx="5143500" cy="3686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6225" y="3984261"/>
              <a:ext cx="5143500" cy="3686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549" y="3619367"/>
            <a:ext cx="5143500" cy="1118504"/>
            <a:chOff x="209549" y="3619367"/>
            <a:chExt cx="5143500" cy="1118504"/>
          </a:xfrm>
        </p:grpSpPr>
        <p:sp>
          <p:nvSpPr>
            <p:cNvPr id="19" name="Rectangle 18"/>
            <p:cNvSpPr/>
            <p:nvPr/>
          </p:nvSpPr>
          <p:spPr>
            <a:xfrm>
              <a:off x="209549" y="3619367"/>
              <a:ext cx="5143500" cy="368663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9549" y="4369208"/>
              <a:ext cx="5143500" cy="368663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 flipH="1">
            <a:off x="2133600" y="523536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Also called “Clustering”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664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500" dirty="0" smtClean="0"/>
              <a:t>Strengths of K-Means Clustering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 dirty="0" smtClean="0"/>
              <a:t>Computationally efficient</a:t>
            </a:r>
          </a:p>
          <a:p>
            <a:pPr lvl="1" indent="-342900"/>
            <a:r>
              <a:rPr lang="en-US" altLang="en-US" sz="2200" dirty="0" smtClean="0"/>
              <a:t>Linear in the number of data points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2600" dirty="0" smtClean="0"/>
              <a:t>Improvements to seed selection continue to be made</a:t>
            </a:r>
          </a:p>
          <a:p>
            <a:pPr lvl="1" indent="-342900"/>
            <a:r>
              <a:rPr lang="en-US" altLang="en-US" sz="2200" dirty="0" smtClean="0"/>
              <a:t>K-means++</a:t>
            </a:r>
          </a:p>
        </p:txBody>
      </p:sp>
    </p:spTree>
    <p:extLst>
      <p:ext uri="{BB962C8B-B14F-4D97-AF65-F5344CB8AC3E}">
        <p14:creationId xmlns:p14="http://schemas.microsoft.com/office/powerpoint/2010/main" val="11877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K-means++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for k = 2 to </a:t>
            </a:r>
            <a:r>
              <a:rPr lang="en-US" b="1" dirty="0" smtClean="0"/>
              <a:t>K</a:t>
            </a:r>
            <a:r>
              <a:rPr lang="en-US" dirty="0" smtClean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</a:t>
            </a:r>
            <a:r>
              <a:rPr lang="en-US" b="1" dirty="0" smtClean="0"/>
              <a:t>N</a:t>
            </a:r>
            <a:r>
              <a:rPr lang="en-US" dirty="0" smtClean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= min d(x</a:t>
            </a:r>
            <a:r>
              <a:rPr lang="en-US" baseline="-25000" dirty="0" smtClean="0"/>
              <a:t>i</a:t>
            </a:r>
            <a:r>
              <a:rPr lang="en-US" dirty="0" smtClean="0"/>
              <a:t>, μ</a:t>
            </a:r>
            <a:r>
              <a:rPr lang="en-US" baseline="-25000" dirty="0" smtClean="0"/>
              <a:t>1…k-1</a:t>
            </a:r>
            <a:r>
              <a:rPr lang="en-US" dirty="0" smtClean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 smtClean="0"/>
              <a:t>μ</a:t>
            </a:r>
            <a:r>
              <a:rPr lang="en-US" baseline="-25000" dirty="0" err="1" smtClean="0"/>
              <a:t>k</a:t>
            </a:r>
            <a:r>
              <a:rPr lang="en-US" dirty="0" smtClean="0"/>
              <a:t> = randomly pick point </a:t>
            </a:r>
            <a:r>
              <a:rPr lang="en-US" b="1" i="1" dirty="0" smtClean="0">
                <a:solidFill>
                  <a:srgbClr val="FF6600"/>
                </a:solidFill>
              </a:rPr>
              <a:t>proportional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FF6600"/>
                </a:solidFill>
              </a:rPr>
              <a:t>s</a:t>
            </a:r>
            <a:endParaRPr lang="en-US" b="1" i="1" baseline="-25000" dirty="0" smtClean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84" y="5601368"/>
            <a:ext cx="298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does this help?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K-means++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for k = 2 to </a:t>
            </a:r>
            <a:r>
              <a:rPr lang="en-US" b="1" dirty="0" smtClean="0"/>
              <a:t>K</a:t>
            </a:r>
            <a:r>
              <a:rPr lang="en-US" dirty="0" smtClean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</a:t>
            </a:r>
            <a:r>
              <a:rPr lang="en-US" b="1" dirty="0" smtClean="0"/>
              <a:t>N</a:t>
            </a:r>
            <a:r>
              <a:rPr lang="en-US" dirty="0" smtClean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= min d(x</a:t>
            </a:r>
            <a:r>
              <a:rPr lang="en-US" baseline="-25000" dirty="0" smtClean="0"/>
              <a:t>i</a:t>
            </a:r>
            <a:r>
              <a:rPr lang="en-US" dirty="0" smtClean="0"/>
              <a:t>, μ</a:t>
            </a:r>
            <a:r>
              <a:rPr lang="en-US" baseline="-25000" dirty="0" smtClean="0"/>
              <a:t>1…k-1</a:t>
            </a:r>
            <a:r>
              <a:rPr lang="en-US" dirty="0" smtClean="0"/>
              <a:t>) // smallest distance to any center</a:t>
            </a:r>
          </a:p>
          <a:p>
            <a:pPr marL="320040" lvl="1" indent="0">
              <a:buNone/>
            </a:pPr>
            <a:r>
              <a:rPr lang="en-US" dirty="0" err="1" smtClean="0"/>
              <a:t>μ</a:t>
            </a:r>
            <a:r>
              <a:rPr lang="en-US" baseline="-25000" dirty="0" err="1" smtClean="0"/>
              <a:t>k</a:t>
            </a:r>
            <a:r>
              <a:rPr lang="en-US" dirty="0" smtClean="0"/>
              <a:t> = randomly pick point </a:t>
            </a:r>
            <a:r>
              <a:rPr lang="en-US" b="1" i="1" dirty="0" smtClean="0">
                <a:solidFill>
                  <a:srgbClr val="FF6600"/>
                </a:solidFill>
              </a:rPr>
              <a:t>proportional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FF6600"/>
                </a:solidFill>
              </a:rPr>
              <a:t>s</a:t>
            </a:r>
            <a:endParaRPr lang="en-US" b="1" i="1" baseline="-25000" dirty="0" smtClean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824" y="4495800"/>
            <a:ext cx="8261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Makes it possible to select other points</a:t>
            </a:r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if #points &gt;&gt; #outliers, we will pick good points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Makes it non-deterministic, which will help with random runs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Nice theoretical guarantees!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7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Hard clustering: Each example belongs to exactly </a:t>
            </a:r>
            <a:r>
              <a:rPr lang="en-US" sz="2400" dirty="0" smtClean="0">
                <a:solidFill>
                  <a:srgbClr val="FF0000"/>
                </a:solidFill>
              </a:rPr>
              <a:t>one</a:t>
            </a:r>
            <a:r>
              <a:rPr lang="en-US" sz="2400" dirty="0" smtClean="0"/>
              <a:t> cluster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Soft clustering: An example can belong to </a:t>
            </a:r>
            <a:r>
              <a:rPr lang="en-US" sz="2400" dirty="0" smtClean="0">
                <a:solidFill>
                  <a:srgbClr val="FF0000"/>
                </a:solidFill>
              </a:rPr>
              <a:t>more than one</a:t>
            </a:r>
            <a:r>
              <a:rPr lang="en-US" sz="2400" dirty="0" smtClean="0"/>
              <a:t> cluster (probabilistic)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Makes more sense for applications like creating hierarchies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You may want to put a pair of sneakers in two clusters: </a:t>
            </a:r>
          </a:p>
          <a:p>
            <a:pPr lvl="2"/>
            <a:r>
              <a:rPr lang="en-US" sz="1600" dirty="0" smtClean="0">
                <a:ea typeface="ＭＳ Ｐゴシック" charset="-128"/>
              </a:rPr>
              <a:t>(i) sports apparel</a:t>
            </a:r>
          </a:p>
          <a:p>
            <a:pPr lvl="2"/>
            <a:r>
              <a:rPr lang="en-US" sz="1600" dirty="0" smtClean="0">
                <a:ea typeface="ＭＳ Ｐゴシック" charset="-128"/>
              </a:rPr>
              <a:t>(ii) shoes</a:t>
            </a:r>
          </a:p>
        </p:txBody>
      </p:sp>
    </p:spTree>
    <p:extLst>
      <p:ext uri="{BB962C8B-B14F-4D97-AF65-F5344CB8AC3E}">
        <p14:creationId xmlns:p14="http://schemas.microsoft.com/office/powerpoint/2010/main" val="178335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of Clustering </a:t>
            </a:r>
            <a:r>
              <a:rPr lang="en-US" dirty="0"/>
              <a:t>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Flat algorithms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Start with a random (partial) partitioning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Refine it iteratively</a:t>
            </a:r>
            <a:endParaRPr lang="en-US" sz="1200" dirty="0" smtClean="0">
              <a:ea typeface="ＭＳ Ｐゴシック" charset="-128"/>
            </a:endParaRPr>
          </a:p>
          <a:p>
            <a:pPr lvl="2" eaLnBrk="1" hangingPunct="1"/>
            <a:r>
              <a:rPr lang="en-US" i="1" dirty="0" smtClean="0">
                <a:ea typeface="ＭＳ Ｐゴシック" charset="-128"/>
              </a:rPr>
              <a:t>K </a:t>
            </a:r>
            <a:r>
              <a:rPr lang="en-US" dirty="0" smtClean="0">
                <a:ea typeface="ＭＳ Ｐゴシック" charset="-128"/>
              </a:rPr>
              <a:t>means clustering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Hierarchical algorithms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Top-down, divisive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4953000"/>
            <a:ext cx="1143000" cy="1371600"/>
            <a:chOff x="6264275" y="4102100"/>
            <a:chExt cx="2209800" cy="2286000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7026275" y="41021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7026275" y="41021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8093075" y="41021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6645275" y="46355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6645275" y="46355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7788275" y="51689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6264275" y="58547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9500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62642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7407275" y="4635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77882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84740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172200" y="3429000"/>
            <a:ext cx="457200" cy="1066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05600" y="3124200"/>
            <a:ext cx="1219200" cy="533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05600" y="3733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4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Single Linkage Hierarchical Clustering</a:t>
            </a:r>
          </a:p>
        </p:txBody>
      </p:sp>
      <p:sp>
        <p:nvSpPr>
          <p:cNvPr id="627715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6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7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8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9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0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1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2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3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4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5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6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7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8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9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0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1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2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3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4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5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6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7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8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9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0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1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2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3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4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5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6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7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8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9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50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51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52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53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</p:txBody>
      </p:sp>
      <p:sp>
        <p:nvSpPr>
          <p:cNvPr id="627755" name="Line 43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4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Single Linkage Hierarchical Clustering</a:t>
            </a:r>
          </a:p>
        </p:txBody>
      </p:sp>
      <p:sp>
        <p:nvSpPr>
          <p:cNvPr id="626691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2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3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4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5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6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7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8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9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0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1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2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3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4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5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6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7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8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9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0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1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2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3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4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5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6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7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8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9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0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1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2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3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4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5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6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7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8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9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Find “most similar” pair of clusters</a:t>
            </a:r>
          </a:p>
        </p:txBody>
      </p:sp>
      <p:sp>
        <p:nvSpPr>
          <p:cNvPr id="626731" name="Line 43"/>
          <p:cNvSpPr>
            <a:spLocks noChangeShapeType="1"/>
          </p:cNvSpPr>
          <p:nvPr/>
        </p:nvSpPr>
        <p:spPr bwMode="auto">
          <a:xfrm flipV="1">
            <a:off x="4108450" y="2401888"/>
            <a:ext cx="49213" cy="968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2" name="Line 44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3" name="Oval 45"/>
          <p:cNvSpPr>
            <a:spLocks noChangeAspect="1" noChangeArrowheads="1"/>
          </p:cNvSpPr>
          <p:nvPr/>
        </p:nvSpPr>
        <p:spPr bwMode="auto">
          <a:xfrm rot="4777107">
            <a:off x="6854825" y="6075363"/>
            <a:ext cx="74613" cy="84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34" name="Oval 46"/>
          <p:cNvSpPr>
            <a:spLocks noChangeAspect="1" noChangeArrowheads="1"/>
          </p:cNvSpPr>
          <p:nvPr/>
        </p:nvSpPr>
        <p:spPr bwMode="auto">
          <a:xfrm rot="4777107">
            <a:off x="6481763" y="6057900"/>
            <a:ext cx="74612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35" name="Oval 47"/>
          <p:cNvSpPr>
            <a:spLocks noChangeArrowheads="1"/>
          </p:cNvSpPr>
          <p:nvPr/>
        </p:nvSpPr>
        <p:spPr bwMode="auto">
          <a:xfrm>
            <a:off x="6565900" y="5715000"/>
            <a:ext cx="341313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36" name="Line 48"/>
          <p:cNvSpPr>
            <a:spLocks noChangeShapeType="1"/>
          </p:cNvSpPr>
          <p:nvPr/>
        </p:nvSpPr>
        <p:spPr bwMode="auto">
          <a:xfrm flipV="1">
            <a:off x="6553200" y="5897563"/>
            <a:ext cx="98425" cy="1460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7" name="Line 49"/>
          <p:cNvSpPr>
            <a:spLocks noChangeShapeType="1"/>
          </p:cNvSpPr>
          <p:nvPr/>
        </p:nvSpPr>
        <p:spPr bwMode="auto">
          <a:xfrm>
            <a:off x="6797675" y="5921375"/>
            <a:ext cx="98425" cy="19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Single Linkage Hierarchical Clustering</a:t>
            </a:r>
          </a:p>
        </p:txBody>
      </p:sp>
      <p:sp>
        <p:nvSpPr>
          <p:cNvPr id="628739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0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1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2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3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4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5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6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7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8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9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0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1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2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3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4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5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6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7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8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9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0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1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2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3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4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5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6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7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8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9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0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1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2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3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4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5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6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7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Find “most similar” pair of clusters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Merge it into a parent cluster</a:t>
            </a:r>
          </a:p>
        </p:txBody>
      </p:sp>
      <p:sp>
        <p:nvSpPr>
          <p:cNvPr id="628778" name="Oval 42"/>
          <p:cNvSpPr>
            <a:spLocks noChangeArrowheads="1"/>
          </p:cNvSpPr>
          <p:nvPr/>
        </p:nvSpPr>
        <p:spPr bwMode="auto">
          <a:xfrm rot="-3656724">
            <a:off x="3930650" y="2373313"/>
            <a:ext cx="358775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9" name="Line 43"/>
          <p:cNvSpPr>
            <a:spLocks noChangeShapeType="1"/>
          </p:cNvSpPr>
          <p:nvPr/>
        </p:nvSpPr>
        <p:spPr bwMode="auto">
          <a:xfrm flipV="1">
            <a:off x="4108450" y="2401888"/>
            <a:ext cx="49213" cy="968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80" name="Line 44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81" name="Oval 45"/>
          <p:cNvSpPr>
            <a:spLocks noChangeAspect="1" noChangeArrowheads="1"/>
          </p:cNvSpPr>
          <p:nvPr/>
        </p:nvSpPr>
        <p:spPr bwMode="auto">
          <a:xfrm rot="4777107">
            <a:off x="6854825" y="6075363"/>
            <a:ext cx="74613" cy="84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82" name="Oval 46"/>
          <p:cNvSpPr>
            <a:spLocks noChangeAspect="1" noChangeArrowheads="1"/>
          </p:cNvSpPr>
          <p:nvPr/>
        </p:nvSpPr>
        <p:spPr bwMode="auto">
          <a:xfrm rot="4777107">
            <a:off x="6481763" y="6057900"/>
            <a:ext cx="74612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83" name="Oval 47"/>
          <p:cNvSpPr>
            <a:spLocks noChangeArrowheads="1"/>
          </p:cNvSpPr>
          <p:nvPr/>
        </p:nvSpPr>
        <p:spPr bwMode="auto">
          <a:xfrm>
            <a:off x="6565900" y="5715000"/>
            <a:ext cx="341313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84" name="Line 48"/>
          <p:cNvSpPr>
            <a:spLocks noChangeShapeType="1"/>
          </p:cNvSpPr>
          <p:nvPr/>
        </p:nvSpPr>
        <p:spPr bwMode="auto">
          <a:xfrm flipV="1">
            <a:off x="6553200" y="5897563"/>
            <a:ext cx="98425" cy="1460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85" name="Line 49"/>
          <p:cNvSpPr>
            <a:spLocks noChangeShapeType="1"/>
          </p:cNvSpPr>
          <p:nvPr/>
        </p:nvSpPr>
        <p:spPr bwMode="auto">
          <a:xfrm>
            <a:off x="6797675" y="5921375"/>
            <a:ext cx="98425" cy="19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5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Single Linkage Hierarchical Clustering</a:t>
            </a:r>
          </a:p>
        </p:txBody>
      </p:sp>
      <p:sp>
        <p:nvSpPr>
          <p:cNvPr id="625667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68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69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0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1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2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3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4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5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6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7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8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9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0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1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2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3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4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5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6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7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8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9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0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1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2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3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4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5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6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7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8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9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0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1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2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3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4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5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Find “most similar” pair of clusters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Merge it into a parent cluster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Repeat</a:t>
            </a:r>
          </a:p>
        </p:txBody>
      </p:sp>
      <p:sp>
        <p:nvSpPr>
          <p:cNvPr id="625706" name="Oval 42"/>
          <p:cNvSpPr>
            <a:spLocks noChangeArrowheads="1"/>
          </p:cNvSpPr>
          <p:nvPr/>
        </p:nvSpPr>
        <p:spPr bwMode="auto">
          <a:xfrm rot="-3656724">
            <a:off x="3930650" y="2373313"/>
            <a:ext cx="358775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7" name="Line 43"/>
          <p:cNvSpPr>
            <a:spLocks noChangeShapeType="1"/>
          </p:cNvSpPr>
          <p:nvPr/>
        </p:nvSpPr>
        <p:spPr bwMode="auto">
          <a:xfrm flipV="1">
            <a:off x="4108450" y="2401888"/>
            <a:ext cx="49213" cy="968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08" name="Oval 44"/>
          <p:cNvSpPr>
            <a:spLocks noChangeArrowheads="1"/>
          </p:cNvSpPr>
          <p:nvPr/>
        </p:nvSpPr>
        <p:spPr bwMode="auto">
          <a:xfrm rot="499056">
            <a:off x="3143250" y="3184525"/>
            <a:ext cx="358775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9" name="Line 45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10" name="Oval 46"/>
          <p:cNvSpPr>
            <a:spLocks noChangeAspect="1" noChangeArrowheads="1"/>
          </p:cNvSpPr>
          <p:nvPr/>
        </p:nvSpPr>
        <p:spPr bwMode="auto">
          <a:xfrm rot="4777107">
            <a:off x="5921376" y="6054725"/>
            <a:ext cx="74612" cy="84137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1" name="Oval 47"/>
          <p:cNvSpPr>
            <a:spLocks noChangeAspect="1" noChangeArrowheads="1"/>
          </p:cNvSpPr>
          <p:nvPr/>
        </p:nvSpPr>
        <p:spPr bwMode="auto">
          <a:xfrm rot="4777107">
            <a:off x="5548312" y="6037263"/>
            <a:ext cx="74613" cy="84138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2" name="Oval 48"/>
          <p:cNvSpPr>
            <a:spLocks noChangeArrowheads="1"/>
          </p:cNvSpPr>
          <p:nvPr/>
        </p:nvSpPr>
        <p:spPr bwMode="auto">
          <a:xfrm>
            <a:off x="5632450" y="5694363"/>
            <a:ext cx="341313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3" name="Line 49"/>
          <p:cNvSpPr>
            <a:spLocks noChangeShapeType="1"/>
          </p:cNvSpPr>
          <p:nvPr/>
        </p:nvSpPr>
        <p:spPr bwMode="auto">
          <a:xfrm flipV="1">
            <a:off x="5619750" y="5876925"/>
            <a:ext cx="98425" cy="14605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14" name="Line 50"/>
          <p:cNvSpPr>
            <a:spLocks noChangeShapeType="1"/>
          </p:cNvSpPr>
          <p:nvPr/>
        </p:nvSpPr>
        <p:spPr bwMode="auto">
          <a:xfrm>
            <a:off x="5864225" y="5900738"/>
            <a:ext cx="98425" cy="1952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15" name="Oval 51"/>
          <p:cNvSpPr>
            <a:spLocks noChangeAspect="1" noChangeArrowheads="1"/>
          </p:cNvSpPr>
          <p:nvPr/>
        </p:nvSpPr>
        <p:spPr bwMode="auto">
          <a:xfrm rot="4777107">
            <a:off x="6854825" y="6075363"/>
            <a:ext cx="74613" cy="84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6" name="Oval 52"/>
          <p:cNvSpPr>
            <a:spLocks noChangeAspect="1" noChangeArrowheads="1"/>
          </p:cNvSpPr>
          <p:nvPr/>
        </p:nvSpPr>
        <p:spPr bwMode="auto">
          <a:xfrm rot="4777107">
            <a:off x="6481763" y="6057900"/>
            <a:ext cx="74612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7" name="Oval 53"/>
          <p:cNvSpPr>
            <a:spLocks noChangeArrowheads="1"/>
          </p:cNvSpPr>
          <p:nvPr/>
        </p:nvSpPr>
        <p:spPr bwMode="auto">
          <a:xfrm>
            <a:off x="6565900" y="5715000"/>
            <a:ext cx="341313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8" name="Line 54"/>
          <p:cNvSpPr>
            <a:spLocks noChangeShapeType="1"/>
          </p:cNvSpPr>
          <p:nvPr/>
        </p:nvSpPr>
        <p:spPr bwMode="auto">
          <a:xfrm flipV="1">
            <a:off x="6553200" y="5897563"/>
            <a:ext cx="98425" cy="1460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19" name="Line 55"/>
          <p:cNvSpPr>
            <a:spLocks noChangeShapeType="1"/>
          </p:cNvSpPr>
          <p:nvPr/>
        </p:nvSpPr>
        <p:spPr bwMode="auto">
          <a:xfrm>
            <a:off x="6797675" y="5921375"/>
            <a:ext cx="98425" cy="19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Single Linkage Hierarchical Clustering</a:t>
            </a:r>
          </a:p>
        </p:txBody>
      </p:sp>
      <p:sp>
        <p:nvSpPr>
          <p:cNvPr id="624643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4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5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6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7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8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9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0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1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2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3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4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5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6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7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8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9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0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1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2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3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4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5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6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7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8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9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0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1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2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3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4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5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6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7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8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9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0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1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Find “most similar” pair of clusters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Merge it into a parent cluster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Repeat</a:t>
            </a:r>
          </a:p>
        </p:txBody>
      </p:sp>
      <p:sp>
        <p:nvSpPr>
          <p:cNvPr id="624682" name="Oval 42"/>
          <p:cNvSpPr>
            <a:spLocks noChangeArrowheads="1"/>
          </p:cNvSpPr>
          <p:nvPr/>
        </p:nvSpPr>
        <p:spPr bwMode="auto">
          <a:xfrm rot="-3656724">
            <a:off x="3930650" y="2373313"/>
            <a:ext cx="358775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3" name="Line 43"/>
          <p:cNvSpPr>
            <a:spLocks noChangeShapeType="1"/>
          </p:cNvSpPr>
          <p:nvPr/>
        </p:nvSpPr>
        <p:spPr bwMode="auto">
          <a:xfrm flipV="1">
            <a:off x="4108450" y="2401888"/>
            <a:ext cx="49213" cy="968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4" name="Oval 44"/>
          <p:cNvSpPr>
            <a:spLocks noChangeArrowheads="1"/>
          </p:cNvSpPr>
          <p:nvPr/>
        </p:nvSpPr>
        <p:spPr bwMode="auto">
          <a:xfrm rot="499056">
            <a:off x="3143250" y="3184525"/>
            <a:ext cx="358775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5" name="Line 45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6" name="Oval 46"/>
          <p:cNvSpPr>
            <a:spLocks noChangeArrowheads="1"/>
          </p:cNvSpPr>
          <p:nvPr/>
        </p:nvSpPr>
        <p:spPr bwMode="auto">
          <a:xfrm rot="499056">
            <a:off x="3836988" y="2195513"/>
            <a:ext cx="536575" cy="522287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7" name="Line 47"/>
          <p:cNvSpPr>
            <a:spLocks noChangeShapeType="1"/>
          </p:cNvSpPr>
          <p:nvPr/>
        </p:nvSpPr>
        <p:spPr bwMode="auto">
          <a:xfrm>
            <a:off x="3943350" y="2470150"/>
            <a:ext cx="171450" cy="365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8" name="Oval 48"/>
          <p:cNvSpPr>
            <a:spLocks noChangeAspect="1" noChangeArrowheads="1"/>
          </p:cNvSpPr>
          <p:nvPr/>
        </p:nvSpPr>
        <p:spPr bwMode="auto">
          <a:xfrm rot="4777107">
            <a:off x="5921376" y="6054725"/>
            <a:ext cx="74612" cy="84137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9" name="Oval 49"/>
          <p:cNvSpPr>
            <a:spLocks noChangeAspect="1" noChangeArrowheads="1"/>
          </p:cNvSpPr>
          <p:nvPr/>
        </p:nvSpPr>
        <p:spPr bwMode="auto">
          <a:xfrm rot="4777107">
            <a:off x="5548312" y="6037263"/>
            <a:ext cx="74613" cy="84138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0" name="Oval 50"/>
          <p:cNvSpPr>
            <a:spLocks noChangeArrowheads="1"/>
          </p:cNvSpPr>
          <p:nvPr/>
        </p:nvSpPr>
        <p:spPr bwMode="auto">
          <a:xfrm>
            <a:off x="5632450" y="5694363"/>
            <a:ext cx="341313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1" name="Line 51"/>
          <p:cNvSpPr>
            <a:spLocks noChangeShapeType="1"/>
          </p:cNvSpPr>
          <p:nvPr/>
        </p:nvSpPr>
        <p:spPr bwMode="auto">
          <a:xfrm flipV="1">
            <a:off x="5619750" y="5876925"/>
            <a:ext cx="98425" cy="14605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2" name="Line 52"/>
          <p:cNvSpPr>
            <a:spLocks noChangeShapeType="1"/>
          </p:cNvSpPr>
          <p:nvPr/>
        </p:nvSpPr>
        <p:spPr bwMode="auto">
          <a:xfrm>
            <a:off x="5864225" y="5900738"/>
            <a:ext cx="98425" cy="1952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3" name="Oval 53"/>
          <p:cNvSpPr>
            <a:spLocks noChangeAspect="1" noChangeArrowheads="1"/>
          </p:cNvSpPr>
          <p:nvPr/>
        </p:nvSpPr>
        <p:spPr bwMode="auto">
          <a:xfrm rot="4777107">
            <a:off x="6854825" y="6075363"/>
            <a:ext cx="74613" cy="84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4" name="Oval 54"/>
          <p:cNvSpPr>
            <a:spLocks noChangeAspect="1" noChangeArrowheads="1"/>
          </p:cNvSpPr>
          <p:nvPr/>
        </p:nvSpPr>
        <p:spPr bwMode="auto">
          <a:xfrm rot="4777107">
            <a:off x="6481763" y="6057900"/>
            <a:ext cx="74612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5" name="Oval 55"/>
          <p:cNvSpPr>
            <a:spLocks noChangeArrowheads="1"/>
          </p:cNvSpPr>
          <p:nvPr/>
        </p:nvSpPr>
        <p:spPr bwMode="auto">
          <a:xfrm>
            <a:off x="6565900" y="5715000"/>
            <a:ext cx="341313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6" name="Line 56"/>
          <p:cNvSpPr>
            <a:spLocks noChangeShapeType="1"/>
          </p:cNvSpPr>
          <p:nvPr/>
        </p:nvSpPr>
        <p:spPr bwMode="auto">
          <a:xfrm flipV="1">
            <a:off x="6553200" y="5897563"/>
            <a:ext cx="98425" cy="1460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7" name="Line 57"/>
          <p:cNvSpPr>
            <a:spLocks noChangeShapeType="1"/>
          </p:cNvSpPr>
          <p:nvPr/>
        </p:nvSpPr>
        <p:spPr bwMode="auto">
          <a:xfrm>
            <a:off x="6797675" y="5921375"/>
            <a:ext cx="98425" cy="19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8" name="Oval 58"/>
          <p:cNvSpPr>
            <a:spLocks noChangeAspect="1" noChangeArrowheads="1"/>
          </p:cNvSpPr>
          <p:nvPr/>
        </p:nvSpPr>
        <p:spPr bwMode="auto">
          <a:xfrm rot="4777107">
            <a:off x="7319962" y="6015038"/>
            <a:ext cx="74613" cy="841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9" name="Oval 59"/>
          <p:cNvSpPr>
            <a:spLocks noChangeArrowheads="1"/>
          </p:cNvSpPr>
          <p:nvPr/>
        </p:nvSpPr>
        <p:spPr bwMode="auto">
          <a:xfrm>
            <a:off x="6858000" y="5334000"/>
            <a:ext cx="341313" cy="193675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0" name="Line 60"/>
          <p:cNvSpPr>
            <a:spLocks noChangeShapeType="1"/>
          </p:cNvSpPr>
          <p:nvPr/>
        </p:nvSpPr>
        <p:spPr bwMode="auto">
          <a:xfrm flipV="1">
            <a:off x="6858000" y="5562600"/>
            <a:ext cx="98425" cy="1460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1" name="Line 61"/>
          <p:cNvSpPr>
            <a:spLocks noChangeShapeType="1"/>
          </p:cNvSpPr>
          <p:nvPr/>
        </p:nvSpPr>
        <p:spPr bwMode="auto">
          <a:xfrm>
            <a:off x="7086600" y="5562600"/>
            <a:ext cx="228600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 points from the Iris dataset" title="Data points from the Iris datase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55596"/>
            <a:ext cx="5771757" cy="57626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05000" y="1219200"/>
            <a:ext cx="5181600" cy="4572000"/>
            <a:chOff x="1905000" y="1219200"/>
            <a:chExt cx="5181600" cy="4572000"/>
          </a:xfrm>
        </p:grpSpPr>
        <p:sp>
          <p:nvSpPr>
            <p:cNvPr id="6" name="Oval 5"/>
            <p:cNvSpPr/>
            <p:nvPr/>
          </p:nvSpPr>
          <p:spPr>
            <a:xfrm>
              <a:off x="1905000" y="4648200"/>
              <a:ext cx="12192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2057400"/>
              <a:ext cx="12192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1219200"/>
              <a:ext cx="18288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7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ooter Placeholder 6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Single Linkage Hierarchical Clustering</a:t>
            </a:r>
          </a:p>
        </p:txBody>
      </p:sp>
      <p:sp>
        <p:nvSpPr>
          <p:cNvPr id="629763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4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5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6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7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8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9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0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1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2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3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4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5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6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7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8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9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0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1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2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3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4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5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6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7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8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9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0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1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2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3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4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5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6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7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8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9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0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1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Find “most similar” pair of clusters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Merge it into a parent cluster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Repeat…until you’ve merged the whole dataset into one cluster</a:t>
            </a:r>
          </a:p>
        </p:txBody>
      </p:sp>
      <p:sp>
        <p:nvSpPr>
          <p:cNvPr id="629802" name="Oval 42"/>
          <p:cNvSpPr>
            <a:spLocks noChangeArrowheads="1"/>
          </p:cNvSpPr>
          <p:nvPr/>
        </p:nvSpPr>
        <p:spPr bwMode="auto">
          <a:xfrm rot="-3656724">
            <a:off x="3930650" y="2373313"/>
            <a:ext cx="358775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3" name="Line 43"/>
          <p:cNvSpPr>
            <a:spLocks noChangeShapeType="1"/>
          </p:cNvSpPr>
          <p:nvPr/>
        </p:nvSpPr>
        <p:spPr bwMode="auto">
          <a:xfrm flipV="1">
            <a:off x="4108450" y="2401888"/>
            <a:ext cx="49213" cy="968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4" name="Oval 44"/>
          <p:cNvSpPr>
            <a:spLocks noChangeArrowheads="1"/>
          </p:cNvSpPr>
          <p:nvPr/>
        </p:nvSpPr>
        <p:spPr bwMode="auto">
          <a:xfrm rot="499056">
            <a:off x="3143250" y="3184525"/>
            <a:ext cx="358775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5" name="Line 45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6" name="Oval 46"/>
          <p:cNvSpPr>
            <a:spLocks noChangeArrowheads="1"/>
          </p:cNvSpPr>
          <p:nvPr/>
        </p:nvSpPr>
        <p:spPr bwMode="auto">
          <a:xfrm rot="499056">
            <a:off x="3836988" y="2195513"/>
            <a:ext cx="536575" cy="522287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7" name="Line 47"/>
          <p:cNvSpPr>
            <a:spLocks noChangeShapeType="1"/>
          </p:cNvSpPr>
          <p:nvPr/>
        </p:nvSpPr>
        <p:spPr bwMode="auto">
          <a:xfrm>
            <a:off x="3943350" y="2470150"/>
            <a:ext cx="171450" cy="365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8" name="Oval 48"/>
          <p:cNvSpPr>
            <a:spLocks noChangeAspect="1" noChangeArrowheads="1"/>
          </p:cNvSpPr>
          <p:nvPr/>
        </p:nvSpPr>
        <p:spPr bwMode="auto">
          <a:xfrm rot="4777107">
            <a:off x="5921376" y="6054725"/>
            <a:ext cx="74612" cy="84137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9" name="Oval 49"/>
          <p:cNvSpPr>
            <a:spLocks noChangeAspect="1" noChangeArrowheads="1"/>
          </p:cNvSpPr>
          <p:nvPr/>
        </p:nvSpPr>
        <p:spPr bwMode="auto">
          <a:xfrm rot="4777107">
            <a:off x="5548312" y="6037263"/>
            <a:ext cx="74613" cy="84138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0" name="Oval 50"/>
          <p:cNvSpPr>
            <a:spLocks noChangeArrowheads="1"/>
          </p:cNvSpPr>
          <p:nvPr/>
        </p:nvSpPr>
        <p:spPr bwMode="auto">
          <a:xfrm>
            <a:off x="5632450" y="5694363"/>
            <a:ext cx="341313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1" name="Line 51"/>
          <p:cNvSpPr>
            <a:spLocks noChangeShapeType="1"/>
          </p:cNvSpPr>
          <p:nvPr/>
        </p:nvSpPr>
        <p:spPr bwMode="auto">
          <a:xfrm flipV="1">
            <a:off x="5619750" y="5876925"/>
            <a:ext cx="98425" cy="14605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2" name="Line 52"/>
          <p:cNvSpPr>
            <a:spLocks noChangeShapeType="1"/>
          </p:cNvSpPr>
          <p:nvPr/>
        </p:nvSpPr>
        <p:spPr bwMode="auto">
          <a:xfrm>
            <a:off x="5864225" y="5900738"/>
            <a:ext cx="98425" cy="1952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3" name="Oval 53"/>
          <p:cNvSpPr>
            <a:spLocks noChangeAspect="1" noChangeArrowheads="1"/>
          </p:cNvSpPr>
          <p:nvPr/>
        </p:nvSpPr>
        <p:spPr bwMode="auto">
          <a:xfrm rot="4777107">
            <a:off x="6854825" y="6075363"/>
            <a:ext cx="74613" cy="84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4" name="Oval 54"/>
          <p:cNvSpPr>
            <a:spLocks noChangeAspect="1" noChangeArrowheads="1"/>
          </p:cNvSpPr>
          <p:nvPr/>
        </p:nvSpPr>
        <p:spPr bwMode="auto">
          <a:xfrm rot="4777107">
            <a:off x="6481763" y="6057900"/>
            <a:ext cx="74612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5" name="Oval 55"/>
          <p:cNvSpPr>
            <a:spLocks noChangeArrowheads="1"/>
          </p:cNvSpPr>
          <p:nvPr/>
        </p:nvSpPr>
        <p:spPr bwMode="auto">
          <a:xfrm>
            <a:off x="6565900" y="5715000"/>
            <a:ext cx="341313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6" name="Line 56"/>
          <p:cNvSpPr>
            <a:spLocks noChangeShapeType="1"/>
          </p:cNvSpPr>
          <p:nvPr/>
        </p:nvSpPr>
        <p:spPr bwMode="auto">
          <a:xfrm flipV="1">
            <a:off x="6553200" y="5897563"/>
            <a:ext cx="98425" cy="1460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7" name="Line 57"/>
          <p:cNvSpPr>
            <a:spLocks noChangeShapeType="1"/>
          </p:cNvSpPr>
          <p:nvPr/>
        </p:nvSpPr>
        <p:spPr bwMode="auto">
          <a:xfrm>
            <a:off x="6797675" y="5921375"/>
            <a:ext cx="98425" cy="19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8" name="Oval 58"/>
          <p:cNvSpPr>
            <a:spLocks noChangeAspect="1" noChangeArrowheads="1"/>
          </p:cNvSpPr>
          <p:nvPr/>
        </p:nvSpPr>
        <p:spPr bwMode="auto">
          <a:xfrm rot="4777107">
            <a:off x="7319962" y="6015038"/>
            <a:ext cx="74613" cy="841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9" name="Oval 59"/>
          <p:cNvSpPr>
            <a:spLocks noChangeArrowheads="1"/>
          </p:cNvSpPr>
          <p:nvPr/>
        </p:nvSpPr>
        <p:spPr bwMode="auto">
          <a:xfrm>
            <a:off x="6858000" y="5334000"/>
            <a:ext cx="341313" cy="193675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20" name="Line 60"/>
          <p:cNvSpPr>
            <a:spLocks noChangeShapeType="1"/>
          </p:cNvSpPr>
          <p:nvPr/>
        </p:nvSpPr>
        <p:spPr bwMode="auto">
          <a:xfrm flipV="1">
            <a:off x="6858000" y="5562600"/>
            <a:ext cx="98425" cy="1460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1" name="Line 61"/>
          <p:cNvSpPr>
            <a:spLocks noChangeShapeType="1"/>
          </p:cNvSpPr>
          <p:nvPr/>
        </p:nvSpPr>
        <p:spPr bwMode="auto">
          <a:xfrm>
            <a:off x="7086600" y="5562600"/>
            <a:ext cx="228600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2" name="AutoShape 62"/>
          <p:cNvSpPr>
            <a:spLocks noChangeArrowheads="1"/>
          </p:cNvSpPr>
          <p:nvPr/>
        </p:nvSpPr>
        <p:spPr bwMode="auto">
          <a:xfrm>
            <a:off x="1295400" y="4724400"/>
            <a:ext cx="3657600" cy="1295400"/>
          </a:xfrm>
          <a:prstGeom prst="wedgeRectCallout">
            <a:avLst>
              <a:gd name="adj1" fmla="val 66231"/>
              <a:gd name="adj2" fmla="val 27694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dirty="0" err="1" smtClean="0"/>
              <a:t>Dendrogram</a:t>
            </a:r>
            <a:r>
              <a:rPr lang="en-US" altLang="en-US" dirty="0"/>
              <a:t>:</a:t>
            </a:r>
            <a:r>
              <a:rPr lang="en-US" altLang="en-US" dirty="0" smtClean="0"/>
              <a:t> a </a:t>
            </a:r>
            <a:r>
              <a:rPr lang="en-US" altLang="en-US" dirty="0"/>
              <a:t>hierarchy of </a:t>
            </a:r>
            <a:r>
              <a:rPr lang="en-US" altLang="en-US" dirty="0" err="1" smtClean="0"/>
              <a:t>datapoints</a:t>
            </a:r>
            <a:endParaRPr lang="en-US" altLang="en-US" dirty="0"/>
          </a:p>
        </p:txBody>
      </p:sp>
      <p:sp>
        <p:nvSpPr>
          <p:cNvPr id="629823" name="AutoShape 63"/>
          <p:cNvSpPr>
            <a:spLocks noChangeArrowheads="1"/>
          </p:cNvSpPr>
          <p:nvPr/>
        </p:nvSpPr>
        <p:spPr bwMode="auto">
          <a:xfrm>
            <a:off x="0" y="533400"/>
            <a:ext cx="3810000" cy="4038600"/>
          </a:xfrm>
          <a:prstGeom prst="wedgeRectCallout">
            <a:avLst>
              <a:gd name="adj1" fmla="val 116875"/>
              <a:gd name="adj2" fmla="val 5384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3838" indent="-223838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/>
              <a:t>How do we define similarity between clusters?</a:t>
            </a:r>
          </a:p>
          <a:p>
            <a:pPr>
              <a:spcBef>
                <a:spcPct val="20000"/>
              </a:spcBef>
            </a:pPr>
            <a:endParaRPr lang="en-US" altLang="en-US" sz="20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/>
              <a:t>Minimum distance between points in clusters (in which case we’re simply doing Euclidian Minimum Spanning Trees)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/>
              <a:t>Maximum distance between points in clusters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/>
              <a:t>Average distance between points in clusters </a:t>
            </a:r>
          </a:p>
        </p:txBody>
      </p:sp>
    </p:spTree>
    <p:extLst>
      <p:ext uri="{BB962C8B-B14F-4D97-AF65-F5344CB8AC3E}">
        <p14:creationId xmlns:p14="http://schemas.microsoft.com/office/powerpoint/2010/main" val="12841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Andrew Moore, CMU</a:t>
            </a:r>
          </a:p>
          <a:p>
            <a:pPr lvl="1"/>
            <a:r>
              <a:rPr lang="en-US" altLang="en-US" dirty="0" smtClean="0"/>
              <a:t>Link </a:t>
            </a:r>
            <a:r>
              <a:rPr lang="en-US" altLang="en-US" dirty="0"/>
              <a:t>to the source repository of </a:t>
            </a:r>
            <a:r>
              <a:rPr lang="en-US" altLang="en-US" dirty="0" smtClean="0"/>
              <a:t>tutorials</a:t>
            </a:r>
            <a:r>
              <a:rPr lang="en-US" altLang="en-US" dirty="0"/>
              <a:t>: </a:t>
            </a:r>
            <a:r>
              <a:rPr lang="en-US" altLang="en-US" dirty="0">
                <a:hlinkClick r:id="rId2"/>
              </a:rPr>
              <a:t>http://www.cs.cmu.edu/~awm/tutorials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dirty="0"/>
              <a:t>David </a:t>
            </a:r>
            <a:r>
              <a:rPr lang="en-US" dirty="0" err="1" smtClean="0"/>
              <a:t>Kauchak</a:t>
            </a:r>
            <a:r>
              <a:rPr lang="en-US" dirty="0" smtClean="0"/>
              <a:t>, Pomona College</a:t>
            </a:r>
          </a:p>
          <a:p>
            <a:pPr lvl="1"/>
            <a:r>
              <a:rPr lang="en-US" dirty="0">
                <a:hlinkClick r:id="rId3"/>
              </a:rPr>
              <a:t>http://www.cs.pomona.edu/~dkauchak/classes/f13/cs451-f13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5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Partitioning </a:t>
            </a:r>
            <a:r>
              <a:rPr lang="en-US" altLang="en-US" dirty="0"/>
              <a:t>of a data set into subsets </a:t>
            </a:r>
            <a:r>
              <a:rPr lang="en-US" altLang="en-US" dirty="0" smtClean="0"/>
              <a:t>(the clusters</a:t>
            </a:r>
            <a:r>
              <a:rPr lang="en-US" altLang="en-US" dirty="0"/>
              <a:t>), so that the data in each subset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are similar to others in that subset </a:t>
            </a:r>
          </a:p>
          <a:p>
            <a:pPr lvl="1"/>
            <a:r>
              <a:rPr lang="en-US" altLang="en-US" dirty="0" smtClean="0"/>
              <a:t>and different from data in other subsets</a:t>
            </a:r>
          </a:p>
          <a:p>
            <a:r>
              <a:rPr lang="en-US" altLang="en-US" dirty="0" smtClean="0"/>
              <a:t>Similarity defined by some distance measure</a:t>
            </a:r>
          </a:p>
          <a:p>
            <a:pPr lvl="1"/>
            <a:r>
              <a:rPr lang="en-US" dirty="0" smtClean="0"/>
              <a:t>Data within a subset are near each other</a:t>
            </a:r>
          </a:p>
          <a:p>
            <a:r>
              <a:rPr lang="en-US" dirty="0" smtClean="0"/>
              <a:t>The challenge:</a:t>
            </a:r>
          </a:p>
          <a:p>
            <a:pPr lvl="1"/>
            <a:r>
              <a:rPr lang="en-US" dirty="0" smtClean="0"/>
              <a:t>How do we draw the cluster boundaries?</a:t>
            </a:r>
          </a:p>
          <a:p>
            <a:pPr lvl="1"/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Clustering example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280994" indent="-207363" defTabSz="41472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695720" indent="-207363" defTabSz="41472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110446" indent="-207363" defTabSz="41472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525172" indent="-207363" defTabSz="41472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/>
            <a:fld id="{77DC7A90-9CD9-40D3-8944-C46E78DCC23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" name="Picture 28" descr="Faces of the same person are in one cluster" title="48 faces to be cluster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/>
          <a:stretch>
            <a:fillRect/>
          </a:stretch>
        </p:blipFill>
        <p:spPr bwMode="auto">
          <a:xfrm>
            <a:off x="5816161" y="2184841"/>
            <a:ext cx="2838240" cy="283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5840640" y="2893321"/>
            <a:ext cx="91584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840640" y="3264841"/>
            <a:ext cx="276480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6808320" y="2184841"/>
            <a:ext cx="179712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6808320" y="2901961"/>
            <a:ext cx="179712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840640" y="3636361"/>
            <a:ext cx="276480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5840640" y="3981961"/>
            <a:ext cx="276480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5840640" y="4327561"/>
            <a:ext cx="179712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840640" y="4327561"/>
            <a:ext cx="2782080" cy="691200"/>
            <a:chOff x="6640512" y="5761037"/>
            <a:chExt cx="3067050" cy="762000"/>
          </a:xfrm>
        </p:grpSpPr>
        <p:sp>
          <p:nvSpPr>
            <p:cNvPr id="17430" name="Rounded Rectangle 37"/>
            <p:cNvSpPr>
              <a:spLocks noChangeArrowheads="1"/>
            </p:cNvSpPr>
            <p:nvPr/>
          </p:nvSpPr>
          <p:spPr bwMode="auto">
            <a:xfrm>
              <a:off x="6640512" y="6142037"/>
              <a:ext cx="1981200" cy="381000"/>
            </a:xfrm>
            <a:prstGeom prst="roundRect">
              <a:avLst>
                <a:gd name="adj" fmla="val 16667"/>
              </a:avLst>
            </a:prstGeom>
            <a:solidFill>
              <a:srgbClr val="00B8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17431" name="Rounded Rectangle 38"/>
            <p:cNvSpPr>
              <a:spLocks noChangeArrowheads="1"/>
            </p:cNvSpPr>
            <p:nvPr/>
          </p:nvSpPr>
          <p:spPr bwMode="auto">
            <a:xfrm>
              <a:off x="8697912" y="5761037"/>
              <a:ext cx="1009650" cy="381000"/>
            </a:xfrm>
            <a:prstGeom prst="roundRect">
              <a:avLst>
                <a:gd name="adj" fmla="val 16667"/>
              </a:avLst>
            </a:prstGeom>
            <a:solidFill>
              <a:srgbClr val="00B8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</p:grp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7706880" y="4676775"/>
            <a:ext cx="91584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7706880" y="2530441"/>
            <a:ext cx="91584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5840640" y="2184841"/>
            <a:ext cx="41472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5849280" y="2184841"/>
            <a:ext cx="1797120" cy="691200"/>
            <a:chOff x="6650037" y="3398837"/>
            <a:chExt cx="1981200" cy="762000"/>
          </a:xfrm>
        </p:grpSpPr>
        <p:sp>
          <p:nvSpPr>
            <p:cNvPr id="17428" name="Rounded Rectangle 33"/>
            <p:cNvSpPr>
              <a:spLocks noChangeArrowheads="1"/>
            </p:cNvSpPr>
            <p:nvPr/>
          </p:nvSpPr>
          <p:spPr bwMode="auto">
            <a:xfrm>
              <a:off x="6650037" y="3779837"/>
              <a:ext cx="1981200" cy="381000"/>
            </a:xfrm>
            <a:prstGeom prst="roundRect">
              <a:avLst>
                <a:gd name="adj" fmla="val 16667"/>
              </a:avLst>
            </a:prstGeom>
            <a:solidFill>
              <a:srgbClr val="00B8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17429" name="Rounded Rectangle 42"/>
            <p:cNvSpPr>
              <a:spLocks noChangeArrowheads="1"/>
            </p:cNvSpPr>
            <p:nvPr/>
          </p:nvSpPr>
          <p:spPr bwMode="auto">
            <a:xfrm>
              <a:off x="7145337" y="3398837"/>
              <a:ext cx="457200" cy="381000"/>
            </a:xfrm>
            <a:prstGeom prst="roundRect">
              <a:avLst>
                <a:gd name="adj" fmla="val 16667"/>
              </a:avLst>
            </a:prstGeom>
            <a:solidFill>
              <a:srgbClr val="00B8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161761" y="5018761"/>
            <a:ext cx="2280960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70"/>
              <a:t>Clustering/Unsupervised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77783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K-means clustering algorithm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Most popular clustering algorithm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Start with </a:t>
            </a:r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sz="2400" dirty="0" smtClean="0"/>
              <a:t> initial cluster centers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dirty="0" smtClean="0"/>
              <a:t>Assign/cluster each example to closest center</a:t>
            </a:r>
          </a:p>
          <a:p>
            <a:pPr lvl="1" eaLnBrk="1" hangingPunct="1"/>
            <a:r>
              <a:rPr lang="en-US" sz="2000" dirty="0" smtClean="0"/>
              <a:t>Recalculate centers as the mean of the points </a:t>
            </a:r>
            <a:r>
              <a:rPr lang="en-US" sz="2000" dirty="0"/>
              <a:t>in a </a:t>
            </a:r>
            <a:r>
              <a:rPr lang="en-US" sz="2000" dirty="0" smtClean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834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1818</Words>
  <Application>Microsoft Office PowerPoint</Application>
  <PresentationFormat>On-screen Show (4:3)</PresentationFormat>
  <Paragraphs>407</Paragraphs>
  <Slides>61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ＭＳ Ｐゴシック</vt:lpstr>
      <vt:lpstr>Arial</vt:lpstr>
      <vt:lpstr>Calibri</vt:lpstr>
      <vt:lpstr>Consolas</vt:lpstr>
      <vt:lpstr>Courier New</vt:lpstr>
      <vt:lpstr>DejaVu Sans</vt:lpstr>
      <vt:lpstr>Lucida Sans</vt:lpstr>
      <vt:lpstr>Tahoma</vt:lpstr>
      <vt:lpstr>Times New Roman</vt:lpstr>
      <vt:lpstr>Wingdings</vt:lpstr>
      <vt:lpstr>Wingdings 2</vt:lpstr>
      <vt:lpstr>1_Office Theme</vt:lpstr>
      <vt:lpstr>Equation</vt:lpstr>
      <vt:lpstr>CPSC 375 Introduction to Data Science and Big Data Analytics</vt:lpstr>
      <vt:lpstr>Clustering</vt:lpstr>
      <vt:lpstr>Supervised Learning</vt:lpstr>
      <vt:lpstr>Supervised Learning</vt:lpstr>
      <vt:lpstr>Unsupervised Learning</vt:lpstr>
      <vt:lpstr>Clustering</vt:lpstr>
      <vt:lpstr>Clustering</vt:lpstr>
      <vt:lpstr>Clustering example</vt:lpstr>
      <vt:lpstr>K-means clustering algorithm</vt:lpstr>
      <vt:lpstr>K-means</vt:lpstr>
      <vt:lpstr>K-means</vt:lpstr>
      <vt:lpstr>K-means</vt:lpstr>
      <vt:lpstr>K-means</vt:lpstr>
      <vt:lpstr>K-means</vt:lpstr>
      <vt:lpstr>K-means: an example</vt:lpstr>
      <vt:lpstr>K-means: Initialize centers randomly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</vt:lpstr>
      <vt:lpstr>K-means</vt:lpstr>
      <vt:lpstr>Distance measures</vt:lpstr>
      <vt:lpstr>K-means</vt:lpstr>
      <vt:lpstr>K-means</vt:lpstr>
      <vt:lpstr>K-means convergence</vt:lpstr>
      <vt:lpstr>K-means loss function</vt:lpstr>
      <vt:lpstr>Minimizing k-means loss</vt:lpstr>
      <vt:lpstr>It converges – but will we find the optimal configuration?</vt:lpstr>
      <vt:lpstr>Will we find the optimal configuration?</vt:lpstr>
      <vt:lpstr>Minimizing k-means loss</vt:lpstr>
      <vt:lpstr>K-means in R</vt:lpstr>
      <vt:lpstr>Classwork</vt:lpstr>
      <vt:lpstr>Seed choice</vt:lpstr>
      <vt:lpstr>K-means: Initialize centers randomly</vt:lpstr>
      <vt:lpstr>K-means: Initialize centers randomly</vt:lpstr>
      <vt:lpstr>Furthest centers heuristic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Furthest points concerns</vt:lpstr>
      <vt:lpstr>Furthest points concerns</vt:lpstr>
      <vt:lpstr>Furthest points concerns</vt:lpstr>
      <vt:lpstr>Weaknesses of K-Mean Clustering</vt:lpstr>
      <vt:lpstr>Strengths of K-Means Clustering</vt:lpstr>
      <vt:lpstr>K-means++</vt:lpstr>
      <vt:lpstr>K-means++</vt:lpstr>
      <vt:lpstr>Hard vs. soft clustering</vt:lpstr>
      <vt:lpstr>Type of Clustering Algorithms</vt:lpstr>
      <vt:lpstr>Single Linkage Hierarchical Clustering</vt:lpstr>
      <vt:lpstr>Single Linkage Hierarchical Clustering</vt:lpstr>
      <vt:lpstr>Single Linkage Hierarchical Clustering</vt:lpstr>
      <vt:lpstr>Single Linkage Hierarchical Clustering</vt:lpstr>
      <vt:lpstr>Single Linkage Hierarchical Clustering</vt:lpstr>
      <vt:lpstr>Single Linkage Hierarchical Clustering</vt:lpstr>
      <vt:lpstr>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2022-04-05T20:23:56Z</dcterms:modified>
</cp:coreProperties>
</file>