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8" r:id="rId1"/>
  </p:sldMasterIdLst>
  <p:notesMasterIdLst>
    <p:notesMasterId r:id="rId54"/>
  </p:notesMasterIdLst>
  <p:sldIdLst>
    <p:sldId id="333" r:id="rId2"/>
    <p:sldId id="334" r:id="rId3"/>
    <p:sldId id="894" r:id="rId4"/>
    <p:sldId id="846" r:id="rId5"/>
    <p:sldId id="878" r:id="rId6"/>
    <p:sldId id="879" r:id="rId7"/>
    <p:sldId id="892" r:id="rId8"/>
    <p:sldId id="880" r:id="rId9"/>
    <p:sldId id="881" r:id="rId10"/>
    <p:sldId id="882" r:id="rId11"/>
    <p:sldId id="883" r:id="rId12"/>
    <p:sldId id="886" r:id="rId13"/>
    <p:sldId id="884" r:id="rId14"/>
    <p:sldId id="885" r:id="rId15"/>
    <p:sldId id="889" r:id="rId16"/>
    <p:sldId id="848" r:id="rId17"/>
    <p:sldId id="887" r:id="rId18"/>
    <p:sldId id="825" r:id="rId19"/>
    <p:sldId id="828" r:id="rId20"/>
    <p:sldId id="822" r:id="rId21"/>
    <p:sldId id="829" r:id="rId22"/>
    <p:sldId id="890" r:id="rId23"/>
    <p:sldId id="891" r:id="rId24"/>
    <p:sldId id="849" r:id="rId25"/>
    <p:sldId id="838" r:id="rId26"/>
    <p:sldId id="866" r:id="rId27"/>
    <p:sldId id="867" r:id="rId28"/>
    <p:sldId id="893" r:id="rId29"/>
    <p:sldId id="850" r:id="rId30"/>
    <p:sldId id="839" r:id="rId31"/>
    <p:sldId id="842" r:id="rId32"/>
    <p:sldId id="855" r:id="rId33"/>
    <p:sldId id="843" r:id="rId34"/>
    <p:sldId id="853" r:id="rId35"/>
    <p:sldId id="854" r:id="rId36"/>
    <p:sldId id="851" r:id="rId37"/>
    <p:sldId id="852" r:id="rId38"/>
    <p:sldId id="857" r:id="rId39"/>
    <p:sldId id="858" r:id="rId40"/>
    <p:sldId id="865" r:id="rId41"/>
    <p:sldId id="864" r:id="rId42"/>
    <p:sldId id="870" r:id="rId43"/>
    <p:sldId id="888" r:id="rId44"/>
    <p:sldId id="861" r:id="rId45"/>
    <p:sldId id="874" r:id="rId46"/>
    <p:sldId id="877" r:id="rId47"/>
    <p:sldId id="872" r:id="rId48"/>
    <p:sldId id="859" r:id="rId49"/>
    <p:sldId id="860" r:id="rId50"/>
    <p:sldId id="863" r:id="rId51"/>
    <p:sldId id="876" r:id="rId52"/>
    <p:sldId id="869" r:id="rId53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9D927"/>
    <a:srgbClr val="FF99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98" autoAdjust="0"/>
    <p:restoredTop sz="91618" autoAdjust="0"/>
  </p:normalViewPr>
  <p:slideViewPr>
    <p:cSldViewPr>
      <p:cViewPr>
        <p:scale>
          <a:sx n="80" d="100"/>
          <a:sy n="80" d="100"/>
        </p:scale>
        <p:origin x="161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73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5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7.xml"/><Relationship Id="rId7" Type="http://schemas.openxmlformats.org/officeDocument/2006/relationships/slide" Target="slides/slide35.xml"/><Relationship Id="rId2" Type="http://schemas.openxmlformats.org/officeDocument/2006/relationships/slide" Target="slides/slide26.xml"/><Relationship Id="rId1" Type="http://schemas.openxmlformats.org/officeDocument/2006/relationships/slide" Target="slides/slide25.xml"/><Relationship Id="rId6" Type="http://schemas.openxmlformats.org/officeDocument/2006/relationships/slide" Target="slides/slide34.xml"/><Relationship Id="rId5" Type="http://schemas.openxmlformats.org/officeDocument/2006/relationships/slide" Target="slides/slide33.xml"/><Relationship Id="rId4" Type="http://schemas.openxmlformats.org/officeDocument/2006/relationships/slide" Target="slides/slide3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 smtClean="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fld id="{43132B69-9C71-4ECA-BDED-CC34D4C803B7}" type="datetimeFigureOut">
              <a:rPr lang="en-US"/>
              <a:pPr>
                <a:defRPr/>
              </a:pPr>
              <a:t>6/21/2021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CD0D88-AB5B-4A17-8D99-82907F6375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91423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18F731-32A5-480B-9A4D-A29D4900E9B5}" type="slidenum">
              <a:rPr lang="de-DE" altLang="en-US"/>
              <a:pPr/>
              <a:t>18</a:t>
            </a:fld>
            <a:endParaRPr lang="de-DE" alt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3917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2186A5-2BE4-435F-9308-EC20421742E2}" type="slidenum">
              <a:rPr lang="de-DE" altLang="en-US"/>
              <a:pPr/>
              <a:t>33</a:t>
            </a:fld>
            <a:endParaRPr lang="de-DE" alt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4531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2186A5-2BE4-435F-9308-EC20421742E2}" type="slidenum">
              <a:rPr lang="de-DE" altLang="en-US"/>
              <a:pPr/>
              <a:t>34</a:t>
            </a:fld>
            <a:endParaRPr lang="de-DE" alt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848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2186A5-2BE4-435F-9308-EC20421742E2}" type="slidenum">
              <a:rPr lang="de-DE" altLang="en-US"/>
              <a:pPr/>
              <a:t>35</a:t>
            </a:fld>
            <a:endParaRPr lang="de-DE" alt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5305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5891C4-78D0-44FA-BA6D-FEEBAD4F7BB0}" type="slidenum">
              <a:rPr lang="de-DE" altLang="en-US"/>
              <a:pPr/>
              <a:t>19</a:t>
            </a:fld>
            <a:endParaRPr lang="de-DE" alt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948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64362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7F3139-016C-400F-BE15-97457CE271A1}" type="slidenum">
              <a:rPr lang="de-DE" altLang="en-US"/>
              <a:pPr/>
              <a:t>21</a:t>
            </a:fld>
            <a:endParaRPr lang="de-DE" altLang="en-US"/>
          </a:p>
        </p:txBody>
      </p:sp>
      <p:sp>
        <p:nvSpPr>
          <p:cNvPr id="122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1082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F041D0-57B2-4920-842F-5C342E4D7B4C}" type="slidenum">
              <a:rPr lang="de-DE" altLang="en-US"/>
              <a:pPr/>
              <a:t>25</a:t>
            </a:fld>
            <a:endParaRPr lang="de-DE" alt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9664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F041D0-57B2-4920-842F-5C342E4D7B4C}" type="slidenum">
              <a:rPr lang="de-DE" altLang="en-US"/>
              <a:pPr/>
              <a:t>26</a:t>
            </a:fld>
            <a:endParaRPr lang="de-DE" alt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76148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F041D0-57B2-4920-842F-5C342E4D7B4C}" type="slidenum">
              <a:rPr lang="de-DE" altLang="en-US"/>
              <a:pPr/>
              <a:t>27</a:t>
            </a:fld>
            <a:endParaRPr lang="de-DE" alt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9265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8245DB-9E30-4A5D-84F1-4111864718FF}" type="slidenum">
              <a:rPr lang="de-DE" altLang="en-US"/>
              <a:pPr/>
              <a:t>30</a:t>
            </a:fld>
            <a:endParaRPr lang="de-DE" alt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779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DCD114-0919-4E94-9662-2EDDC1580C54}" type="slidenum">
              <a:rPr lang="de-DE" altLang="en-US"/>
              <a:pPr/>
              <a:t>31</a:t>
            </a:fld>
            <a:endParaRPr lang="de-DE" alt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5751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969599-B8A2-42AD-9F29-B44667E0D189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6/21/2021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542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EB5FB0-247E-41F9-AD87-1041688E9A8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6/21/2021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83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853D80-2348-4BF9-8718-8C6A7E1A588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6/21/2021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958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E817DE-4078-426E-8023-E58F7BCC94A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6/21/2021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0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48DB39-9739-41D9-9A51-65F7915A600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6/21/2021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3230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825004-FA77-47E3-85C0-5B6542999D96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6/21/2021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606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DE0C64-D267-4B20-BB48-C0CDB2F43CE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6/21/2021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894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2C0ABD-B1B2-4B74-85E6-DDA35015872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6/21/2021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300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DA3B81-7573-4E26-A52A-566EBCC79C8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6/21/2021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9267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BD114D-8AF6-4C16-9D37-38B8F7A7266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6/21/2021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343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8D5359-C19D-4270-B2D7-8642F5C1B165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6/21/2021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7858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AF4E2B-2192-4B67-91D2-F4302F18905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6/21/2021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684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CPSC 375</a:t>
            </a:r>
            <a:br>
              <a:rPr lang="en-US" dirty="0" smtClean="0"/>
            </a:br>
            <a:r>
              <a:rPr lang="en-US" dirty="0"/>
              <a:t>Introduction to Data Science and Big Data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Anand </a:t>
            </a:r>
            <a:r>
              <a:rPr lang="en-US" dirty="0" err="1" smtClean="0"/>
              <a:t>Panangadan</a:t>
            </a:r>
            <a:endParaRPr lang="en-US" dirty="0" smtClean="0"/>
          </a:p>
          <a:p>
            <a:r>
              <a:rPr lang="en-US" dirty="0" smtClean="0"/>
              <a:t>apanangadan@fullerton.edu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7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033231" y="2502843"/>
            <a:ext cx="1143000" cy="1436132"/>
            <a:chOff x="3962400" y="1447800"/>
            <a:chExt cx="1143000" cy="1436132"/>
          </a:xfrm>
        </p:grpSpPr>
        <p:pic>
          <p:nvPicPr>
            <p:cNvPr id="20" name="Picture 19" descr="File:Gnome-computer.svg - Wikipedia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2400" y="1447800"/>
              <a:ext cx="1143000" cy="114300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3962400" y="2514600"/>
              <a:ext cx="11279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Computer</a:t>
              </a:r>
              <a:endParaRPr lang="en-US" dirty="0">
                <a:latin typeface="+mn-lt"/>
              </a:endParaRPr>
            </a:p>
          </p:txBody>
        </p:sp>
      </p:grpSp>
      <p:sp>
        <p:nvSpPr>
          <p:cNvPr id="22" name="Right Arrow 21"/>
          <p:cNvSpPr/>
          <p:nvPr/>
        </p:nvSpPr>
        <p:spPr>
          <a:xfrm>
            <a:off x="1423631" y="2655243"/>
            <a:ext cx="609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13183" y="2058383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Data</a:t>
            </a:r>
            <a:endParaRPr lang="en-US" dirty="0">
              <a:latin typeface="+mn-lt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1423631" y="3276511"/>
            <a:ext cx="609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olded Corner 24"/>
          <p:cNvSpPr/>
          <p:nvPr/>
        </p:nvSpPr>
        <p:spPr>
          <a:xfrm>
            <a:off x="3790027" y="2502843"/>
            <a:ext cx="756523" cy="891064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676230" y="3373904"/>
            <a:ext cx="98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program</a:t>
            </a:r>
            <a:endParaRPr lang="en-US" dirty="0">
              <a:latin typeface="+mn-lt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3161168" y="2883843"/>
            <a:ext cx="609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Magnetic Disk 30"/>
          <p:cNvSpPr/>
          <p:nvPr/>
        </p:nvSpPr>
        <p:spPr>
          <a:xfrm>
            <a:off x="646568" y="2350443"/>
            <a:ext cx="753785" cy="609600"/>
          </a:xfrm>
          <a:prstGeom prst="flowChartMagneticDisk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81000" y="381000"/>
            <a:ext cx="2789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n-lt"/>
              </a:rPr>
              <a:t>Machine Learning</a:t>
            </a:r>
            <a:endParaRPr lang="en-US" sz="2800" dirty="0"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3400" y="3152656"/>
            <a:ext cx="931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+mn-lt"/>
              </a:rPr>
              <a:t>Output</a:t>
            </a:r>
            <a:endParaRPr lang="en-US" dirty="0">
              <a:solidFill>
                <a:srgbClr val="00B050"/>
              </a:solidFill>
              <a:latin typeface="+mn-lt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175408" y="1884909"/>
            <a:ext cx="1143000" cy="1436132"/>
            <a:chOff x="3962400" y="1447800"/>
            <a:chExt cx="1143000" cy="1436132"/>
          </a:xfrm>
        </p:grpSpPr>
        <p:pic>
          <p:nvPicPr>
            <p:cNvPr id="35" name="Picture 34" descr="File:Gnome-computer.svg - Wikipedia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2400" y="1447800"/>
              <a:ext cx="1143000" cy="1143000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3962400" y="2514600"/>
              <a:ext cx="11279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Computer</a:t>
              </a:r>
              <a:endParaRPr lang="en-US" dirty="0">
                <a:latin typeface="+mn-lt"/>
              </a:endParaRPr>
            </a:p>
          </p:txBody>
        </p:sp>
      </p:grpSp>
      <p:sp>
        <p:nvSpPr>
          <p:cNvPr id="37" name="Right Arrow 36"/>
          <p:cNvSpPr/>
          <p:nvPr/>
        </p:nvSpPr>
        <p:spPr>
          <a:xfrm>
            <a:off x="4565808" y="2037309"/>
            <a:ext cx="609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855360" y="1415683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Data</a:t>
            </a:r>
            <a:endParaRPr lang="en-US" dirty="0">
              <a:latin typeface="+mn-lt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4565808" y="2658577"/>
            <a:ext cx="609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6303345" y="2265909"/>
            <a:ext cx="609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889908" y="2157443"/>
            <a:ext cx="931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+mn-lt"/>
              </a:rPr>
              <a:t>Output</a:t>
            </a:r>
            <a:endParaRPr lang="en-US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43" name="Flowchart: Magnetic Disk 42"/>
          <p:cNvSpPr/>
          <p:nvPr/>
        </p:nvSpPr>
        <p:spPr>
          <a:xfrm>
            <a:off x="3788745" y="1732509"/>
            <a:ext cx="753785" cy="609600"/>
          </a:xfrm>
          <a:prstGeom prst="flowChartMagneticDisk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Brace 43"/>
          <p:cNvSpPr/>
          <p:nvPr/>
        </p:nvSpPr>
        <p:spPr>
          <a:xfrm rot="16200000">
            <a:off x="2305070" y="2342623"/>
            <a:ext cx="194935" cy="3511941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 Brace 44"/>
          <p:cNvSpPr/>
          <p:nvPr/>
        </p:nvSpPr>
        <p:spPr>
          <a:xfrm rot="16200000">
            <a:off x="5604375" y="2629301"/>
            <a:ext cx="195887" cy="2920963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642913" y="4202668"/>
            <a:ext cx="153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+mn-lt"/>
              </a:rPr>
              <a:t>Training</a:t>
            </a:r>
            <a:r>
              <a:rPr lang="en-US" dirty="0" smtClean="0">
                <a:latin typeface="+mn-lt"/>
              </a:rPr>
              <a:t> phase</a:t>
            </a:r>
            <a:endParaRPr lang="en-US" dirty="0">
              <a:latin typeface="+mn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32620" y="4182488"/>
            <a:ext cx="145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+mn-lt"/>
              </a:rPr>
              <a:t>Testing</a:t>
            </a:r>
            <a:r>
              <a:rPr lang="en-US" dirty="0" smtClean="0">
                <a:latin typeface="+mn-lt"/>
              </a:rPr>
              <a:t> phase</a:t>
            </a:r>
            <a:endParaRPr lang="en-US" dirty="0">
              <a:latin typeface="+mn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56092" y="1802518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+mn-lt"/>
              </a:rPr>
              <a:t>Training</a:t>
            </a:r>
            <a:endParaRPr lang="en-US" dirty="0">
              <a:latin typeface="+mn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733297" y="1166368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+mn-lt"/>
              </a:rPr>
              <a:t>Testing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291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0" grpId="0"/>
      <p:bldP spid="46" grpId="0"/>
      <p:bldP spid="47" grpId="0"/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training and test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316179"/>
              </p:ext>
            </p:extLst>
          </p:nvPr>
        </p:nvGraphicFramePr>
        <p:xfrm>
          <a:off x="228600" y="1661954"/>
          <a:ext cx="29146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1960300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13118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Output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123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Laura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431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Carlos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M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81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M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748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61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Belen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569772"/>
                  </a:ext>
                </a:extLst>
              </a:tr>
            </a:tbl>
          </a:graphicData>
        </a:graphic>
      </p:graphicFrame>
      <p:pic>
        <p:nvPicPr>
          <p:cNvPr id="6" name="Picture 2" descr="https://upload.wikimedia.org/wikipedia/commons/thumb/5/56/Kosaciec_szczecinkowaty_Iris_setosa.jpg/220px-Kosaciec_szczecinkowaty_Iris_setos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07" y="1239570"/>
            <a:ext cx="1214759" cy="173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477000" y="1641537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Iris </a:t>
            </a:r>
            <a:r>
              <a:rPr lang="en-US" dirty="0" err="1" smtClean="0">
                <a:solidFill>
                  <a:srgbClr val="C00000"/>
                </a:solidFill>
              </a:rPr>
              <a:t>setosa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375" y="3014555"/>
            <a:ext cx="1532225" cy="1612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978" y="4689305"/>
            <a:ext cx="1609137" cy="1665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477000" y="3481547"/>
            <a:ext cx="1473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Iris versicolor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77000" y="5203104"/>
            <a:ext cx="1366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Iris </a:t>
            </a:r>
            <a:r>
              <a:rPr lang="en-US" dirty="0" err="1" smtClean="0">
                <a:solidFill>
                  <a:srgbClr val="C00000"/>
                </a:solidFill>
              </a:rPr>
              <a:t>virginica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7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653664"/>
              </p:ext>
            </p:extLst>
          </p:nvPr>
        </p:nvGraphicFramePr>
        <p:xfrm>
          <a:off x="4007688" y="457200"/>
          <a:ext cx="50601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521">
                  <a:extLst>
                    <a:ext uri="{9D8B030D-6E8A-4147-A177-3AD203B41FA5}">
                      <a16:colId xmlns:a16="http://schemas.microsoft.com/office/drawing/2014/main" val="119603002"/>
                    </a:ext>
                  </a:extLst>
                </a:gridCol>
                <a:gridCol w="1101521">
                  <a:extLst>
                    <a:ext uri="{9D8B030D-6E8A-4147-A177-3AD203B41FA5}">
                      <a16:colId xmlns:a16="http://schemas.microsoft.com/office/drawing/2014/main" val="1172050272"/>
                    </a:ext>
                  </a:extLst>
                </a:gridCol>
                <a:gridCol w="952070">
                  <a:extLst>
                    <a:ext uri="{9D8B030D-6E8A-4147-A177-3AD203B41FA5}">
                      <a16:colId xmlns:a16="http://schemas.microsoft.com/office/drawing/2014/main" val="51787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9312993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13118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Input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nchars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lastchar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nvowels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C00000"/>
                          </a:solidFill>
                        </a:rPr>
                        <a:t>Output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123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Laura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‘a’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431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Carlos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‘s’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M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81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‘e’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M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748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‘a’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61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Belen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‘n’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569772"/>
                  </a:ext>
                </a:extLst>
              </a:tr>
            </a:tbl>
          </a:graphicData>
        </a:graphic>
      </p:graphicFrame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49" y="4050651"/>
            <a:ext cx="1581056" cy="1664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8" descr="http://sebastianraschka.com/Images_old/2014_python_lda/iris_petal_sep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729479"/>
            <a:ext cx="2096492" cy="242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091578"/>
              </p:ext>
            </p:extLst>
          </p:nvPr>
        </p:nvGraphicFramePr>
        <p:xfrm>
          <a:off x="4007687" y="3810000"/>
          <a:ext cx="5091025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833">
                  <a:extLst>
                    <a:ext uri="{9D8B030D-6E8A-4147-A177-3AD203B41FA5}">
                      <a16:colId xmlns:a16="http://schemas.microsoft.com/office/drawing/2014/main" val="119603002"/>
                    </a:ext>
                  </a:extLst>
                </a:gridCol>
                <a:gridCol w="958833">
                  <a:extLst>
                    <a:ext uri="{9D8B030D-6E8A-4147-A177-3AD203B41FA5}">
                      <a16:colId xmlns:a16="http://schemas.microsoft.com/office/drawing/2014/main" val="1172050272"/>
                    </a:ext>
                  </a:extLst>
                </a:gridCol>
                <a:gridCol w="958833">
                  <a:extLst>
                    <a:ext uri="{9D8B030D-6E8A-4147-A177-3AD203B41FA5}">
                      <a16:colId xmlns:a16="http://schemas.microsoft.com/office/drawing/2014/main" val="51787680"/>
                    </a:ext>
                  </a:extLst>
                </a:gridCol>
                <a:gridCol w="1193014">
                  <a:extLst>
                    <a:ext uri="{9D8B030D-6E8A-4147-A177-3AD203B41FA5}">
                      <a16:colId xmlns:a16="http://schemas.microsoft.com/office/drawing/2014/main" val="2693129931"/>
                    </a:ext>
                  </a:extLst>
                </a:gridCol>
                <a:gridCol w="1021512">
                  <a:extLst>
                    <a:ext uri="{9D8B030D-6E8A-4147-A177-3AD203B41FA5}">
                      <a16:colId xmlns:a16="http://schemas.microsoft.com/office/drawing/2014/main" val="2013118683"/>
                    </a:ext>
                  </a:extLst>
                </a:gridCol>
              </a:tblGrid>
              <a:tr h="13139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Sepal. 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Sepal.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Petal. 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Petal. Width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C00000"/>
                          </a:solidFill>
                        </a:rPr>
                        <a:t>Output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123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C00000"/>
                          </a:solidFill>
                        </a:rPr>
                        <a:t>setosa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431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C00000"/>
                          </a:solidFill>
                        </a:rPr>
                        <a:t>setosa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81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versicolor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748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C00000"/>
                          </a:solidFill>
                        </a:rPr>
                        <a:t>virginica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61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…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569772"/>
                  </a:ext>
                </a:extLst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1562007" y="4713032"/>
            <a:ext cx="266793" cy="2286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 rot="16200000">
            <a:off x="6487978" y="1331148"/>
            <a:ext cx="206645" cy="2971801"/>
          </a:xfrm>
          <a:prstGeom prst="lef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53000" y="3028386"/>
            <a:ext cx="24441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+mn-lt"/>
              </a:rPr>
              <a:t>Features/Feature vector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0" name="Left Brace 19"/>
          <p:cNvSpPr/>
          <p:nvPr/>
        </p:nvSpPr>
        <p:spPr>
          <a:xfrm rot="16200000">
            <a:off x="8429286" y="2351958"/>
            <a:ext cx="286431" cy="990601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848600" y="3030905"/>
            <a:ext cx="1295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+mn-lt"/>
              </a:rPr>
              <a:t>Label/ Class</a:t>
            </a:r>
            <a:endParaRPr lang="en-US" dirty="0">
              <a:latin typeface="+mn-lt"/>
            </a:endParaRPr>
          </a:p>
        </p:txBody>
      </p:sp>
      <p:sp>
        <p:nvSpPr>
          <p:cNvPr id="22" name="Left Brace 21"/>
          <p:cNvSpPr/>
          <p:nvPr/>
        </p:nvSpPr>
        <p:spPr>
          <a:xfrm rot="16200000" flipH="1" flipV="1">
            <a:off x="8448334" y="3149681"/>
            <a:ext cx="286431" cy="990601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/>
          <p:cNvSpPr/>
          <p:nvPr/>
        </p:nvSpPr>
        <p:spPr>
          <a:xfrm rot="5400000" flipV="1">
            <a:off x="5904694" y="1586579"/>
            <a:ext cx="231204" cy="4069513"/>
          </a:xfrm>
          <a:prstGeom prst="lef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65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  <p:bldP spid="19" grpId="0"/>
      <p:bldP spid="20" grpId="0" animBg="1"/>
      <p:bldP spid="21" grpId="0"/>
      <p:bldP spid="22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606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823720"/>
          <a:ext cx="5867400" cy="2930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480">
                  <a:extLst>
                    <a:ext uri="{9D8B030D-6E8A-4147-A177-3AD203B41FA5}">
                      <a16:colId xmlns:a16="http://schemas.microsoft.com/office/drawing/2014/main" val="1090187737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4113033958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1126504092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709603970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233862123"/>
                    </a:ext>
                  </a:extLst>
                </a:gridCol>
              </a:tblGrid>
              <a:tr h="381726">
                <a:tc>
                  <a:txBody>
                    <a:bodyPr/>
                    <a:lstStyle/>
                    <a:p>
                      <a:r>
                        <a:rPr lang="en-US" dirty="0" smtClean="0"/>
                        <a:t>Petal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Petal 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Sepal 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467477"/>
                  </a:ext>
                </a:extLst>
              </a:tr>
              <a:tr h="381726">
                <a:tc>
                  <a:txBody>
                    <a:bodyPr/>
                    <a:lstStyle/>
                    <a:p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Setosa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003520"/>
                  </a:ext>
                </a:extLst>
              </a:tr>
              <a:tr h="381726">
                <a:tc>
                  <a:txBody>
                    <a:bodyPr/>
                    <a:lstStyle/>
                    <a:p>
                      <a:r>
                        <a:rPr lang="en-US" dirty="0" smtClean="0"/>
                        <a:t>4.9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Setosa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313253"/>
                  </a:ext>
                </a:extLst>
              </a:tr>
              <a:tr h="381726">
                <a:tc>
                  <a:txBody>
                    <a:bodyPr/>
                    <a:lstStyle/>
                    <a:p>
                      <a:r>
                        <a:rPr lang="en-US" dirty="0" smtClean="0"/>
                        <a:t>6.2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Versicolor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481531"/>
                  </a:ext>
                </a:extLst>
              </a:tr>
              <a:tr h="381726">
                <a:tc>
                  <a:txBody>
                    <a:bodyPr/>
                    <a:lstStyle/>
                    <a:p>
                      <a:r>
                        <a:rPr lang="en-US" dirty="0" smtClean="0"/>
                        <a:t>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Virginica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07027"/>
                  </a:ext>
                </a:extLst>
              </a:tr>
              <a:tr h="381726">
                <a:tc>
                  <a:txBody>
                    <a:bodyPr/>
                    <a:lstStyle/>
                    <a:p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Versicolor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746490"/>
                  </a:ext>
                </a:extLst>
              </a:tr>
              <a:tr h="381726">
                <a:tc>
                  <a:txBody>
                    <a:bodyPr/>
                    <a:lstStyle/>
                    <a:p>
                      <a:r>
                        <a:rPr lang="en-US" dirty="0" smtClean="0"/>
                        <a:t>7.1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Virginica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544239"/>
                  </a:ext>
                </a:extLst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 rot="16200000">
            <a:off x="2665332" y="-687467"/>
            <a:ext cx="231935" cy="46482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8" name="Right Brace 7"/>
          <p:cNvSpPr/>
          <p:nvPr/>
        </p:nvSpPr>
        <p:spPr>
          <a:xfrm rot="16200000">
            <a:off x="5637132" y="1065133"/>
            <a:ext cx="231936" cy="11430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1943099" y="120439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+mj-lt"/>
              </a:rPr>
              <a:t>Features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4914900" y="119522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+mj-lt"/>
              </a:rPr>
              <a:t>Labels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6477000" y="1823720"/>
            <a:ext cx="228600" cy="2930437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graphicFrame>
        <p:nvGraphicFramePr>
          <p:cNvPr id="12" name="Content Placeholder 5"/>
          <p:cNvGraphicFramePr>
            <a:graphicFrameLocks/>
          </p:cNvGraphicFramePr>
          <p:nvPr>
            <p:extLst/>
          </p:nvPr>
        </p:nvGraphicFramePr>
        <p:xfrm>
          <a:off x="457200" y="5003791"/>
          <a:ext cx="5867400" cy="7634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73480">
                  <a:extLst>
                    <a:ext uri="{9D8B030D-6E8A-4147-A177-3AD203B41FA5}">
                      <a16:colId xmlns:a16="http://schemas.microsoft.com/office/drawing/2014/main" val="1090187737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4113033958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1126504092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709603970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233862123"/>
                    </a:ext>
                  </a:extLst>
                </a:gridCol>
              </a:tblGrid>
              <a:tr h="381726">
                <a:tc>
                  <a:txBody>
                    <a:bodyPr/>
                    <a:lstStyle/>
                    <a:p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003520"/>
                  </a:ext>
                </a:extLst>
              </a:tr>
              <a:tr h="381726">
                <a:tc>
                  <a:txBody>
                    <a:bodyPr/>
                    <a:lstStyle/>
                    <a:p>
                      <a:r>
                        <a:rPr lang="en-US" dirty="0" smtClean="0"/>
                        <a:t>7.1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544239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 flipH="1">
            <a:off x="6553200" y="309950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+mj-lt"/>
              </a:rPr>
              <a:t>Training data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6553200" y="5003791"/>
            <a:ext cx="152400" cy="737999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5" name="TextBox 14"/>
          <p:cNvSpPr txBox="1"/>
          <p:nvPr/>
        </p:nvSpPr>
        <p:spPr>
          <a:xfrm flipH="1">
            <a:off x="6553200" y="517928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+mj-lt"/>
              </a:rPr>
              <a:t>Predictions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6" name="Right Brace 15"/>
          <p:cNvSpPr/>
          <p:nvPr/>
        </p:nvSpPr>
        <p:spPr>
          <a:xfrm>
            <a:off x="6781800" y="2489357"/>
            <a:ext cx="76200" cy="25384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7" name="TextBox 16"/>
          <p:cNvSpPr txBox="1"/>
          <p:nvPr/>
        </p:nvSpPr>
        <p:spPr>
          <a:xfrm flipH="1">
            <a:off x="6591300" y="242289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+mj-lt"/>
              </a:rPr>
              <a:t>an </a:t>
            </a:r>
            <a:r>
              <a:rPr lang="en-US" i="1" dirty="0" smtClean="0">
                <a:solidFill>
                  <a:srgbClr val="FF0000"/>
                </a:solidFill>
                <a:latin typeface="+mj-lt"/>
              </a:rPr>
              <a:t>instance</a:t>
            </a:r>
            <a:endParaRPr lang="en-US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512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606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823720"/>
          <a:ext cx="5867400" cy="2930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480">
                  <a:extLst>
                    <a:ext uri="{9D8B030D-6E8A-4147-A177-3AD203B41FA5}">
                      <a16:colId xmlns:a16="http://schemas.microsoft.com/office/drawing/2014/main" val="1090187737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4113033958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1126504092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709603970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233862123"/>
                    </a:ext>
                  </a:extLst>
                </a:gridCol>
              </a:tblGrid>
              <a:tr h="381726">
                <a:tc>
                  <a:txBody>
                    <a:bodyPr/>
                    <a:lstStyle/>
                    <a:p>
                      <a:r>
                        <a:rPr lang="en-US" dirty="0" smtClean="0"/>
                        <a:t>Petal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Petal 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Sepal 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467477"/>
                  </a:ext>
                </a:extLst>
              </a:tr>
              <a:tr h="381726">
                <a:tc>
                  <a:txBody>
                    <a:bodyPr/>
                    <a:lstStyle/>
                    <a:p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Setosa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003520"/>
                  </a:ext>
                </a:extLst>
              </a:tr>
              <a:tr h="381726">
                <a:tc>
                  <a:txBody>
                    <a:bodyPr/>
                    <a:lstStyle/>
                    <a:p>
                      <a:r>
                        <a:rPr lang="en-US" dirty="0" smtClean="0"/>
                        <a:t>4.9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Setosa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313253"/>
                  </a:ext>
                </a:extLst>
              </a:tr>
              <a:tr h="381726">
                <a:tc>
                  <a:txBody>
                    <a:bodyPr/>
                    <a:lstStyle/>
                    <a:p>
                      <a:r>
                        <a:rPr lang="en-US" dirty="0" smtClean="0"/>
                        <a:t>6.2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Versicolor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481531"/>
                  </a:ext>
                </a:extLst>
              </a:tr>
              <a:tr h="381726">
                <a:tc>
                  <a:txBody>
                    <a:bodyPr/>
                    <a:lstStyle/>
                    <a:p>
                      <a:r>
                        <a:rPr lang="en-US" dirty="0" smtClean="0"/>
                        <a:t>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Virginica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07027"/>
                  </a:ext>
                </a:extLst>
              </a:tr>
              <a:tr h="381726">
                <a:tc>
                  <a:txBody>
                    <a:bodyPr/>
                    <a:lstStyle/>
                    <a:p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Versicolor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746490"/>
                  </a:ext>
                </a:extLst>
              </a:tr>
              <a:tr h="381726">
                <a:tc>
                  <a:txBody>
                    <a:bodyPr/>
                    <a:lstStyle/>
                    <a:p>
                      <a:r>
                        <a:rPr lang="en-US" dirty="0" smtClean="0"/>
                        <a:t>7.1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Virginica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544239"/>
                  </a:ext>
                </a:extLst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 rot="16200000">
            <a:off x="2665332" y="-687467"/>
            <a:ext cx="231935" cy="46482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8" name="Right Brace 7"/>
          <p:cNvSpPr/>
          <p:nvPr/>
        </p:nvSpPr>
        <p:spPr>
          <a:xfrm rot="16200000">
            <a:off x="5637132" y="1065133"/>
            <a:ext cx="231936" cy="11430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1943099" y="120439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+mj-lt"/>
              </a:rPr>
              <a:t>Features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4914900" y="119522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+mj-lt"/>
              </a:rPr>
              <a:t>Labels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6477000" y="1823721"/>
            <a:ext cx="228600" cy="213868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6553200" y="270839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+mj-lt"/>
              </a:rPr>
              <a:t>Training data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6505575" y="3962401"/>
            <a:ext cx="152400" cy="737999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5" name="TextBox 14"/>
          <p:cNvSpPr txBox="1"/>
          <p:nvPr/>
        </p:nvSpPr>
        <p:spPr>
          <a:xfrm flipH="1">
            <a:off x="7162800" y="3620869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Split for evaluation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3962401"/>
            <a:ext cx="710565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flipH="1">
            <a:off x="6648450" y="429913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+mj-lt"/>
              </a:rPr>
              <a:t>Test data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867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606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823720"/>
          <a:ext cx="5867400" cy="2930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480">
                  <a:extLst>
                    <a:ext uri="{9D8B030D-6E8A-4147-A177-3AD203B41FA5}">
                      <a16:colId xmlns:a16="http://schemas.microsoft.com/office/drawing/2014/main" val="1090187737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4113033958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1126504092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709603970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233862123"/>
                    </a:ext>
                  </a:extLst>
                </a:gridCol>
              </a:tblGrid>
              <a:tr h="381726">
                <a:tc>
                  <a:txBody>
                    <a:bodyPr/>
                    <a:lstStyle/>
                    <a:p>
                      <a:r>
                        <a:rPr lang="en-US" dirty="0" smtClean="0"/>
                        <a:t>Petal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Petal 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Sepal 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467477"/>
                  </a:ext>
                </a:extLst>
              </a:tr>
              <a:tr h="381726">
                <a:tc>
                  <a:txBody>
                    <a:bodyPr/>
                    <a:lstStyle/>
                    <a:p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Setosa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003520"/>
                  </a:ext>
                </a:extLst>
              </a:tr>
              <a:tr h="381726">
                <a:tc>
                  <a:txBody>
                    <a:bodyPr/>
                    <a:lstStyle/>
                    <a:p>
                      <a:r>
                        <a:rPr lang="en-US" dirty="0" smtClean="0"/>
                        <a:t>4.9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Setosa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313253"/>
                  </a:ext>
                </a:extLst>
              </a:tr>
              <a:tr h="381726">
                <a:tc>
                  <a:txBody>
                    <a:bodyPr/>
                    <a:lstStyle/>
                    <a:p>
                      <a:r>
                        <a:rPr lang="en-US" dirty="0" smtClean="0"/>
                        <a:t>6.2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Versicolor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481531"/>
                  </a:ext>
                </a:extLst>
              </a:tr>
              <a:tr h="381726">
                <a:tc>
                  <a:txBody>
                    <a:bodyPr/>
                    <a:lstStyle/>
                    <a:p>
                      <a:r>
                        <a:rPr lang="en-US" dirty="0" smtClean="0"/>
                        <a:t>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Virginica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07027"/>
                  </a:ext>
                </a:extLst>
              </a:tr>
              <a:tr h="381726">
                <a:tc>
                  <a:txBody>
                    <a:bodyPr/>
                    <a:lstStyle/>
                    <a:p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Versicolor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746490"/>
                  </a:ext>
                </a:extLst>
              </a:tr>
              <a:tr h="381726">
                <a:tc>
                  <a:txBody>
                    <a:bodyPr/>
                    <a:lstStyle/>
                    <a:p>
                      <a:r>
                        <a:rPr lang="en-US" dirty="0" smtClean="0"/>
                        <a:t>7.1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Virginica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544239"/>
                  </a:ext>
                </a:extLst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 rot="16200000">
            <a:off x="2665332" y="-687467"/>
            <a:ext cx="231935" cy="46482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8" name="Right Brace 7"/>
          <p:cNvSpPr/>
          <p:nvPr/>
        </p:nvSpPr>
        <p:spPr>
          <a:xfrm rot="16200000">
            <a:off x="5637132" y="1065133"/>
            <a:ext cx="231936" cy="11430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1943099" y="120439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+mj-lt"/>
              </a:rPr>
              <a:t>Features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4914900" y="119522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+mj-lt"/>
              </a:rPr>
              <a:t>Labels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6477000" y="1823721"/>
            <a:ext cx="228600" cy="213868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6553200" y="270839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+mj-lt"/>
              </a:rPr>
              <a:t>Training data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6505575" y="3962401"/>
            <a:ext cx="152400" cy="737999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5" name="TextBox 14"/>
          <p:cNvSpPr txBox="1"/>
          <p:nvPr/>
        </p:nvSpPr>
        <p:spPr>
          <a:xfrm flipH="1">
            <a:off x="7162800" y="3620869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Split for evaluation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3962401"/>
            <a:ext cx="710565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flipH="1">
            <a:off x="6648450" y="429913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+mj-lt"/>
              </a:rPr>
              <a:t>Test data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1488" y="2527845"/>
            <a:ext cx="4633912" cy="1447801"/>
          </a:xfrm>
          <a:prstGeom prst="rect">
            <a:avLst/>
          </a:prstGeom>
          <a:solidFill>
            <a:srgbClr val="FFFF00">
              <a:alpha val="50000"/>
            </a:srgbClr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7199" y="4011207"/>
            <a:ext cx="4648201" cy="657260"/>
          </a:xfrm>
          <a:prstGeom prst="rect">
            <a:avLst/>
          </a:prstGeom>
          <a:solidFill>
            <a:srgbClr val="FFC000">
              <a:alpha val="50000"/>
            </a:srgbClr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219700" y="2505011"/>
            <a:ext cx="1028700" cy="1447801"/>
          </a:xfrm>
          <a:prstGeom prst="rect">
            <a:avLst/>
          </a:prstGeom>
          <a:solidFill>
            <a:srgbClr val="92D050">
              <a:alpha val="50000"/>
            </a:srgbClr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219700" y="4030255"/>
            <a:ext cx="1028700" cy="670145"/>
          </a:xfrm>
          <a:prstGeom prst="rect">
            <a:avLst/>
          </a:prstGeom>
          <a:solidFill>
            <a:srgbClr val="FF0000">
              <a:alpha val="50000"/>
            </a:srgbClr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019299" y="3062866"/>
            <a:ext cx="152400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features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019299" y="4212819"/>
            <a:ext cx="152400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features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124450" y="4208185"/>
            <a:ext cx="152400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labels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095875" y="3058475"/>
            <a:ext cx="152400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labels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53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18" grpId="0" animBg="1"/>
      <p:bldP spid="19" grpId="0" animBg="1"/>
      <p:bldP spid="12" grpId="0" animBg="1"/>
      <p:bldP spid="20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linear regression machine learning?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Yes!</a:t>
                </a:r>
              </a:p>
              <a:p>
                <a:pPr lvl="1"/>
                <a:r>
                  <a:rPr lang="en-US" dirty="0" smtClean="0"/>
                  <a:t>The program is </a:t>
                </a:r>
              </a:p>
              <a:p>
                <a:pPr marL="857250" lvl="2" indent="0">
                  <a:buNone/>
                </a:pP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function(x) {</a:t>
                </a:r>
              </a:p>
              <a:p>
                <a:pPr marL="857250" lvl="2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</a:p>
              <a:p>
                <a:pPr marL="857250" lvl="2" indent="0">
                  <a:buNone/>
                </a:pP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return y</a:t>
                </a:r>
              </a:p>
              <a:p>
                <a:pPr marL="857250" lvl="2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Supervised learning</a:t>
                </a:r>
              </a:p>
              <a:p>
                <a:pPr lvl="1"/>
                <a:r>
                  <a:rPr lang="en-US" dirty="0" smtClean="0"/>
                  <a:t>Training algorithm: get model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using least squares estimation</a:t>
                </a:r>
              </a:p>
              <a:p>
                <a:pPr lvl="2"/>
                <a:r>
                  <a:rPr lang="en-US" dirty="0" smtClean="0"/>
                  <a:t>mod &lt;- lm(data= …)</a:t>
                </a:r>
              </a:p>
              <a:p>
                <a:pPr lvl="1"/>
                <a:r>
                  <a:rPr lang="en-US" dirty="0" smtClean="0"/>
                  <a:t>Testing algorithm: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predict(mod)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2830" r="-1778" b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852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Model-based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Linear regression</a:t>
            </a:r>
          </a:p>
          <a:p>
            <a:pPr lvl="1"/>
            <a:r>
              <a:rPr lang="en-US" dirty="0" smtClean="0"/>
              <a:t>Model is a linear equation</a:t>
            </a:r>
          </a:p>
          <a:p>
            <a:r>
              <a:rPr lang="en-US" dirty="0" smtClean="0"/>
              <a:t>Decision trees</a:t>
            </a:r>
          </a:p>
          <a:p>
            <a:pPr lvl="1"/>
            <a:r>
              <a:rPr lang="en-US" dirty="0" smtClean="0"/>
              <a:t>Model is a decision tree</a:t>
            </a:r>
          </a:p>
          <a:p>
            <a:r>
              <a:rPr lang="en-US" dirty="0" smtClean="0"/>
              <a:t>Bayesian networks</a:t>
            </a:r>
          </a:p>
          <a:p>
            <a:pPr lvl="1"/>
            <a:r>
              <a:rPr lang="en-US" dirty="0" smtClean="0"/>
              <a:t>Model uses probabilities</a:t>
            </a:r>
          </a:p>
          <a:p>
            <a:r>
              <a:rPr lang="en-US" dirty="0" smtClean="0"/>
              <a:t>Neural networks</a:t>
            </a:r>
          </a:p>
          <a:p>
            <a:pPr lvl="1"/>
            <a:r>
              <a:rPr lang="en-US" dirty="0" smtClean="0"/>
              <a:t>Model is a network of artificial neurons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91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Instance-based </a:t>
            </a:r>
            <a:r>
              <a:rPr lang="en-US" altLang="en-US" dirty="0"/>
              <a:t>learning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don’t know the model structure?</a:t>
            </a:r>
          </a:p>
          <a:p>
            <a:pPr lvl="1"/>
            <a:r>
              <a:rPr lang="en-US" dirty="0"/>
              <a:t>Linear, quadratic, …?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Instance-based learning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explicit </a:t>
            </a:r>
            <a:r>
              <a:rPr lang="en-US" dirty="0" smtClean="0"/>
              <a:t>model, predict directly from data (instances)</a:t>
            </a:r>
            <a:endParaRPr lang="en-US" dirty="0"/>
          </a:p>
          <a:p>
            <a:r>
              <a:rPr lang="en-US" altLang="en-US" dirty="0" smtClean="0"/>
              <a:t>Learning is just </a:t>
            </a:r>
            <a:r>
              <a:rPr lang="en-US" altLang="en-US" dirty="0">
                <a:solidFill>
                  <a:srgbClr val="FF0000"/>
                </a:solidFill>
              </a:rPr>
              <a:t>storing</a:t>
            </a:r>
            <a:r>
              <a:rPr lang="en-US" altLang="en-US" dirty="0"/>
              <a:t> </a:t>
            </a:r>
            <a:r>
              <a:rPr lang="en-US" altLang="en-US" dirty="0" smtClean="0"/>
              <a:t>all the training </a:t>
            </a:r>
            <a:r>
              <a:rPr lang="en-US" altLang="en-US" dirty="0"/>
              <a:t>data</a:t>
            </a:r>
          </a:p>
          <a:p>
            <a:r>
              <a:rPr lang="en-US" altLang="en-US" dirty="0"/>
              <a:t>When a </a:t>
            </a:r>
            <a:r>
              <a:rPr lang="en-US" altLang="en-US" i="1" dirty="0"/>
              <a:t>new</a:t>
            </a:r>
            <a:r>
              <a:rPr lang="en-US" altLang="en-US" dirty="0"/>
              <a:t> </a:t>
            </a:r>
            <a:r>
              <a:rPr lang="en-US" altLang="en-US" dirty="0" smtClean="0"/>
              <a:t>instance </a:t>
            </a:r>
            <a:r>
              <a:rPr lang="en-US" altLang="en-US" dirty="0"/>
              <a:t>is </a:t>
            </a:r>
            <a:r>
              <a:rPr lang="en-US" altLang="en-US" dirty="0" smtClean="0"/>
              <a:t>given:</a:t>
            </a:r>
          </a:p>
          <a:p>
            <a:pPr lvl="1"/>
            <a:r>
              <a:rPr lang="en-US" altLang="en-US" dirty="0" smtClean="0"/>
              <a:t>Get from stored instances a </a:t>
            </a:r>
            <a:r>
              <a:rPr lang="en-US" altLang="en-US" dirty="0"/>
              <a:t>set of </a:t>
            </a:r>
            <a:r>
              <a:rPr lang="en-US" altLang="en-US" dirty="0">
                <a:solidFill>
                  <a:srgbClr val="FF0000"/>
                </a:solidFill>
              </a:rPr>
              <a:t>similar</a:t>
            </a:r>
            <a:r>
              <a:rPr lang="en-US" altLang="en-US" dirty="0"/>
              <a:t> </a:t>
            </a:r>
            <a:r>
              <a:rPr lang="en-US" altLang="en-US" dirty="0" smtClean="0"/>
              <a:t>instances</a:t>
            </a:r>
          </a:p>
          <a:p>
            <a:pPr lvl="1"/>
            <a:r>
              <a:rPr lang="en-US" altLang="en-US" dirty="0" smtClean="0"/>
              <a:t>Use the classes of the similar instances </a:t>
            </a:r>
            <a:r>
              <a:rPr lang="en-US" altLang="en-US" dirty="0"/>
              <a:t>to classify the </a:t>
            </a:r>
            <a:r>
              <a:rPr lang="en-US" altLang="en-US" dirty="0" smtClean="0"/>
              <a:t>new </a:t>
            </a:r>
            <a:r>
              <a:rPr lang="en-US" altLang="en-US" dirty="0"/>
              <a:t>instance</a:t>
            </a:r>
          </a:p>
        </p:txBody>
      </p:sp>
    </p:spTree>
    <p:extLst>
      <p:ext uri="{BB962C8B-B14F-4D97-AF65-F5344CB8AC3E}">
        <p14:creationId xmlns:p14="http://schemas.microsoft.com/office/powerpoint/2010/main" val="54636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k-Nearest </a:t>
            </a:r>
            <a:r>
              <a:rPr lang="en-US" altLang="en-US" dirty="0"/>
              <a:t>Neighbor </a:t>
            </a:r>
            <a:r>
              <a:rPr lang="en-US" altLang="en-US" dirty="0" smtClean="0"/>
              <a:t>(k-NN) algorithm</a:t>
            </a:r>
            <a:endParaRPr lang="en-US" alt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Simplest instance-based method</a:t>
            </a:r>
          </a:p>
          <a:p>
            <a:r>
              <a:rPr lang="en-US" altLang="en-US" dirty="0" smtClean="0"/>
              <a:t>Other approaches</a:t>
            </a:r>
          </a:p>
          <a:p>
            <a:pPr lvl="1"/>
            <a:r>
              <a:rPr lang="en-US" dirty="0"/>
              <a:t>Support Vector Machines</a:t>
            </a:r>
          </a:p>
          <a:p>
            <a:pPr lvl="1"/>
            <a:r>
              <a:rPr lang="en-US" altLang="en-US" dirty="0" smtClean="0"/>
              <a:t>Vector quantization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921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What </a:t>
            </a:r>
            <a:r>
              <a:rPr lang="en-US" dirty="0" smtClean="0"/>
              <a:t>we </a:t>
            </a:r>
            <a:r>
              <a:rPr lang="en-US" dirty="0"/>
              <a:t>w</a:t>
            </a:r>
            <a:r>
              <a:rPr lang="en-US" dirty="0" smtClean="0"/>
              <a:t>ill cover this week</a:t>
            </a:r>
            <a:endParaRPr lang="en-US" dirty="0"/>
          </a:p>
        </p:txBody>
      </p:sp>
      <p:sp>
        <p:nvSpPr>
          <p:cNvPr id="25609" name="Rectangle 9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k-nearest neighbors</a:t>
            </a:r>
          </a:p>
          <a:p>
            <a:pPr lvl="1">
              <a:defRPr/>
            </a:pPr>
            <a:r>
              <a:rPr lang="en-US" dirty="0" smtClean="0"/>
              <a:t>In R</a:t>
            </a:r>
          </a:p>
          <a:p>
            <a:pPr>
              <a:defRPr/>
            </a:pPr>
            <a:r>
              <a:rPr lang="en-US" dirty="0" smtClean="0"/>
              <a:t>Distance metrics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 lvl="1"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88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i="1" dirty="0" smtClean="0"/>
              <a:t>k</a:t>
            </a:r>
            <a:r>
              <a:rPr lang="en-US" altLang="en-US" sz="3200" dirty="0" smtClean="0"/>
              <a:t>-Nearest Neighbor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77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600200"/>
                <a:ext cx="5257800" cy="45259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en-US" dirty="0" smtClean="0"/>
                  <a:t>Training </a:t>
                </a:r>
                <a:r>
                  <a:rPr lang="en-US" altLang="en-US" dirty="0"/>
                  <a:t>algorithm </a:t>
                </a:r>
                <a:r>
                  <a:rPr lang="en-US" altLang="en-US" dirty="0" smtClean="0"/>
                  <a:t>:</a:t>
                </a:r>
              </a:p>
              <a:p>
                <a:pPr lvl="1"/>
                <a:r>
                  <a:rPr lang="en-US" altLang="en-US" dirty="0" smtClean="0"/>
                  <a:t>Save all the training instances</a:t>
                </a:r>
              </a:p>
              <a:p>
                <a:pPr lvl="1"/>
                <a:r>
                  <a:rPr lang="en-US" altLang="en-US" dirty="0" smtClean="0"/>
                  <a:t>Each instance is a pair: </a:t>
                </a:r>
              </a:p>
              <a:p>
                <a:pPr lvl="2"/>
                <a:r>
                  <a:rPr lang="en-US" altLang="en-US" dirty="0" smtClean="0"/>
                  <a:t>(feature vector, output class)</a:t>
                </a:r>
              </a:p>
              <a:p>
                <a:r>
                  <a:rPr lang="en-US" altLang="en-US" dirty="0" smtClean="0"/>
                  <a:t>To predict class of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dirty="0" smtClean="0"/>
                  <a:t> (</a:t>
                </a:r>
                <a:r>
                  <a:rPr lang="en-US" altLang="en-US" dirty="0"/>
                  <a:t>Classification </a:t>
                </a:r>
                <a:r>
                  <a:rPr lang="en-US" altLang="en-US" dirty="0" smtClean="0"/>
                  <a:t>algorithm):</a:t>
                </a:r>
              </a:p>
              <a:p>
                <a:pPr lvl="1"/>
                <a:r>
                  <a:rPr lang="en-US" altLang="en-US" u="sng" dirty="0" smtClean="0"/>
                  <a:t>Find</a:t>
                </a:r>
                <a:r>
                  <a:rPr lang="en-US" altLang="en-US" dirty="0" smtClean="0"/>
                  <a:t> the </a:t>
                </a:r>
                <a:r>
                  <a:rPr lang="en-US" altLang="en-US" i="1" dirty="0" smtClean="0"/>
                  <a:t>k </a:t>
                </a:r>
                <a:r>
                  <a:rPr lang="en-US" altLang="en-US" dirty="0" smtClean="0"/>
                  <a:t>training instances that are </a:t>
                </a:r>
                <a:r>
                  <a:rPr lang="en-US" altLang="en-US" dirty="0" smtClean="0">
                    <a:solidFill>
                      <a:srgbClr val="FF0000"/>
                    </a:solidFill>
                  </a:rPr>
                  <a:t>closest</a:t>
                </a:r>
                <a:r>
                  <a:rPr lang="en-US" alt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en-US" i="1" dirty="0" smtClean="0"/>
              </a:p>
              <a:p>
                <a:pPr lvl="1"/>
                <a:r>
                  <a:rPr lang="en-US" altLang="en-US" dirty="0" smtClean="0"/>
                  <a:t>Predicted: majority class of these </a:t>
                </a:r>
                <a:r>
                  <a:rPr lang="en-US" altLang="en-US" i="1" dirty="0" smtClean="0"/>
                  <a:t>k</a:t>
                </a:r>
                <a:r>
                  <a:rPr lang="en-US" altLang="en-US" dirty="0" smtClean="0"/>
                  <a:t> examples</a:t>
                </a:r>
              </a:p>
              <a:p>
                <a:endParaRPr lang="en-US" altLang="en-US" dirty="0" smtClean="0"/>
              </a:p>
              <a:p>
                <a:pPr lvl="1"/>
                <a:endParaRPr lang="en-US" altLang="en-US" dirty="0" smtClean="0"/>
              </a:p>
              <a:p>
                <a:endParaRPr lang="en-US" altLang="en-US" sz="2000" dirty="0" smtClean="0"/>
              </a:p>
            </p:txBody>
          </p:sp>
        </mc:Choice>
        <mc:Fallback xmlns="">
          <p:sp>
            <p:nvSpPr>
              <p:cNvPr id="1607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5257800" cy="4525963"/>
              </a:xfrm>
              <a:blipFill>
                <a:blip r:embed="rId3"/>
                <a:stretch>
                  <a:fillRect l="-2317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6705600" y="1905000"/>
            <a:ext cx="609600" cy="1524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05600" y="2057400"/>
            <a:ext cx="609600" cy="152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05600" y="2200275"/>
            <a:ext cx="609600" cy="1524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05600" y="2352675"/>
            <a:ext cx="609600" cy="152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05600" y="2505075"/>
            <a:ext cx="609600" cy="152400"/>
          </a:xfrm>
          <a:prstGeom prst="rect">
            <a:avLst/>
          </a:prstGeom>
          <a:solidFill>
            <a:srgbClr val="D9D92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05600" y="2657475"/>
            <a:ext cx="609600" cy="152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05600" y="2800350"/>
            <a:ext cx="609600" cy="1524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05600" y="2952750"/>
            <a:ext cx="609600" cy="152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0" y="1905000"/>
            <a:ext cx="152400" cy="1524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15200" y="2353974"/>
            <a:ext cx="152400" cy="1524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315200" y="2506374"/>
            <a:ext cx="152400" cy="1524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315200" y="2800350"/>
            <a:ext cx="152400" cy="1524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315200" y="2057400"/>
            <a:ext cx="152400" cy="15240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15200" y="2201574"/>
            <a:ext cx="152400" cy="15240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315200" y="2649249"/>
            <a:ext cx="152400" cy="15240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315200" y="2952750"/>
            <a:ext cx="152400" cy="15240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43600" y="3352800"/>
            <a:ext cx="609600" cy="152400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>
            <a:stCxn id="20" idx="0"/>
            <a:endCxn id="2" idx="1"/>
          </p:cNvCxnSpPr>
          <p:nvPr/>
        </p:nvCxnSpPr>
        <p:spPr>
          <a:xfrm flipV="1">
            <a:off x="6248400" y="1981200"/>
            <a:ext cx="457200" cy="137160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0"/>
            <a:endCxn id="5" idx="1"/>
          </p:cNvCxnSpPr>
          <p:nvPr/>
        </p:nvCxnSpPr>
        <p:spPr>
          <a:xfrm flipV="1">
            <a:off x="6248400" y="2133600"/>
            <a:ext cx="457200" cy="121920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0" idx="0"/>
            <a:endCxn id="6" idx="1"/>
          </p:cNvCxnSpPr>
          <p:nvPr/>
        </p:nvCxnSpPr>
        <p:spPr>
          <a:xfrm flipV="1">
            <a:off x="6248400" y="2276475"/>
            <a:ext cx="457200" cy="1076325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0"/>
            <a:endCxn id="7" idx="1"/>
          </p:cNvCxnSpPr>
          <p:nvPr/>
        </p:nvCxnSpPr>
        <p:spPr>
          <a:xfrm flipV="1">
            <a:off x="6248400" y="2428875"/>
            <a:ext cx="457200" cy="923925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0"/>
            <a:endCxn id="8" idx="1"/>
          </p:cNvCxnSpPr>
          <p:nvPr/>
        </p:nvCxnSpPr>
        <p:spPr>
          <a:xfrm flipV="1">
            <a:off x="6248400" y="2581275"/>
            <a:ext cx="457200" cy="771525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0"/>
            <a:endCxn id="9" idx="1"/>
          </p:cNvCxnSpPr>
          <p:nvPr/>
        </p:nvCxnSpPr>
        <p:spPr>
          <a:xfrm flipV="1">
            <a:off x="6248400" y="2733675"/>
            <a:ext cx="457200" cy="619125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0"/>
            <a:endCxn id="10" idx="1"/>
          </p:cNvCxnSpPr>
          <p:nvPr/>
        </p:nvCxnSpPr>
        <p:spPr>
          <a:xfrm flipV="1">
            <a:off x="6248400" y="2876550"/>
            <a:ext cx="457200" cy="47625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0" idx="0"/>
            <a:endCxn id="11" idx="1"/>
          </p:cNvCxnSpPr>
          <p:nvPr/>
        </p:nvCxnSpPr>
        <p:spPr>
          <a:xfrm flipV="1">
            <a:off x="6248400" y="3028950"/>
            <a:ext cx="457200" cy="32385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886700" y="2286000"/>
            <a:ext cx="152400" cy="1524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886700" y="2496849"/>
            <a:ext cx="152400" cy="15240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886700" y="2695575"/>
            <a:ext cx="152400" cy="1524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stCxn id="12" idx="3"/>
            <a:endCxn id="47" idx="1"/>
          </p:cNvCxnSpPr>
          <p:nvPr/>
        </p:nvCxnSpPr>
        <p:spPr>
          <a:xfrm>
            <a:off x="7467600" y="1981200"/>
            <a:ext cx="419100" cy="38100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7" idx="3"/>
            <a:endCxn id="48" idx="1"/>
          </p:cNvCxnSpPr>
          <p:nvPr/>
        </p:nvCxnSpPr>
        <p:spPr>
          <a:xfrm>
            <a:off x="7467600" y="2277774"/>
            <a:ext cx="419100" cy="295275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5" idx="3"/>
            <a:endCxn id="49" idx="1"/>
          </p:cNvCxnSpPr>
          <p:nvPr/>
        </p:nvCxnSpPr>
        <p:spPr>
          <a:xfrm flipV="1">
            <a:off x="7467600" y="2771775"/>
            <a:ext cx="419100" cy="104775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7886700" y="3337560"/>
            <a:ext cx="152400" cy="1524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486650" y="2487002"/>
            <a:ext cx="5029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k=3</a:t>
            </a:r>
            <a:endParaRPr 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7989569" y="2875557"/>
            <a:ext cx="7086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Majority class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5791200" y="3472190"/>
            <a:ext cx="10667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Test instance</a:t>
            </a:r>
            <a:endParaRPr lang="en-US" sz="1100" dirty="0"/>
          </a:p>
        </p:txBody>
      </p:sp>
      <p:sp>
        <p:nvSpPr>
          <p:cNvPr id="71" name="TextBox 70"/>
          <p:cNvSpPr txBox="1"/>
          <p:nvPr/>
        </p:nvSpPr>
        <p:spPr>
          <a:xfrm>
            <a:off x="6530340" y="1612270"/>
            <a:ext cx="10667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Train instances</a:t>
            </a:r>
            <a:endParaRPr lang="en-US" sz="1100" dirty="0"/>
          </a:p>
        </p:txBody>
      </p:sp>
      <p:sp>
        <p:nvSpPr>
          <p:cNvPr id="160773" name="Down Arrow 160772"/>
          <p:cNvSpPr/>
          <p:nvPr/>
        </p:nvSpPr>
        <p:spPr>
          <a:xfrm>
            <a:off x="7886700" y="2937835"/>
            <a:ext cx="152400" cy="3394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>
            <a:stCxn id="20" idx="3"/>
            <a:endCxn id="59" idx="1"/>
          </p:cNvCxnSpPr>
          <p:nvPr/>
        </p:nvCxnSpPr>
        <p:spPr>
          <a:xfrm flipV="1">
            <a:off x="6553200" y="3413760"/>
            <a:ext cx="1333500" cy="15240"/>
          </a:xfrm>
          <a:prstGeom prst="straightConnector1">
            <a:avLst/>
          </a:prstGeom>
          <a:ln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838949" y="3337560"/>
            <a:ext cx="8001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prediction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7095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“Closest” in vector space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Every instance feature is a </a:t>
                </a:r>
                <a:r>
                  <a:rPr lang="en-US" sz="2800" i="1" dirty="0" smtClean="0"/>
                  <a:t>d</a:t>
                </a:r>
                <a:r>
                  <a:rPr lang="en-US" sz="2800" dirty="0" smtClean="0"/>
                  <a:t>-dimensional vector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/>
                  <a:t>Distance between two data points</a:t>
                </a:r>
                <a:r>
                  <a:rPr lang="en-US" sz="2800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/>
                  <a:t>, is calculated using </a:t>
                </a:r>
                <a:r>
                  <a:rPr lang="en-US" sz="2800" dirty="0">
                    <a:solidFill>
                      <a:srgbClr val="C00000"/>
                    </a:solidFill>
                  </a:rPr>
                  <a:t>Euclidean distance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2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220203"/>
              </p:ext>
            </p:extLst>
          </p:nvPr>
        </p:nvGraphicFramePr>
        <p:xfrm>
          <a:off x="819150" y="4572000"/>
          <a:ext cx="3733800" cy="127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0" name="Equation" r:id="rId5" imgW="1409700" imgH="482600" progId="Equation.3">
                  <p:embed/>
                </p:oleObj>
              </mc:Choice>
              <mc:Fallback>
                <p:oleObj name="Equation" r:id="rId5" imgW="1409700" imgH="482600" progId="Equation.3">
                  <p:embed/>
                  <p:pic>
                    <p:nvPicPr>
                      <p:cNvPr id="102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4572000"/>
                        <a:ext cx="3733800" cy="1277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921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Compute the Euclidean distance between vectors</a:t>
            </a:r>
          </a:p>
          <a:p>
            <a:pPr lvl="1"/>
            <a:r>
              <a:rPr lang="en-US" dirty="0" smtClean="0"/>
              <a:t>(5, 0, -1)</a:t>
            </a:r>
          </a:p>
          <a:p>
            <a:pPr lvl="1"/>
            <a:r>
              <a:rPr lang="en-US" dirty="0" smtClean="0"/>
              <a:t>(7, 3,  5)</a:t>
            </a:r>
          </a:p>
          <a:p>
            <a:r>
              <a:rPr lang="en-US" dirty="0" smtClean="0"/>
              <a:t>Do it by hand</a:t>
            </a:r>
          </a:p>
          <a:p>
            <a:r>
              <a:rPr lang="en-US" dirty="0" smtClean="0"/>
              <a:t>Check with 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072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Consider this training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600" dirty="0" smtClean="0"/>
              <a:t>Using 1-NN, what is the predicted output for name “Chris”?</a:t>
            </a:r>
          </a:p>
          <a:p>
            <a:r>
              <a:rPr lang="en-US" sz="2600" dirty="0"/>
              <a:t>Using </a:t>
            </a:r>
            <a:r>
              <a:rPr lang="en-US" sz="2600" dirty="0" smtClean="0"/>
              <a:t>3-NN</a:t>
            </a:r>
            <a:r>
              <a:rPr lang="en-US" sz="2600" dirty="0"/>
              <a:t>, what is the predicted output for name “Chris</a:t>
            </a:r>
            <a:r>
              <a:rPr lang="en-US" sz="2600" dirty="0" smtClean="0"/>
              <a:t>”?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287813"/>
              </p:ext>
            </p:extLst>
          </p:nvPr>
        </p:nvGraphicFramePr>
        <p:xfrm>
          <a:off x="3200400" y="2286000"/>
          <a:ext cx="50601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521">
                  <a:extLst>
                    <a:ext uri="{9D8B030D-6E8A-4147-A177-3AD203B41FA5}">
                      <a16:colId xmlns:a16="http://schemas.microsoft.com/office/drawing/2014/main" val="119603002"/>
                    </a:ext>
                  </a:extLst>
                </a:gridCol>
                <a:gridCol w="1101521">
                  <a:extLst>
                    <a:ext uri="{9D8B030D-6E8A-4147-A177-3AD203B41FA5}">
                      <a16:colId xmlns:a16="http://schemas.microsoft.com/office/drawing/2014/main" val="1172050272"/>
                    </a:ext>
                  </a:extLst>
                </a:gridCol>
                <a:gridCol w="952070">
                  <a:extLst>
                    <a:ext uri="{9D8B030D-6E8A-4147-A177-3AD203B41FA5}">
                      <a16:colId xmlns:a16="http://schemas.microsoft.com/office/drawing/2014/main" val="51787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9312993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13118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nchars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Is_last_a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nvowels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C00000"/>
                          </a:solidFill>
                        </a:rPr>
                        <a:t>Output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123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“Laura”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431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“Carlos”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M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81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“Jose”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M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748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“Maria”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61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“Belen”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569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26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k-NN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(“class”)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library(class)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knn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(train = &lt;data&gt;, test=&lt;data&gt;, cl=&lt;train labels&gt;, </a:t>
            </a: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k=3)</a:t>
            </a:r>
          </a:p>
          <a:p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/>
              <a:t>Note</a:t>
            </a:r>
            <a:r>
              <a:rPr lang="en-US" sz="2800" dirty="0" smtClean="0"/>
              <a:t>: cl prefers a vector. To make a vector out of a column inside a </a:t>
            </a:r>
            <a:r>
              <a:rPr lang="en-US" sz="2800" dirty="0" err="1" smtClean="0"/>
              <a:t>data.frame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mydataframe$columnname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mydataframe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[[1]] # get 1</a:t>
            </a:r>
            <a:r>
              <a:rPr lang="en-US" sz="24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column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93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610600" cy="1143000"/>
          </a:xfrm>
        </p:spPr>
        <p:txBody>
          <a:bodyPr>
            <a:normAutofit/>
          </a:bodyPr>
          <a:lstStyle/>
          <a:p>
            <a:r>
              <a:rPr lang="en-US" altLang="en-US" dirty="0"/>
              <a:t>How to determine </a:t>
            </a:r>
            <a:r>
              <a:rPr lang="en-US" altLang="en-US" dirty="0" smtClean="0"/>
              <a:t>the value </a:t>
            </a:r>
            <a:r>
              <a:rPr lang="en-US" altLang="en-US" dirty="0"/>
              <a:t>for k?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7425" y="1974850"/>
            <a:ext cx="7659688" cy="381158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Determined </a:t>
            </a:r>
            <a:r>
              <a:rPr lang="en-US" altLang="en-US" sz="2800" dirty="0" smtClean="0"/>
              <a:t>experimentally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Split data into two: </a:t>
            </a:r>
            <a:r>
              <a:rPr lang="en-US" altLang="en-US" sz="2800" dirty="0" smtClean="0">
                <a:solidFill>
                  <a:srgbClr val="FF0000"/>
                </a:solidFill>
              </a:rPr>
              <a:t>train</a:t>
            </a:r>
            <a:r>
              <a:rPr lang="en-US" altLang="en-US" sz="2800" dirty="0" smtClean="0"/>
              <a:t> and </a:t>
            </a:r>
            <a:r>
              <a:rPr lang="en-US" altLang="en-US" sz="2800" dirty="0" smtClean="0">
                <a:solidFill>
                  <a:srgbClr val="FF0000"/>
                </a:solidFill>
              </a:rPr>
              <a:t>test</a:t>
            </a:r>
            <a:r>
              <a:rPr lang="en-US" altLang="en-US" sz="2800" dirty="0" smtClean="0"/>
              <a:t> sets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Start with k=1 and use </a:t>
            </a:r>
            <a:r>
              <a:rPr lang="en-US" altLang="en-US" sz="2800" dirty="0" smtClean="0"/>
              <a:t>the </a:t>
            </a:r>
            <a:r>
              <a:rPr lang="en-US" altLang="en-US" sz="2800" dirty="0">
                <a:solidFill>
                  <a:srgbClr val="FF0000"/>
                </a:solidFill>
              </a:rPr>
              <a:t>test set </a:t>
            </a:r>
            <a:r>
              <a:rPr lang="en-US" altLang="en-US" sz="2800" dirty="0"/>
              <a:t>to validate the error rate of the classifier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Repeat with </a:t>
            </a:r>
            <a:r>
              <a:rPr lang="en-US" altLang="en-US" sz="2800" dirty="0" smtClean="0"/>
              <a:t>k=k+1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Choose the value of k for which the error rate is </a:t>
            </a:r>
            <a:r>
              <a:rPr lang="en-US" altLang="en-US" sz="2800" dirty="0" smtClean="0"/>
              <a:t>minimum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Look for the “elbow” in the error vs. k </a:t>
            </a:r>
            <a:r>
              <a:rPr lang="en-US" altLang="en-US" sz="2400" dirty="0"/>
              <a:t>c</a:t>
            </a:r>
            <a:r>
              <a:rPr lang="en-US" altLang="en-US" sz="2400" dirty="0" smtClean="0"/>
              <a:t>urve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Note: </a:t>
            </a:r>
            <a:r>
              <a:rPr lang="en-US" altLang="en-US" sz="2800" dirty="0" smtClean="0"/>
              <a:t>if there are only 2 classes, choosing k to </a:t>
            </a:r>
            <a:r>
              <a:rPr lang="en-US" altLang="en-US" sz="2800" dirty="0"/>
              <a:t>be </a:t>
            </a:r>
            <a:r>
              <a:rPr lang="en-US" altLang="en-US" sz="2800" dirty="0" smtClean="0"/>
              <a:t>odd (1,3,5,…) avoids </a:t>
            </a:r>
            <a:r>
              <a:rPr lang="en-US" altLang="en-US" sz="2800" dirty="0"/>
              <a:t>ties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3781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610600" cy="1143000"/>
          </a:xfrm>
        </p:spPr>
        <p:txBody>
          <a:bodyPr>
            <a:normAutofit/>
          </a:bodyPr>
          <a:lstStyle/>
          <a:p>
            <a:r>
              <a:rPr lang="en-US" altLang="en-US" dirty="0"/>
              <a:t>How to determine </a:t>
            </a:r>
            <a:r>
              <a:rPr lang="en-US" altLang="en-US" dirty="0" smtClean="0"/>
              <a:t>the value </a:t>
            </a:r>
            <a:r>
              <a:rPr lang="en-US" altLang="en-US" dirty="0"/>
              <a:t>for 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87425" y="1974850"/>
                <a:ext cx="7659688" cy="381158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en-US" sz="2800" dirty="0" smtClean="0"/>
                  <a:t>A “rule-of-thumb”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sz="2800" dirty="0" smtClean="0"/>
                  <a:t>Choose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8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en-US" sz="2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en-US" sz="2800" dirty="0" smtClean="0"/>
                  <a:t> where n is number of instances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sz="2400" dirty="0" smtClean="0"/>
                  <a:t>For iris,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2400" dirty="0" smtClean="0"/>
                  <a:t> = ?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2400" dirty="0" smtClean="0"/>
                  <a:t> =</a:t>
                </a:r>
              </a:p>
              <a:p>
                <a:pPr marL="457200" lvl="1" indent="0">
                  <a:lnSpc>
                    <a:spcPct val="90000"/>
                  </a:lnSpc>
                  <a:buNone/>
                </a:pPr>
                <a:endParaRPr lang="en-US" altLang="en-US" sz="2400" dirty="0"/>
              </a:p>
            </p:txBody>
          </p:sp>
        </mc:Choice>
        <mc:Fallback xmlns="">
          <p:sp>
            <p:nvSpPr>
              <p:cNvPr id="358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87425" y="1974850"/>
                <a:ext cx="7659688" cy="3811588"/>
              </a:xfrm>
              <a:blipFill>
                <a:blip r:embed="rId3"/>
                <a:stretch>
                  <a:fillRect l="-1433" t="-2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58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610600" cy="1143000"/>
          </a:xfrm>
        </p:spPr>
        <p:txBody>
          <a:bodyPr>
            <a:normAutofit/>
          </a:bodyPr>
          <a:lstStyle/>
          <a:p>
            <a:r>
              <a:rPr lang="en-US" altLang="en-US" dirty="0"/>
              <a:t>How to determine </a:t>
            </a:r>
            <a:r>
              <a:rPr lang="en-US" altLang="en-US" dirty="0" smtClean="0"/>
              <a:t>the value </a:t>
            </a:r>
            <a:r>
              <a:rPr lang="en-US" altLang="en-US" dirty="0"/>
              <a:t>for 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87425" y="1974850"/>
                <a:ext cx="7659688" cy="381158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en-US" sz="2800" dirty="0" smtClean="0"/>
                  <a:t>A “rule-of-thumb”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sz="2800" dirty="0" smtClean="0"/>
                  <a:t>Choose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8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en-US" sz="2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en-US" sz="2800" dirty="0" smtClean="0"/>
                  <a:t> where n is number of instances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sz="2400" dirty="0" smtClean="0"/>
                  <a:t>For iris,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2400" dirty="0" smtClean="0"/>
                  <a:t> = ?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2400" dirty="0" smtClean="0"/>
                  <a:t> =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sz="2800" dirty="0" smtClean="0"/>
                  <a:t>Intuition?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2400" dirty="0" smtClean="0"/>
                  <a:t> too small: susceptible to errors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2400" dirty="0" smtClean="0"/>
                  <a:t> too large: saying that answer depends not just on the nearest neighbors (k-NN is probably not the best choice)</a:t>
                </a:r>
              </a:p>
              <a:p>
                <a:pPr marL="457200" lvl="1" indent="0">
                  <a:lnSpc>
                    <a:spcPct val="90000"/>
                  </a:lnSpc>
                  <a:buNone/>
                </a:pPr>
                <a:endParaRPr lang="en-US" altLang="en-US" sz="2400" dirty="0"/>
              </a:p>
            </p:txBody>
          </p:sp>
        </mc:Choice>
        <mc:Fallback xmlns="">
          <p:sp>
            <p:nvSpPr>
              <p:cNvPr id="358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87425" y="1974850"/>
                <a:ext cx="7659688" cy="3811588"/>
              </a:xfrm>
              <a:blipFill>
                <a:blip r:embed="rId3"/>
                <a:stretch>
                  <a:fillRect l="-1433" t="-2720" b="-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098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pima-indians-diabetes-resampled.csv</a:t>
            </a:r>
            <a:r>
              <a:rPr lang="en-US" dirty="0"/>
              <a:t> file </a:t>
            </a:r>
            <a:r>
              <a:rPr lang="en-US" dirty="0" smtClean="0"/>
              <a:t>on Canvas </a:t>
            </a:r>
            <a:r>
              <a:rPr lang="en-US" dirty="0"/>
              <a:t>contains records indicating whether the subjects have diabetes or not, along with certain diagnostic measurements. </a:t>
            </a:r>
            <a:r>
              <a:rPr lang="en-US" dirty="0" smtClean="0"/>
              <a:t>The </a:t>
            </a:r>
            <a:r>
              <a:rPr lang="en-US" dirty="0"/>
              <a:t>goal is to </a:t>
            </a:r>
            <a:r>
              <a:rPr lang="en-US" dirty="0" smtClean="0"/>
              <a:t>predict </a:t>
            </a:r>
            <a:r>
              <a:rPr lang="en-US" dirty="0"/>
              <a:t>if a subject has </a:t>
            </a:r>
            <a:r>
              <a:rPr lang="en-US" dirty="0" smtClean="0"/>
              <a:t>diabetes, </a:t>
            </a:r>
            <a:r>
              <a:rPr lang="en-US" dirty="0"/>
              <a:t>given some of the diagnostic </a:t>
            </a:r>
            <a:r>
              <a:rPr lang="en-US" dirty="0" smtClean="0"/>
              <a:t>measurements (only </a:t>
            </a:r>
            <a:r>
              <a:rPr lang="en-US" i="1" dirty="0" err="1" smtClean="0"/>
              <a:t>Preg</a:t>
            </a:r>
            <a:r>
              <a:rPr lang="en-US" i="1" dirty="0" smtClean="0"/>
              <a:t> </a:t>
            </a:r>
            <a:r>
              <a:rPr lang="en-US" i="1" dirty="0"/>
              <a:t>and </a:t>
            </a:r>
            <a:r>
              <a:rPr lang="en-US" i="1" dirty="0" smtClean="0"/>
              <a:t>Pedigree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Which is the “class” variable? Which is/are the “feature” variables?</a:t>
            </a:r>
          </a:p>
          <a:p>
            <a:r>
              <a:rPr lang="en-US" dirty="0" smtClean="0"/>
              <a:t>Split </a:t>
            </a:r>
            <a:r>
              <a:rPr lang="en-US" dirty="0"/>
              <a:t>the dataset into train and test datasets with the </a:t>
            </a:r>
            <a:r>
              <a:rPr lang="en-US" i="1" dirty="0"/>
              <a:t>first 500 rows</a:t>
            </a:r>
            <a:r>
              <a:rPr lang="en-US" dirty="0"/>
              <a:t> for training, and the remaining rows for </a:t>
            </a:r>
            <a:r>
              <a:rPr lang="en-US" dirty="0" smtClean="0"/>
              <a:t>test</a:t>
            </a:r>
          </a:p>
          <a:p>
            <a:pPr lvl="1"/>
            <a:r>
              <a:rPr lang="en-US" dirty="0" smtClean="0"/>
              <a:t>Do </a:t>
            </a:r>
            <a:r>
              <a:rPr lang="en-US" dirty="0"/>
              <a:t>NOT randomly sample the </a:t>
            </a:r>
            <a:r>
              <a:rPr lang="en-US" dirty="0" smtClean="0"/>
              <a:t>data</a:t>
            </a:r>
          </a:p>
          <a:p>
            <a:r>
              <a:rPr lang="en-US" dirty="0"/>
              <a:t>Train and test a </a:t>
            </a:r>
            <a:r>
              <a:rPr lang="en-US" dirty="0" smtClean="0"/>
              <a:t>1-nearest </a:t>
            </a:r>
            <a:r>
              <a:rPr lang="en-US" dirty="0"/>
              <a:t>neighbor </a:t>
            </a:r>
            <a:r>
              <a:rPr lang="en-US" dirty="0" smtClean="0"/>
              <a:t>(1-NN) classifier </a:t>
            </a:r>
            <a:r>
              <a:rPr lang="en-US" dirty="0"/>
              <a:t>with </a:t>
            </a:r>
            <a:r>
              <a:rPr lang="en-US" dirty="0" smtClean="0"/>
              <a:t>this dataset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is the error rate (number of misclassifications)?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437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Units matter!</a:t>
            </a:r>
          </a:p>
          <a:p>
            <a:r>
              <a:rPr lang="en-US" sz="2400" dirty="0" smtClean="0"/>
              <a:t>Large valued features dominate the distance calculation</a:t>
            </a:r>
          </a:p>
          <a:p>
            <a:r>
              <a:rPr lang="en-US" sz="2400" dirty="0" smtClean="0"/>
              <a:t>Normalization:</a:t>
            </a:r>
          </a:p>
          <a:p>
            <a:pPr lvl="1"/>
            <a:r>
              <a:rPr lang="en-US" sz="2000" dirty="0" smtClean="0"/>
              <a:t>Convert each </a:t>
            </a:r>
            <a:r>
              <a:rPr lang="en-US" sz="2000" dirty="0" smtClean="0"/>
              <a:t>feature </a:t>
            </a:r>
            <a:r>
              <a:rPr lang="en-US" sz="2000" dirty="0" smtClean="0"/>
              <a:t>independently into comparable ranges (e.g., 0… 1)</a:t>
            </a:r>
          </a:p>
          <a:p>
            <a:pPr lvl="1"/>
            <a:r>
              <a:rPr lang="en-US" sz="2000" dirty="0" smtClean="0"/>
              <a:t>Percentile:</a:t>
            </a:r>
          </a:p>
          <a:p>
            <a:pPr lvl="2"/>
            <a:r>
              <a:rPr lang="en-US" sz="1800" dirty="0" smtClean="0"/>
              <a:t>Proportion of the Min to Max range</a:t>
            </a:r>
          </a:p>
          <a:p>
            <a:pPr lvl="1"/>
            <a:r>
              <a:rPr lang="en-US" sz="2000" dirty="0" smtClean="0"/>
              <a:t>Example: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019800" y="4419600"/>
            <a:ext cx="1905000" cy="0"/>
          </a:xfrm>
          <a:prstGeom prst="straightConnector1">
            <a:avLst/>
          </a:prstGeom>
          <a:ln w="19050" cap="rnd"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486400" y="5029200"/>
            <a:ext cx="1676400" cy="0"/>
          </a:xfrm>
          <a:prstGeom prst="straightConnector1">
            <a:avLst/>
          </a:prstGeom>
          <a:ln w="19050" cap="rnd"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943600" y="5867400"/>
            <a:ext cx="2743200" cy="0"/>
          </a:xfrm>
          <a:prstGeom prst="straightConnector1">
            <a:avLst/>
          </a:prstGeom>
          <a:ln w="19050" cap="rnd"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flipH="1">
            <a:off x="5334000" y="5029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0                              1</a:t>
            </a:r>
            <a:endParaRPr lang="en-US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 flipH="1">
            <a:off x="5486400" y="5864423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$1,000                                                       $ 100,000</a:t>
            </a:r>
            <a:endParaRPr lang="en-US" sz="14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 flipH="1">
            <a:off x="5867400" y="4114800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16                                         100</a:t>
            </a:r>
            <a:endParaRPr lang="en-US" sz="1400" dirty="0">
              <a:latin typeface="+mn-lt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486400" y="4419599"/>
            <a:ext cx="533400" cy="609601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162800" y="4419598"/>
            <a:ext cx="762000" cy="609601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7162800" y="5023365"/>
            <a:ext cx="1562100" cy="844034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486400" y="5031801"/>
            <a:ext cx="457200" cy="841433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914400" y="4572000"/>
                <a:ext cx="3596640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37−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37−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572000"/>
                <a:ext cx="3596640" cy="6127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5943600" y="4118782"/>
            <a:ext cx="835429" cy="965837"/>
            <a:chOff x="5943600" y="4118782"/>
            <a:chExt cx="835429" cy="965837"/>
          </a:xfrm>
        </p:grpSpPr>
        <p:sp>
          <p:nvSpPr>
            <p:cNvPr id="30" name="Oval 29"/>
            <p:cNvSpPr/>
            <p:nvPr/>
          </p:nvSpPr>
          <p:spPr>
            <a:xfrm flipV="1">
              <a:off x="6477000" y="4373878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 flipV="1">
              <a:off x="5943600" y="4993179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endCxn id="32" idx="5"/>
            </p:cNvCxnSpPr>
            <p:nvPr/>
          </p:nvCxnSpPr>
          <p:spPr>
            <a:xfrm flipH="1">
              <a:off x="6021649" y="4453774"/>
              <a:ext cx="467129" cy="552796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 flipH="1">
              <a:off x="6337069" y="4118782"/>
              <a:ext cx="4419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+mn-lt"/>
                </a:rPr>
                <a:t>37</a:t>
              </a:r>
              <a:endParaRPr lang="en-US" sz="1400" dirty="0">
                <a:latin typeface="+mn-lt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386253" y="4993179"/>
            <a:ext cx="1402080" cy="1260765"/>
            <a:chOff x="6385560" y="4987635"/>
            <a:chExt cx="1402080" cy="1260765"/>
          </a:xfrm>
        </p:grpSpPr>
        <p:sp>
          <p:nvSpPr>
            <p:cNvPr id="31" name="Oval 30"/>
            <p:cNvSpPr/>
            <p:nvPr/>
          </p:nvSpPr>
          <p:spPr>
            <a:xfrm flipV="1">
              <a:off x="7223760" y="5824452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 flipV="1">
              <a:off x="6385560" y="4987635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>
              <a:stCxn id="31" idx="4"/>
            </p:cNvCxnSpPr>
            <p:nvPr/>
          </p:nvCxnSpPr>
          <p:spPr>
            <a:xfrm flipH="1" flipV="1">
              <a:off x="6484620" y="5060481"/>
              <a:ext cx="784860" cy="763971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 flipH="1">
              <a:off x="6934200" y="5940623"/>
              <a:ext cx="8534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+mn-lt"/>
                </a:rPr>
                <a:t>$55,000</a:t>
              </a:r>
              <a:endParaRPr lang="en-US" sz="14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979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K-nearest neighbors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033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4000" dirty="0" smtClean="0"/>
              <a:t>Continuous-valued target </a:t>
            </a:r>
            <a:r>
              <a:rPr lang="en-US" altLang="en-US" sz="4000" dirty="0"/>
              <a:t>functions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Calculate </a:t>
            </a:r>
            <a:r>
              <a:rPr lang="en-US" altLang="en-US" dirty="0"/>
              <a:t>the </a:t>
            </a:r>
            <a:r>
              <a:rPr lang="en-US" altLang="en-US" dirty="0">
                <a:solidFill>
                  <a:srgbClr val="FF0000"/>
                </a:solidFill>
              </a:rPr>
              <a:t>mean</a:t>
            </a:r>
            <a:r>
              <a:rPr lang="en-US" altLang="en-US" dirty="0"/>
              <a:t> value of the </a:t>
            </a:r>
            <a:r>
              <a:rPr lang="en-US" altLang="en-US" i="1" dirty="0"/>
              <a:t>k</a:t>
            </a:r>
            <a:r>
              <a:rPr lang="en-US" altLang="en-US" dirty="0"/>
              <a:t> nearest training examples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Instead of their </a:t>
            </a:r>
            <a:r>
              <a:rPr lang="en-US" altLang="en-US" dirty="0"/>
              <a:t>most common value</a:t>
            </a:r>
          </a:p>
          <a:p>
            <a:endParaRPr lang="en-US" altLang="en-US" dirty="0"/>
          </a:p>
        </p:txBody>
      </p:sp>
      <p:graphicFrame>
        <p:nvGraphicFramePr>
          <p:cNvPr id="501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0604892"/>
              </p:ext>
            </p:extLst>
          </p:nvPr>
        </p:nvGraphicFramePr>
        <p:xfrm>
          <a:off x="3200400" y="3429000"/>
          <a:ext cx="25908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8" name="Equation" r:id="rId4" imgW="1130300" imgH="609600" progId="Equation.3">
                  <p:embed/>
                </p:oleObj>
              </mc:Choice>
              <mc:Fallback>
                <p:oleObj name="Equation" r:id="rId4" imgW="1130300" imgH="609600" progId="Equation.3">
                  <p:embed/>
                  <p:pic>
                    <p:nvPicPr>
                      <p:cNvPr id="501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429000"/>
                        <a:ext cx="2590800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805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Curse of Dimensionality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Imagine instances described by 20 </a:t>
            </a:r>
            <a:r>
              <a:rPr lang="en-US" altLang="en-US" sz="2400" dirty="0" smtClean="0"/>
              <a:t>features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>
                <a:solidFill>
                  <a:srgbClr val="C00000"/>
                </a:solidFill>
              </a:rPr>
              <a:t>BUT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only 3 are relevant to target </a:t>
            </a:r>
            <a:r>
              <a:rPr lang="en-US" altLang="en-US" sz="2000" dirty="0" smtClean="0"/>
              <a:t>class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Curse of </a:t>
            </a:r>
            <a:r>
              <a:rPr lang="en-US" altLang="en-US" sz="2400" dirty="0" smtClean="0"/>
              <a:t>dimensionality</a:t>
            </a:r>
            <a:r>
              <a:rPr lang="en-US" altLang="en-US" sz="2400" dirty="0"/>
              <a:t>: </a:t>
            </a:r>
            <a:endParaRPr lang="en-US" altLang="en-US" sz="2400" dirty="0" smtClean="0"/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nearest </a:t>
            </a:r>
            <a:r>
              <a:rPr lang="en-US" altLang="en-US" sz="2000" dirty="0"/>
              <a:t>neighbor is </a:t>
            </a:r>
            <a:r>
              <a:rPr lang="en-US" altLang="en-US" sz="2000" dirty="0" smtClean="0"/>
              <a:t>misled </a:t>
            </a:r>
            <a:r>
              <a:rPr lang="en-US" altLang="en-US" sz="2000" dirty="0"/>
              <a:t>when instance space is high-dimensional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Dominated by large number of irrelevant </a:t>
            </a:r>
            <a:r>
              <a:rPr lang="en-US" altLang="en-US" sz="2000" dirty="0" smtClean="0"/>
              <a:t>features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At very large number of dimensions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Euclidean distance itself becomes less useful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Distances between </a:t>
            </a:r>
            <a:r>
              <a:rPr lang="en-US" altLang="en-US" sz="2000" dirty="0" smtClean="0">
                <a:solidFill>
                  <a:srgbClr val="FF0000"/>
                </a:solidFill>
              </a:rPr>
              <a:t>all pairs</a:t>
            </a:r>
            <a:r>
              <a:rPr lang="en-US" altLang="en-US" sz="2000" dirty="0" smtClean="0"/>
              <a:t> of points start taking on similar values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Can no longer use the intuition that closeness means correctness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4169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Remove variables from the dataset that are not relevant to the class being predicted</a:t>
            </a:r>
          </a:p>
          <a:p>
            <a:r>
              <a:rPr lang="en-US" dirty="0" smtClean="0"/>
              <a:t>How to identify such variables?</a:t>
            </a:r>
          </a:p>
          <a:p>
            <a:pPr lvl="1"/>
            <a:r>
              <a:rPr lang="en-US" dirty="0" smtClean="0"/>
              <a:t>Can use linear regression</a:t>
            </a:r>
          </a:p>
          <a:p>
            <a:pPr lvl="1"/>
            <a:r>
              <a:rPr lang="en-US" dirty="0" smtClean="0"/>
              <a:t>Fit a linear model between predicted class and each variable (</a:t>
            </a:r>
            <a:r>
              <a:rPr lang="en-US" i="1" dirty="0" smtClean="0"/>
              <a:t>one at a time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Prioritize variables in order of their linear model fit</a:t>
            </a:r>
          </a:p>
          <a:p>
            <a:r>
              <a:rPr lang="en-US" dirty="0" smtClean="0"/>
              <a:t>Will not always work</a:t>
            </a:r>
          </a:p>
          <a:p>
            <a:pPr lvl="1"/>
            <a:r>
              <a:rPr lang="en-US" dirty="0" smtClean="0"/>
              <a:t>Two variables may not be correlated with the class </a:t>
            </a:r>
            <a:r>
              <a:rPr lang="en-US" dirty="0" smtClean="0">
                <a:solidFill>
                  <a:srgbClr val="FF0000"/>
                </a:solidFill>
              </a:rPr>
              <a:t>on their own</a:t>
            </a:r>
          </a:p>
          <a:p>
            <a:pPr lvl="1"/>
            <a:r>
              <a:rPr lang="en-US" dirty="0" smtClean="0"/>
              <a:t>But are important when taken </a:t>
            </a:r>
            <a:r>
              <a:rPr lang="en-US" dirty="0" smtClean="0">
                <a:solidFill>
                  <a:srgbClr val="FF0000"/>
                </a:solidFill>
              </a:rPr>
              <a:t>together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21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When to </a:t>
            </a:r>
            <a:r>
              <a:rPr lang="en-US" altLang="en-US" dirty="0" smtClean="0"/>
              <a:t>use k-Nearest </a:t>
            </a:r>
            <a:r>
              <a:rPr lang="en-US" altLang="en-US" dirty="0"/>
              <a:t>Neighbors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Instances map to points in </a:t>
            </a:r>
            <a:r>
              <a:rPr lang="en-US" altLang="en-US" sz="2800" dirty="0" smtClean="0"/>
              <a:t>a vector space</a:t>
            </a:r>
            <a:endParaRPr lang="en-US" altLang="en-US" sz="2800" baseline="30000" dirty="0"/>
          </a:p>
          <a:p>
            <a:pPr>
              <a:lnSpc>
                <a:spcPct val="80000"/>
              </a:lnSpc>
            </a:pPr>
            <a:r>
              <a:rPr lang="en-US" altLang="en-US" sz="2800" dirty="0" smtClean="0"/>
              <a:t>Lots </a:t>
            </a:r>
            <a:r>
              <a:rPr lang="en-US" altLang="en-US" sz="2800" dirty="0"/>
              <a:t>of training </a:t>
            </a:r>
            <a:r>
              <a:rPr lang="en-US" altLang="en-US" sz="2800" dirty="0" smtClean="0"/>
              <a:t>data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0450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Advantages of k-Nearest </a:t>
            </a:r>
            <a:r>
              <a:rPr lang="en-US" altLang="en-US" dirty="0"/>
              <a:t>Neighbors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 smtClean="0"/>
              <a:t>Training </a:t>
            </a:r>
            <a:r>
              <a:rPr lang="en-US" altLang="en-US" sz="2800" dirty="0"/>
              <a:t>is very </a:t>
            </a:r>
            <a:r>
              <a:rPr lang="en-US" altLang="en-US" sz="2800" dirty="0" smtClean="0"/>
              <a:t>fast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Just store the instances</a:t>
            </a: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Learn complex target </a:t>
            </a:r>
            <a:r>
              <a:rPr lang="en-US" altLang="en-US" sz="2800" dirty="0" smtClean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61502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Disadvantages of k-Nearest </a:t>
            </a:r>
            <a:r>
              <a:rPr lang="en-US" altLang="en-US" dirty="0"/>
              <a:t>Neighbors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 smtClean="0"/>
              <a:t>Slow </a:t>
            </a:r>
            <a:r>
              <a:rPr lang="en-US" altLang="en-US" sz="2800" dirty="0"/>
              <a:t>at query time 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Nearly all computation takes place at classification time rather than learning time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Presorting </a:t>
            </a:r>
            <a:r>
              <a:rPr lang="en-US" altLang="en-US" sz="2400" dirty="0"/>
              <a:t>and indexing training samples into search trees reduces time</a:t>
            </a:r>
          </a:p>
          <a:p>
            <a:pPr>
              <a:lnSpc>
                <a:spcPct val="80000"/>
              </a:lnSpc>
            </a:pPr>
            <a:r>
              <a:rPr lang="en-US" altLang="en-US" sz="2800" dirty="0" smtClean="0"/>
              <a:t>Starts failing with increasing dimensions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8984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this data set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159008"/>
              </p:ext>
            </p:extLst>
          </p:nvPr>
        </p:nvGraphicFramePr>
        <p:xfrm>
          <a:off x="1524000" y="13970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95189215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170472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108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828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ODD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660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ODD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844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93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682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ODD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563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922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104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went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distance metric</a:t>
            </a:r>
          </a:p>
          <a:p>
            <a:pPr lvl="1"/>
            <a:r>
              <a:rPr lang="en-US" dirty="0" smtClean="0"/>
              <a:t>Used </a:t>
            </a:r>
            <a:r>
              <a:rPr lang="en-US" dirty="0" smtClean="0">
                <a:solidFill>
                  <a:srgbClr val="FF0000"/>
                </a:solidFill>
              </a:rPr>
              <a:t>Euclidean distance</a:t>
            </a:r>
          </a:p>
          <a:p>
            <a:pPr lvl="1"/>
            <a:r>
              <a:rPr lang="en-US" dirty="0" smtClean="0"/>
              <a:t>Should have used </a:t>
            </a:r>
            <a:r>
              <a:rPr lang="en-US" dirty="0" smtClean="0">
                <a:solidFill>
                  <a:srgbClr val="FF0000"/>
                </a:solidFill>
              </a:rPr>
              <a:t>parity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52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Distance metric:</a:t>
            </a:r>
          </a:p>
          <a:p>
            <a:pPr lvl="1"/>
            <a:r>
              <a:rPr lang="en-US" dirty="0" smtClean="0"/>
              <a:t>Formula defining the distance between two points in the vector space</a:t>
            </a:r>
          </a:p>
          <a:p>
            <a:r>
              <a:rPr lang="en-US" dirty="0" smtClean="0"/>
              <a:t>Most common: Euclidean distance</a:t>
            </a:r>
          </a:p>
          <a:p>
            <a:pPr lvl="1"/>
            <a:r>
              <a:rPr lang="en-US" dirty="0" smtClean="0"/>
              <a:t>Square root of the sum of squared differences of each component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Select distance metric appropriate for the problem</a:t>
            </a:r>
            <a:endParaRPr lang="en-US" dirty="0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037704"/>
              </p:ext>
            </p:extLst>
          </p:nvPr>
        </p:nvGraphicFramePr>
        <p:xfrm>
          <a:off x="3824288" y="3886200"/>
          <a:ext cx="3800475" cy="127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4" name="Equation" r:id="rId3" imgW="1434960" imgH="482400" progId="Equation.3">
                  <p:embed/>
                </p:oleObj>
              </mc:Choice>
              <mc:Fallback>
                <p:oleObj name="Equation" r:id="rId3" imgW="1434960" imgH="482400" progId="Equation.3">
                  <p:embed/>
                  <p:pic>
                    <p:nvPicPr>
                      <p:cNvPr id="102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4288" y="3886200"/>
                        <a:ext cx="3800475" cy="1277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99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Manhattan distance</a:t>
            </a:r>
          </a:p>
          <a:p>
            <a:r>
              <a:rPr lang="en-US" dirty="0" err="1"/>
              <a:t>Jaccard</a:t>
            </a:r>
            <a:r>
              <a:rPr lang="en-US" dirty="0"/>
              <a:t> similarity</a:t>
            </a:r>
          </a:p>
          <a:p>
            <a:r>
              <a:rPr lang="en-US" dirty="0" smtClean="0"/>
              <a:t>Cosine similarity</a:t>
            </a:r>
          </a:p>
          <a:p>
            <a:r>
              <a:rPr lang="en-US" dirty="0" smtClean="0"/>
              <a:t>Edit distance or Hamming distance</a:t>
            </a:r>
          </a:p>
          <a:p>
            <a:r>
              <a:rPr lang="en-US" dirty="0" smtClean="0"/>
              <a:t>A custom distance metric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4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linear regression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Yes!</a:t>
            </a:r>
          </a:p>
          <a:p>
            <a:r>
              <a:rPr lang="en-US" dirty="0" smtClean="0"/>
              <a:t>After a model is obtained, it can be used to </a:t>
            </a:r>
            <a:r>
              <a:rPr lang="en-US" smtClean="0"/>
              <a:t>predict given </a:t>
            </a:r>
            <a:r>
              <a:rPr lang="en-US" dirty="0" smtClean="0">
                <a:solidFill>
                  <a:srgbClr val="FF0000"/>
                </a:solidFill>
              </a:rPr>
              <a:t>new</a:t>
            </a:r>
            <a:r>
              <a:rPr lang="en-US" dirty="0" smtClean="0"/>
              <a:t> independent values</a:t>
            </a:r>
          </a:p>
          <a:p>
            <a:r>
              <a:rPr lang="en-US" dirty="0" smtClean="0"/>
              <a:t>Model-based learning</a:t>
            </a:r>
          </a:p>
          <a:p>
            <a:pPr lvl="1"/>
            <a:r>
              <a:rPr lang="en-US" dirty="0" smtClean="0"/>
              <a:t>Model built on assumptions of the data</a:t>
            </a:r>
          </a:p>
        </p:txBody>
      </p:sp>
    </p:spTree>
    <p:extLst>
      <p:ext uri="{BB962C8B-B14F-4D97-AF65-F5344CB8AC3E}">
        <p14:creationId xmlns:p14="http://schemas.microsoft.com/office/powerpoint/2010/main" val="412366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Manhattan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Euclidean distance:</a:t>
            </a:r>
          </a:p>
          <a:p>
            <a:pPr lvl="1"/>
            <a:r>
              <a:rPr lang="en-US" dirty="0" smtClean="0"/>
              <a:t>L2 norm</a:t>
            </a:r>
          </a:p>
          <a:p>
            <a:r>
              <a:rPr lang="en-US" dirty="0" smtClean="0"/>
              <a:t>Manhattan distance:</a:t>
            </a:r>
          </a:p>
          <a:p>
            <a:pPr lvl="1"/>
            <a:r>
              <a:rPr lang="en-US" dirty="0" smtClean="0"/>
              <a:t>L1 norm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 flipH="1">
                <a:off x="4267199" y="2057400"/>
                <a:ext cx="4572000" cy="13126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267199" y="2057400"/>
                <a:ext cx="4572000" cy="13126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50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Manhattan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Euclidean distance:</a:t>
            </a:r>
          </a:p>
          <a:p>
            <a:pPr lvl="1"/>
            <a:r>
              <a:rPr lang="en-US" dirty="0" smtClean="0"/>
              <a:t>“As the crow flies”</a:t>
            </a:r>
          </a:p>
          <a:p>
            <a:r>
              <a:rPr lang="en-US" dirty="0" smtClean="0"/>
              <a:t>Manhattan distance:</a:t>
            </a:r>
          </a:p>
          <a:p>
            <a:pPr lvl="1"/>
            <a:r>
              <a:rPr lang="en-US" dirty="0" smtClean="0"/>
              <a:t>“Walking only on streets”</a:t>
            </a:r>
          </a:p>
        </p:txBody>
      </p:sp>
      <p:pic>
        <p:nvPicPr>
          <p:cNvPr id="7" name="Picture 6" descr="Map showing Manhattan, New York with two locations. Direct path is shown along with the longer path from walking along the streets." title="Distance between two locations in Manhattan, New Yor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504281"/>
            <a:ext cx="3810000" cy="3810000"/>
          </a:xfrm>
          <a:prstGeom prst="rect">
            <a:avLst/>
          </a:prstGeom>
        </p:spPr>
      </p:pic>
      <p:pic>
        <p:nvPicPr>
          <p:cNvPr id="8" name="Picture 7" descr="Grid showing different ways of getting from one corner to the opposite corner." title="Distance between points on a gri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749675"/>
            <a:ext cx="2438400" cy="2438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 flipH="1">
                <a:off x="4419600" y="1149609"/>
                <a:ext cx="4572000" cy="13126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419600" y="1149609"/>
                <a:ext cx="4572000" cy="13126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36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Manhattan distance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What is the Manhattan distance between:</a:t>
                </a:r>
              </a:p>
              <a:p>
                <a:pPr lvl="1"/>
                <a:r>
                  <a:rPr lang="en-US" dirty="0" smtClean="0"/>
                  <a:t>(5,65) and (4, 70)?</a:t>
                </a:r>
              </a:p>
              <a:p>
                <a:pPr lvl="1"/>
                <a:r>
                  <a:rPr lang="en-US" dirty="0" smtClean="0"/>
                  <a:t> </a:t>
                </a:r>
                <a:r>
                  <a:rPr lang="en-US" dirty="0"/>
                  <a:t>(5,65, 2) and (4, 70, -1)?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/>
                  <a:t>What is the </a:t>
                </a:r>
                <a:r>
                  <a:rPr lang="en-US" dirty="0" smtClean="0"/>
                  <a:t>Euclidean </a:t>
                </a:r>
                <a:r>
                  <a:rPr lang="en-US" dirty="0"/>
                  <a:t>distance between:</a:t>
                </a:r>
              </a:p>
              <a:p>
                <a:pPr lvl="1"/>
                <a:r>
                  <a:rPr lang="en-US" dirty="0"/>
                  <a:t>(5,65) and (4, 70</a:t>
                </a:r>
                <a:r>
                  <a:rPr lang="en-US" dirty="0" smtClean="0"/>
                  <a:t>)?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(5,65, 2) and (4, 70, -1)?</a:t>
                </a:r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93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Manhattan distance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What is the Manhattan distance between:</a:t>
                </a:r>
              </a:p>
              <a:p>
                <a:pPr lvl="1"/>
                <a:r>
                  <a:rPr lang="en-US" dirty="0" smtClean="0"/>
                  <a:t>(5,65) and (4, 70)?</a:t>
                </a:r>
              </a:p>
              <a:p>
                <a:pPr lvl="1"/>
                <a:r>
                  <a:rPr lang="en-US" dirty="0"/>
                  <a:t>|</a:t>
                </a:r>
                <a:r>
                  <a:rPr lang="en-US" dirty="0" smtClean="0"/>
                  <a:t>5-4 + </a:t>
                </a:r>
                <a:r>
                  <a:rPr lang="en-US" dirty="0"/>
                  <a:t>|</a:t>
                </a:r>
                <a:r>
                  <a:rPr lang="en-US" dirty="0" smtClean="0"/>
                  <a:t>65-70</a:t>
                </a:r>
                <a:r>
                  <a:rPr lang="en-US" dirty="0"/>
                  <a:t>|</a:t>
                </a:r>
                <a:r>
                  <a:rPr lang="en-US" dirty="0" smtClean="0"/>
                  <a:t> = 1 + 5 = 6</a:t>
                </a:r>
              </a:p>
              <a:p>
                <a:pPr lvl="1"/>
                <a:r>
                  <a:rPr lang="en-US" dirty="0"/>
                  <a:t>(</a:t>
                </a:r>
                <a:r>
                  <a:rPr lang="en-US" dirty="0" smtClean="0"/>
                  <a:t>5,65, 2) </a:t>
                </a:r>
                <a:r>
                  <a:rPr lang="en-US" dirty="0"/>
                  <a:t>and (4, </a:t>
                </a:r>
                <a:r>
                  <a:rPr lang="en-US" dirty="0" smtClean="0"/>
                  <a:t>70, -1)?</a:t>
                </a:r>
                <a:endParaRPr lang="en-US" dirty="0"/>
              </a:p>
              <a:p>
                <a:pPr lvl="1"/>
                <a:r>
                  <a:rPr lang="en-US" dirty="0"/>
                  <a:t>|5-4 + |65-70|</a:t>
                </a:r>
                <a:r>
                  <a:rPr lang="en-US" dirty="0" smtClean="0"/>
                  <a:t> + |2 – (-1)| = 9</a:t>
                </a:r>
              </a:p>
              <a:p>
                <a:r>
                  <a:rPr lang="en-US" dirty="0"/>
                  <a:t>What is the </a:t>
                </a:r>
                <a:r>
                  <a:rPr lang="en-US" dirty="0" smtClean="0"/>
                  <a:t>Euclidean </a:t>
                </a:r>
                <a:r>
                  <a:rPr lang="en-US" dirty="0"/>
                  <a:t>distance between:</a:t>
                </a:r>
              </a:p>
              <a:p>
                <a:pPr lvl="1"/>
                <a:r>
                  <a:rPr lang="en-US" dirty="0"/>
                  <a:t>(5,65) and (4, 70</a:t>
                </a:r>
                <a:r>
                  <a:rPr lang="en-US" dirty="0" smtClean="0"/>
                  <a:t>)?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𝑠𝑞𝑟𝑡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5−4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65−70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√</m:t>
                    </m:r>
                  </m:oMath>
                </a14:m>
                <a:r>
                  <a:rPr lang="en-US" dirty="0" smtClean="0"/>
                  <a:t>26= 5.0…</a:t>
                </a:r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62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Jaccard</a:t>
            </a:r>
            <a:r>
              <a:rPr lang="en-US" dirty="0" smtClean="0"/>
              <a:t> similarity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Similarity between sets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A = {Apple, Orange, Banana}</a:t>
                </a:r>
              </a:p>
              <a:p>
                <a:r>
                  <a:rPr lang="en-US" dirty="0" smtClean="0"/>
                  <a:t>B = {Apple, Grape}</a:t>
                </a:r>
              </a:p>
              <a:p>
                <a:r>
                  <a:rPr lang="en-US" dirty="0" smtClean="0"/>
                  <a:t>J(A,B) = ?</a:t>
                </a:r>
              </a:p>
              <a:p>
                <a:r>
                  <a:rPr lang="en-US" dirty="0" smtClean="0"/>
                  <a:t>Max value = ?</a:t>
                </a:r>
              </a:p>
              <a:p>
                <a:r>
                  <a:rPr lang="en-US" dirty="0" smtClean="0"/>
                  <a:t>Min value = 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2695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951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Jaccard</a:t>
            </a:r>
            <a:r>
              <a:rPr lang="en-US" dirty="0" smtClean="0"/>
              <a:t> similarity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Similarity between sets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A = {Apple, Orange, Banana}</a:t>
                </a:r>
              </a:p>
              <a:p>
                <a:r>
                  <a:rPr lang="en-US" dirty="0" smtClean="0"/>
                  <a:t>B = {Apple, Grape}</a:t>
                </a:r>
              </a:p>
              <a:p>
                <a:r>
                  <a:rPr lang="en-US" dirty="0" smtClean="0"/>
                  <a:t>J(A,B) = |{Apple}|/|{</a:t>
                </a:r>
                <a:r>
                  <a:rPr lang="en-US" dirty="0" err="1" smtClean="0"/>
                  <a:t>Apple,Orange,Banana,Grape</a:t>
                </a:r>
                <a:r>
                  <a:rPr lang="en-US" dirty="0" smtClean="0"/>
                  <a:t>}|</a:t>
                </a:r>
              </a:p>
              <a:p>
                <a:pPr lvl="1"/>
                <a:r>
                  <a:rPr lang="en-US" dirty="0" smtClean="0"/>
                  <a:t>=1/4 = 0.25</a:t>
                </a:r>
              </a:p>
              <a:p>
                <a:r>
                  <a:rPr lang="en-US" dirty="0" smtClean="0"/>
                  <a:t>Max value = 1 (when sets are exactly the same)</a:t>
                </a:r>
              </a:p>
              <a:p>
                <a:r>
                  <a:rPr lang="en-US" dirty="0" smtClean="0"/>
                  <a:t>Min value = 0 (when there are no common elements)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2156" b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403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1-NN algorithm to predict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7792430"/>
              </p:ext>
            </p:extLst>
          </p:nvPr>
        </p:nvGraphicFramePr>
        <p:xfrm>
          <a:off x="531243" y="1298674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732985772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116138110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047517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85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{Apple,</a:t>
                      </a:r>
                      <a:r>
                        <a:rPr lang="en-US" baseline="0" dirty="0" smtClean="0"/>
                        <a:t> Banana, Soymilk, Yoghurt}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Vegetarian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66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{Apple,</a:t>
                      </a:r>
                      <a:r>
                        <a:rPr lang="en-US" baseline="0" dirty="0" smtClean="0"/>
                        <a:t> Peanuts, Yoghurt}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Vegetarian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04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{Tomatoes,</a:t>
                      </a:r>
                      <a:r>
                        <a:rPr lang="en-US" baseline="0" dirty="0" smtClean="0"/>
                        <a:t> Potatoes, Yoghurt}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Meat-eater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95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Apples,Tomatoes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Potatoes}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Meat-eater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775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{Apples, Tomatoes}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45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{Yoghurt}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73365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818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1-NN algorithm to predict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7569436"/>
              </p:ext>
            </p:extLst>
          </p:nvPr>
        </p:nvGraphicFramePr>
        <p:xfrm>
          <a:off x="531243" y="1298674"/>
          <a:ext cx="8229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732985772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116138110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047517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85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{Apple,</a:t>
                      </a:r>
                      <a:r>
                        <a:rPr lang="en-US" baseline="0" dirty="0" smtClean="0"/>
                        <a:t> Banana, Soymilk, Yoghurt}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Vegetarian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66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{Apple,</a:t>
                      </a:r>
                      <a:r>
                        <a:rPr lang="en-US" baseline="0" dirty="0" smtClean="0"/>
                        <a:t> Peanuts, Yoghurt}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Vegetarian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04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{Tomatoes,</a:t>
                      </a:r>
                      <a:r>
                        <a:rPr lang="en-US" baseline="0" dirty="0" smtClean="0"/>
                        <a:t> Potatoes, Yoghurt}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Meat-eater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95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Apples,Tomatoes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Potatoes}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Meat-eater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775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{Apples, Tomatoes}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?=Meat-eater:</a:t>
                      </a:r>
                      <a:r>
                        <a:rPr lang="en-US" baseline="0" dirty="0" smtClean="0"/>
                        <a:t> class(D)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45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{Yoghurt}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?=both</a:t>
                      </a:r>
                      <a:r>
                        <a:rPr lang="en-US" baseline="0" dirty="0" smtClean="0"/>
                        <a:t> B,C are nearest neighbors, pick randomly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73365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4648200"/>
            <a:ext cx="34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Jaccard</a:t>
            </a:r>
            <a:r>
              <a:rPr lang="en-US" dirty="0" smtClean="0"/>
              <a:t> similarity(E,A) = 1/5 = 0.2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" y="4945856"/>
            <a:ext cx="351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Jaccard</a:t>
            </a:r>
            <a:r>
              <a:rPr lang="en-US" dirty="0" smtClean="0"/>
              <a:t> similarity(E,B) = 1/4 = 0.25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5261114"/>
            <a:ext cx="351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Jaccard</a:t>
            </a:r>
            <a:r>
              <a:rPr lang="en-US" dirty="0" smtClean="0"/>
              <a:t> similarity(E,C) = 1/4 = 0.25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0" y="5593655"/>
            <a:ext cx="352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Jaccard</a:t>
            </a:r>
            <a:r>
              <a:rPr lang="en-US" dirty="0" smtClean="0"/>
              <a:t> similarity(E,D) = 2/3 = 0.66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86845" y="4684991"/>
            <a:ext cx="355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Jaccard</a:t>
            </a:r>
            <a:r>
              <a:rPr lang="en-US" dirty="0" smtClean="0"/>
              <a:t> similarity(F,A) = 1/4 = 0.25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186845" y="4982647"/>
            <a:ext cx="348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Jaccard</a:t>
            </a:r>
            <a:r>
              <a:rPr lang="en-US" dirty="0" smtClean="0"/>
              <a:t> similarity(F,B) = 1/3 = 0.33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86845" y="5297905"/>
            <a:ext cx="348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Jaccard</a:t>
            </a:r>
            <a:r>
              <a:rPr lang="en-US" dirty="0" smtClean="0"/>
              <a:t> similarity(F,C) = 1/3 = 0.33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86845" y="5630446"/>
            <a:ext cx="3208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Jaccard</a:t>
            </a:r>
            <a:r>
              <a:rPr lang="en-US" dirty="0" smtClean="0"/>
              <a:t> similarity(F,D) = 0/4 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Cosine similarity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371600"/>
                <a:ext cx="8229600" cy="4525963"/>
              </a:xfrm>
            </p:spPr>
            <p:txBody>
              <a:bodyPr/>
              <a:lstStyle/>
              <a:p>
                <a:r>
                  <a:rPr lang="en-US" dirty="0"/>
                  <a:t>Similarity between –1 and 1</a:t>
                </a:r>
              </a:p>
              <a:p>
                <a:r>
                  <a:rPr lang="en-US" dirty="0" smtClean="0"/>
                  <a:t>Between two </a:t>
                </a:r>
                <a:r>
                  <a:rPr lang="en-US" dirty="0"/>
                  <a:t>real-valued vectors, </a:t>
                </a:r>
                <a:r>
                  <a:rPr lang="en-US" i="1" dirty="0"/>
                  <a:t>x </a:t>
                </a:r>
                <a:r>
                  <a:rPr lang="en-US" dirty="0"/>
                  <a:t>and </a:t>
                </a:r>
                <a:r>
                  <a:rPr lang="en-US" i="1" dirty="0" smtClean="0"/>
                  <a:t>y</a:t>
                </a:r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371600"/>
                <a:ext cx="8229600" cy="4525963"/>
              </a:xfrm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05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Cosine similarity</a:t>
            </a:r>
            <a:endParaRPr lang="en-US" dirty="0"/>
          </a:p>
        </p:txBody>
      </p:sp>
      <p:pic>
        <p:nvPicPr>
          <p:cNvPr id="5" name="Picture 4" descr="Three pairs of vectors. First pair of vectors are close together and have a small angle between them. Second pair have a greater angle between them and the third pair are almost diametrically opposite." title="Angle between two vector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50490"/>
            <a:ext cx="6600507" cy="21501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010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function that will predict if a name is masculine or feminine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481403"/>
              </p:ext>
            </p:extLst>
          </p:nvPr>
        </p:nvGraphicFramePr>
        <p:xfrm>
          <a:off x="1524000" y="31242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196030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13118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123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Laura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431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Carlos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81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748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61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Belen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569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541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Hamming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Compare two strings</a:t>
            </a:r>
          </a:p>
          <a:p>
            <a:r>
              <a:rPr lang="en-US" dirty="0" smtClean="0"/>
              <a:t>Difference character-by-character </a:t>
            </a:r>
            <a:r>
              <a:rPr lang="en-US" dirty="0"/>
              <a:t>of two </a:t>
            </a:r>
            <a:r>
              <a:rPr lang="en-US" dirty="0" smtClean="0"/>
              <a:t>strings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.: distance between “shoe” and “hose”</a:t>
            </a:r>
          </a:p>
          <a:p>
            <a:pPr lvl="1"/>
            <a:r>
              <a:rPr lang="en-US" dirty="0" smtClean="0"/>
              <a:t>=?</a:t>
            </a:r>
          </a:p>
          <a:p>
            <a:r>
              <a:rPr lang="en-US" dirty="0" smtClean="0"/>
              <a:t>Strings can be DNA sequences</a:t>
            </a:r>
          </a:p>
          <a:p>
            <a:pPr lvl="1"/>
            <a:r>
              <a:rPr lang="en-US" dirty="0" smtClean="0"/>
              <a:t>AGTCAA and GATCAA</a:t>
            </a:r>
          </a:p>
        </p:txBody>
      </p:sp>
    </p:spTree>
    <p:extLst>
      <p:ext uri="{BB962C8B-B14F-4D97-AF65-F5344CB8AC3E}">
        <p14:creationId xmlns:p14="http://schemas.microsoft.com/office/powerpoint/2010/main" val="317915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Hamming distance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Compare two strings</a:t>
                </a:r>
              </a:p>
              <a:p>
                <a:r>
                  <a:rPr lang="en-US" dirty="0" smtClean="0"/>
                  <a:t>Difference character-by-character </a:t>
                </a:r>
                <a:r>
                  <a:rPr lang="en-US" dirty="0"/>
                  <a:t>of two </a:t>
                </a:r>
                <a:r>
                  <a:rPr lang="en-US" dirty="0" smtClean="0"/>
                  <a:t>strings</a:t>
                </a:r>
              </a:p>
              <a:p>
                <a:r>
                  <a:rPr lang="en-US" dirty="0" err="1" smtClean="0"/>
                  <a:t>Eg</a:t>
                </a:r>
                <a:r>
                  <a:rPr lang="en-US" dirty="0" smtClean="0"/>
                  <a:t>.: distance between “shoe” and “hose”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=3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261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distance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have domain knowledge, then construct a distance metric specific to the domain</a:t>
            </a:r>
          </a:p>
          <a:p>
            <a:r>
              <a:rPr lang="en-US" dirty="0" smtClean="0"/>
              <a:t>E.g., know that dimension 1 is more important than dimension 2</a:t>
            </a:r>
          </a:p>
        </p:txBody>
      </p:sp>
    </p:spTree>
    <p:extLst>
      <p:ext uri="{BB962C8B-B14F-4D97-AF65-F5344CB8AC3E}">
        <p14:creationId xmlns:p14="http://schemas.microsoft.com/office/powerpoint/2010/main" val="10695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Write a function to guess </a:t>
            </a:r>
            <a:r>
              <a:rPr lang="en-US" dirty="0" smtClean="0"/>
              <a:t>if a name is typically masculine/feminine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m_or_f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&lt;- function(name) {</a:t>
            </a: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??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480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685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m_or_f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&lt;- function(name) {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(name,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nchar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(name),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nchar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(name)) == "a")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("F")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else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("M")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458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machine learning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m_or_f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function(name)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mydata</a:t>
            </a:r>
            <a:r>
              <a:rPr lang="en-US" dirty="0" smtClean="0"/>
              <a:t> =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// compare name with </a:t>
            </a:r>
            <a:r>
              <a:rPr lang="en-US" dirty="0" err="1" smtClean="0"/>
              <a:t>mydata.Input</a:t>
            </a:r>
            <a:r>
              <a:rPr lang="en-US" dirty="0" smtClean="0"/>
              <a:t> and find “closest” match – the </a:t>
            </a:r>
            <a:r>
              <a:rPr lang="en-US" i="1" dirty="0" smtClean="0">
                <a:solidFill>
                  <a:srgbClr val="C00000"/>
                </a:solidFill>
              </a:rPr>
              <a:t>nearest neighbor – </a:t>
            </a:r>
            <a:r>
              <a:rPr lang="en-US" dirty="0" smtClean="0"/>
              <a:t>and return corresponding output</a:t>
            </a:r>
          </a:p>
          <a:p>
            <a:pPr marL="0" indent="0">
              <a:buNone/>
            </a:pPr>
            <a:r>
              <a:rPr lang="en-US" sz="3000" dirty="0" smtClean="0">
                <a:latin typeface="Consolas" panose="020B0609020204030204" pitchFamily="49" charset="0"/>
              </a:rPr>
              <a:t>}</a:t>
            </a:r>
            <a:endParaRPr lang="en-US" sz="30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967668"/>
              </p:ext>
            </p:extLst>
          </p:nvPr>
        </p:nvGraphicFramePr>
        <p:xfrm>
          <a:off x="2209800" y="2057400"/>
          <a:ext cx="5105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119603002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13118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123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Laura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431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Carlos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81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748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61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Belen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569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5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257800" y="1190953"/>
            <a:ext cx="1143000" cy="1436132"/>
            <a:chOff x="3962400" y="1447800"/>
            <a:chExt cx="1143000" cy="1436132"/>
          </a:xfrm>
        </p:grpSpPr>
        <p:pic>
          <p:nvPicPr>
            <p:cNvPr id="5" name="Picture 4" descr="File:Gnome-computer.svg - Wikipedia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2400" y="1447800"/>
              <a:ext cx="1143000" cy="1143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962400" y="2514600"/>
              <a:ext cx="11279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Computer</a:t>
              </a:r>
              <a:endParaRPr lang="en-US" dirty="0">
                <a:latin typeface="+mn-lt"/>
              </a:endParaRPr>
            </a:p>
          </p:txBody>
        </p:sp>
      </p:grpSp>
      <p:sp>
        <p:nvSpPr>
          <p:cNvPr id="8" name="Right Arrow 7"/>
          <p:cNvSpPr/>
          <p:nvPr/>
        </p:nvSpPr>
        <p:spPr>
          <a:xfrm>
            <a:off x="4648200" y="1343353"/>
            <a:ext cx="609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37752" y="746493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Data</a:t>
            </a:r>
            <a:endParaRPr lang="en-US" dirty="0">
              <a:latin typeface="+mn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648200" y="1964621"/>
            <a:ext cx="609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lded Corner 10"/>
          <p:cNvSpPr/>
          <p:nvPr/>
        </p:nvSpPr>
        <p:spPr>
          <a:xfrm>
            <a:off x="3886200" y="1823889"/>
            <a:ext cx="756523" cy="891064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72403" y="2694950"/>
            <a:ext cx="98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program</a:t>
            </a:r>
            <a:endParaRPr lang="en-US" dirty="0">
              <a:latin typeface="+mn-lt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385737" y="1571953"/>
            <a:ext cx="609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972300" y="1463487"/>
            <a:ext cx="931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+mn-lt"/>
              </a:rPr>
              <a:t>Output</a:t>
            </a:r>
            <a:endParaRPr lang="en-US" dirty="0">
              <a:solidFill>
                <a:srgbClr val="00B050"/>
              </a:solidFill>
              <a:latin typeface="+mn-lt"/>
            </a:endParaRPr>
          </a:p>
        </p:txBody>
      </p:sp>
      <p:pic>
        <p:nvPicPr>
          <p:cNvPr id="15" name="Picture 14" descr="Person Symbol Green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073" y="1802525"/>
            <a:ext cx="781050" cy="794288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3261537" y="2177386"/>
            <a:ext cx="609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agnetic Disk 16"/>
          <p:cNvSpPr/>
          <p:nvPr/>
        </p:nvSpPr>
        <p:spPr>
          <a:xfrm>
            <a:off x="3871137" y="1038553"/>
            <a:ext cx="753785" cy="609600"/>
          </a:xfrm>
          <a:prstGeom prst="flowChartMagneticDisk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81000" y="228600"/>
            <a:ext cx="3777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n-lt"/>
              </a:rPr>
              <a:t>Traditional Programming</a:t>
            </a:r>
            <a:endParaRPr lang="en-US" sz="2800" dirty="0">
              <a:latin typeface="+mn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033231" y="4507468"/>
            <a:ext cx="1143000" cy="1436132"/>
            <a:chOff x="3962400" y="1447800"/>
            <a:chExt cx="1143000" cy="1436132"/>
          </a:xfrm>
        </p:grpSpPr>
        <p:pic>
          <p:nvPicPr>
            <p:cNvPr id="20" name="Picture 19" descr="File:Gnome-computer.svg - Wikipedia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2400" y="1447800"/>
              <a:ext cx="1143000" cy="114300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3962400" y="2514600"/>
              <a:ext cx="11279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Computer</a:t>
              </a:r>
              <a:endParaRPr lang="en-US" dirty="0">
                <a:latin typeface="+mn-lt"/>
              </a:endParaRPr>
            </a:p>
          </p:txBody>
        </p:sp>
      </p:grpSp>
      <p:sp>
        <p:nvSpPr>
          <p:cNvPr id="22" name="Right Arrow 21"/>
          <p:cNvSpPr/>
          <p:nvPr/>
        </p:nvSpPr>
        <p:spPr>
          <a:xfrm>
            <a:off x="1423631" y="4659868"/>
            <a:ext cx="609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13183" y="4063008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Data</a:t>
            </a:r>
            <a:endParaRPr lang="en-US" dirty="0">
              <a:latin typeface="+mn-lt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1423631" y="5281136"/>
            <a:ext cx="609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olded Corner 24"/>
          <p:cNvSpPr/>
          <p:nvPr/>
        </p:nvSpPr>
        <p:spPr>
          <a:xfrm>
            <a:off x="3790027" y="4507468"/>
            <a:ext cx="756523" cy="891064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676230" y="5378529"/>
            <a:ext cx="98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program</a:t>
            </a:r>
            <a:endParaRPr lang="en-US" dirty="0">
              <a:latin typeface="+mn-lt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3161168" y="4888468"/>
            <a:ext cx="609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Magnetic Disk 30"/>
          <p:cNvSpPr/>
          <p:nvPr/>
        </p:nvSpPr>
        <p:spPr>
          <a:xfrm>
            <a:off x="646568" y="4355068"/>
            <a:ext cx="753785" cy="609600"/>
          </a:xfrm>
          <a:prstGeom prst="flowChartMagneticDisk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81000" y="3206413"/>
            <a:ext cx="2789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n-lt"/>
              </a:rPr>
              <a:t>Machine Learning</a:t>
            </a:r>
            <a:endParaRPr lang="en-US" sz="2800" dirty="0"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3400" y="5157281"/>
            <a:ext cx="931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+mn-lt"/>
              </a:rPr>
              <a:t>Output</a:t>
            </a:r>
            <a:endParaRPr lang="en-US" dirty="0">
              <a:solidFill>
                <a:srgbClr val="00B050"/>
              </a:solidFill>
              <a:latin typeface="+mn-lt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175408" y="3889534"/>
            <a:ext cx="1143000" cy="1436132"/>
            <a:chOff x="3962400" y="1447800"/>
            <a:chExt cx="1143000" cy="1436132"/>
          </a:xfrm>
        </p:grpSpPr>
        <p:pic>
          <p:nvPicPr>
            <p:cNvPr id="35" name="Picture 34" descr="File:Gnome-computer.svg - Wikipedia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2400" y="1447800"/>
              <a:ext cx="1143000" cy="1143000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3962400" y="2514600"/>
              <a:ext cx="11279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Computer</a:t>
              </a:r>
              <a:endParaRPr lang="en-US" dirty="0">
                <a:latin typeface="+mn-lt"/>
              </a:endParaRPr>
            </a:p>
          </p:txBody>
        </p:sp>
      </p:grpSp>
      <p:sp>
        <p:nvSpPr>
          <p:cNvPr id="37" name="Right Arrow 36"/>
          <p:cNvSpPr/>
          <p:nvPr/>
        </p:nvSpPr>
        <p:spPr>
          <a:xfrm>
            <a:off x="4565808" y="4041934"/>
            <a:ext cx="609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855360" y="3420308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Data</a:t>
            </a:r>
            <a:endParaRPr lang="en-US" dirty="0">
              <a:latin typeface="+mn-lt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4565808" y="4663202"/>
            <a:ext cx="609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6303345" y="4270534"/>
            <a:ext cx="609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889908" y="4162068"/>
            <a:ext cx="931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+mn-lt"/>
              </a:rPr>
              <a:t>Output</a:t>
            </a:r>
            <a:endParaRPr lang="en-US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43" name="Flowchart: Magnetic Disk 42"/>
          <p:cNvSpPr/>
          <p:nvPr/>
        </p:nvSpPr>
        <p:spPr>
          <a:xfrm>
            <a:off x="3788745" y="3737134"/>
            <a:ext cx="753785" cy="609600"/>
          </a:xfrm>
          <a:prstGeom prst="flowChartMagneticDisk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 animBg="1"/>
      <p:bldP spid="25" grpId="0" animBg="1"/>
      <p:bldP spid="26" grpId="0"/>
      <p:bldP spid="27" grpId="0" animBg="1"/>
      <p:bldP spid="31" grpId="0" animBg="1"/>
      <p:bldP spid="32" grpId="0"/>
      <p:bldP spid="33" grpId="0"/>
      <p:bldP spid="37" grpId="0" animBg="1"/>
      <p:bldP spid="38" grpId="0"/>
      <p:bldP spid="39" grpId="0" animBg="1"/>
      <p:bldP spid="41" grpId="0" animBg="1"/>
      <p:bldP spid="42" grpId="0"/>
      <p:bldP spid="43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2417</Words>
  <Application>Microsoft Office PowerPoint</Application>
  <PresentationFormat>On-screen Show (4:3)</PresentationFormat>
  <Paragraphs>665</Paragraphs>
  <Slides>52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Arial</vt:lpstr>
      <vt:lpstr>Calibri</vt:lpstr>
      <vt:lpstr>Cambria Math</vt:lpstr>
      <vt:lpstr>Consolas</vt:lpstr>
      <vt:lpstr>Courier New</vt:lpstr>
      <vt:lpstr>Times New Roman</vt:lpstr>
      <vt:lpstr>1_Office Theme</vt:lpstr>
      <vt:lpstr>Equation</vt:lpstr>
      <vt:lpstr>CPSC 375 Introduction to Data Science and Big Data Analytics</vt:lpstr>
      <vt:lpstr>What we will cover this week</vt:lpstr>
      <vt:lpstr>classification</vt:lpstr>
      <vt:lpstr>Is linear regression machine learning?</vt:lpstr>
      <vt:lpstr>PowerPoint Presentation</vt:lpstr>
      <vt:lpstr>Write a function to guess if a name is typically masculine/feminine</vt:lpstr>
      <vt:lpstr>PowerPoint Presentation</vt:lpstr>
      <vt:lpstr>The machine learning approach</vt:lpstr>
      <vt:lpstr>PowerPoint Presentation</vt:lpstr>
      <vt:lpstr>PowerPoint Presentation</vt:lpstr>
      <vt:lpstr>Structure of training and test data</vt:lpstr>
      <vt:lpstr>PowerPoint Presentation</vt:lpstr>
      <vt:lpstr>Supervised Learning</vt:lpstr>
      <vt:lpstr>Supervised Learning</vt:lpstr>
      <vt:lpstr>Supervised Learning</vt:lpstr>
      <vt:lpstr>Is linear regression machine learning?</vt:lpstr>
      <vt:lpstr>Model-based learning</vt:lpstr>
      <vt:lpstr>Instance-based learning</vt:lpstr>
      <vt:lpstr>k-Nearest Neighbor (k-NN) algorithm</vt:lpstr>
      <vt:lpstr>k-Nearest Neighbor classification</vt:lpstr>
      <vt:lpstr>“Closest” in vector space</vt:lpstr>
      <vt:lpstr>Classwork</vt:lpstr>
      <vt:lpstr>Classwork</vt:lpstr>
      <vt:lpstr>k-NN in R</vt:lpstr>
      <vt:lpstr>How to determine the value for k?</vt:lpstr>
      <vt:lpstr>How to determine the value for k?</vt:lpstr>
      <vt:lpstr>How to determine the value for k?</vt:lpstr>
      <vt:lpstr>Classwork</vt:lpstr>
      <vt:lpstr>Normalization</vt:lpstr>
      <vt:lpstr>Continuous-valued target functions</vt:lpstr>
      <vt:lpstr>Curse of Dimensionality</vt:lpstr>
      <vt:lpstr>Dimensionality reduction</vt:lpstr>
      <vt:lpstr>When to use k-Nearest Neighbors</vt:lpstr>
      <vt:lpstr>Advantages of k-Nearest Neighbors</vt:lpstr>
      <vt:lpstr>Disadvantages of k-Nearest Neighbors</vt:lpstr>
      <vt:lpstr>Consider this data set</vt:lpstr>
      <vt:lpstr>What went wrong?</vt:lpstr>
      <vt:lpstr>Distance metrics</vt:lpstr>
      <vt:lpstr>Distance metrics</vt:lpstr>
      <vt:lpstr>Manhattan distance</vt:lpstr>
      <vt:lpstr>Manhattan distance</vt:lpstr>
      <vt:lpstr>Manhattan distance</vt:lpstr>
      <vt:lpstr>Manhattan distance</vt:lpstr>
      <vt:lpstr>Jaccard similarity</vt:lpstr>
      <vt:lpstr>Jaccard similarity</vt:lpstr>
      <vt:lpstr>Use 1-NN algorithm to predict</vt:lpstr>
      <vt:lpstr>Use 1-NN algorithm to predict</vt:lpstr>
      <vt:lpstr>Cosine similarity</vt:lpstr>
      <vt:lpstr>Cosine similarity</vt:lpstr>
      <vt:lpstr>Hamming distance</vt:lpstr>
      <vt:lpstr>Hamming distance</vt:lpstr>
      <vt:lpstr>Custom distance metrics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1</cp:revision>
  <dcterms:created xsi:type="dcterms:W3CDTF">2012-09-13T21:52:26Z</dcterms:created>
  <dcterms:modified xsi:type="dcterms:W3CDTF">2021-06-22T06:37:50Z</dcterms:modified>
</cp:coreProperties>
</file>