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65"/>
  </p:notesMasterIdLst>
  <p:sldIdLst>
    <p:sldId id="333" r:id="rId2"/>
    <p:sldId id="334" r:id="rId3"/>
    <p:sldId id="1113" r:id="rId4"/>
    <p:sldId id="1087" r:id="rId5"/>
    <p:sldId id="1115" r:id="rId6"/>
    <p:sldId id="1118" r:id="rId7"/>
    <p:sldId id="1119" r:id="rId8"/>
    <p:sldId id="1146" r:id="rId9"/>
    <p:sldId id="1120" r:id="rId10"/>
    <p:sldId id="1149" r:id="rId11"/>
    <p:sldId id="1121" r:id="rId12"/>
    <p:sldId id="1116" r:id="rId13"/>
    <p:sldId id="1147" r:id="rId14"/>
    <p:sldId id="1124" r:id="rId15"/>
    <p:sldId id="1123" r:id="rId16"/>
    <p:sldId id="1125" r:id="rId17"/>
    <p:sldId id="1126" r:id="rId18"/>
    <p:sldId id="1127" r:id="rId19"/>
    <p:sldId id="1128" r:id="rId20"/>
    <p:sldId id="1152" r:id="rId21"/>
    <p:sldId id="1130" r:id="rId22"/>
    <p:sldId id="1131" r:id="rId23"/>
    <p:sldId id="1132" r:id="rId24"/>
    <p:sldId id="1133" r:id="rId25"/>
    <p:sldId id="1134" r:id="rId26"/>
    <p:sldId id="1145" r:id="rId27"/>
    <p:sldId id="1136" r:id="rId28"/>
    <p:sldId id="1137" r:id="rId29"/>
    <p:sldId id="1138" r:id="rId30"/>
    <p:sldId id="1139" r:id="rId31"/>
    <p:sldId id="1140" r:id="rId32"/>
    <p:sldId id="1141" r:id="rId33"/>
    <p:sldId id="1142" r:id="rId34"/>
    <p:sldId id="1143" r:id="rId35"/>
    <p:sldId id="1117" r:id="rId36"/>
    <p:sldId id="1100" r:id="rId37"/>
    <p:sldId id="1101" r:id="rId38"/>
    <p:sldId id="1148" r:id="rId39"/>
    <p:sldId id="1099" r:id="rId40"/>
    <p:sldId id="1028" r:id="rId41"/>
    <p:sldId id="1029" r:id="rId42"/>
    <p:sldId id="1031" r:id="rId43"/>
    <p:sldId id="1033" r:id="rId44"/>
    <p:sldId id="1035" r:id="rId45"/>
    <p:sldId id="1036" r:id="rId46"/>
    <p:sldId id="1039" r:id="rId47"/>
    <p:sldId id="1041" r:id="rId48"/>
    <p:sldId id="1150" r:id="rId49"/>
    <p:sldId id="1010" r:id="rId50"/>
    <p:sldId id="1063" r:id="rId51"/>
    <p:sldId id="1112" r:id="rId52"/>
    <p:sldId id="1064" r:id="rId53"/>
    <p:sldId id="1098" r:id="rId54"/>
    <p:sldId id="1151" r:id="rId55"/>
    <p:sldId id="1102" r:id="rId56"/>
    <p:sldId id="1103" r:id="rId57"/>
    <p:sldId id="1104" r:id="rId58"/>
    <p:sldId id="1105" r:id="rId59"/>
    <p:sldId id="1106" r:id="rId60"/>
    <p:sldId id="1107" r:id="rId61"/>
    <p:sldId id="1108" r:id="rId62"/>
    <p:sldId id="1109" r:id="rId63"/>
    <p:sldId id="1110" r:id="rId64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91618" autoAdjust="0"/>
  </p:normalViewPr>
  <p:slideViewPr>
    <p:cSldViewPr>
      <p:cViewPr varScale="1">
        <p:scale>
          <a:sx n="80" d="100"/>
          <a:sy n="80" d="100"/>
        </p:scale>
        <p:origin x="88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31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F900E-7E37-4C53-9BFF-25A9A41288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E74576-FC0B-447A-B8C4-CE48CE591279}">
      <dgm:prSet phldrT="[Text]" custT="1"/>
      <dgm:spPr/>
      <dgm:t>
        <a:bodyPr/>
        <a:lstStyle/>
        <a:p>
          <a:r>
            <a:rPr lang="en-AU" sz="2000" dirty="0"/>
            <a:t>Text pre-processing</a:t>
          </a:r>
        </a:p>
      </dgm:t>
    </dgm:pt>
    <dgm:pt modelId="{D916A901-B4A9-40E8-8915-96399A5A920F}" type="parTrans" cxnId="{F4DEC1B5-99E8-4400-B9EA-4D130D185347}">
      <dgm:prSet/>
      <dgm:spPr/>
      <dgm:t>
        <a:bodyPr/>
        <a:lstStyle/>
        <a:p>
          <a:endParaRPr lang="en-AU"/>
        </a:p>
      </dgm:t>
    </dgm:pt>
    <dgm:pt modelId="{D3D5E1DC-C193-48C7-AF40-1E788B816591}" type="sibTrans" cxnId="{F4DEC1B5-99E8-4400-B9EA-4D130D185347}">
      <dgm:prSet/>
      <dgm:spPr/>
      <dgm:t>
        <a:bodyPr/>
        <a:lstStyle/>
        <a:p>
          <a:endParaRPr lang="en-AU"/>
        </a:p>
      </dgm:t>
    </dgm:pt>
    <dgm:pt modelId="{CB7ABFC7-85D5-479F-A39E-5C85B5E9681C}">
      <dgm:prSet phldrT="[Text]" custT="1"/>
      <dgm:spPr/>
      <dgm:t>
        <a:bodyPr/>
        <a:lstStyle/>
        <a:p>
          <a:r>
            <a:rPr lang="en-AU" sz="1800" b="0" i="0" dirty="0"/>
            <a:t>Word frequencies</a:t>
          </a:r>
        </a:p>
        <a:p>
          <a:r>
            <a:rPr lang="en-AU" sz="1800" b="0" i="0" dirty="0" smtClean="0"/>
            <a:t>Classification</a:t>
          </a:r>
        </a:p>
        <a:p>
          <a:r>
            <a:rPr lang="en-AU" sz="1800" b="0" i="0" dirty="0" smtClean="0"/>
            <a:t>Sentiment analysis</a:t>
          </a:r>
          <a:endParaRPr lang="en-AU" sz="1800" b="0" i="0" dirty="0"/>
        </a:p>
      </dgm:t>
    </dgm:pt>
    <dgm:pt modelId="{FCA515D6-5B33-4372-8CCD-636916F7F8BC}" type="parTrans" cxnId="{0310339D-0CE6-498D-867C-8A0AE974E1D6}">
      <dgm:prSet/>
      <dgm:spPr/>
      <dgm:t>
        <a:bodyPr/>
        <a:lstStyle/>
        <a:p>
          <a:endParaRPr lang="en-AU"/>
        </a:p>
      </dgm:t>
    </dgm:pt>
    <dgm:pt modelId="{C3B3773E-4F02-4F0C-B636-18F4482B4BB4}" type="sibTrans" cxnId="{0310339D-0CE6-498D-867C-8A0AE974E1D6}">
      <dgm:prSet/>
      <dgm:spPr/>
      <dgm:t>
        <a:bodyPr/>
        <a:lstStyle/>
        <a:p>
          <a:endParaRPr lang="en-AU"/>
        </a:p>
      </dgm:t>
    </dgm:pt>
    <dgm:pt modelId="{7BF3BEB8-3DED-42E2-9452-F38E59F3C1A4}">
      <dgm:prSet phldrT="[Text]" custT="1"/>
      <dgm:spPr/>
      <dgm:t>
        <a:bodyPr/>
        <a:lstStyle/>
        <a:p>
          <a:r>
            <a:rPr lang="en-AU" sz="1800" dirty="0" smtClean="0"/>
            <a:t>Results/</a:t>
          </a:r>
        </a:p>
        <a:p>
          <a:r>
            <a:rPr lang="en-AU" sz="1800" dirty="0" smtClean="0"/>
            <a:t>Visualization </a:t>
          </a:r>
          <a:endParaRPr lang="en-AU" sz="1800" dirty="0"/>
        </a:p>
      </dgm:t>
    </dgm:pt>
    <dgm:pt modelId="{2BB139A8-730E-45E6-BDD7-A9D544F80F75}" type="parTrans" cxnId="{765DAF8F-2635-42D2-BDDE-DF08775AB798}">
      <dgm:prSet/>
      <dgm:spPr/>
      <dgm:t>
        <a:bodyPr/>
        <a:lstStyle/>
        <a:p>
          <a:endParaRPr lang="en-AU"/>
        </a:p>
      </dgm:t>
    </dgm:pt>
    <dgm:pt modelId="{E85FCE1D-65D7-489C-B19E-79CACC2E185A}" type="sibTrans" cxnId="{765DAF8F-2635-42D2-BDDE-DF08775AB798}">
      <dgm:prSet/>
      <dgm:spPr/>
      <dgm:t>
        <a:bodyPr/>
        <a:lstStyle/>
        <a:p>
          <a:endParaRPr lang="en-AU"/>
        </a:p>
      </dgm:t>
    </dgm:pt>
    <dgm:pt modelId="{C6F0596B-8F3D-4B06-8EC6-2FDA96AC25A0}" type="pres">
      <dgm:prSet presAssocID="{F7DF900E-7E37-4C53-9BFF-25A9A41288F9}" presName="Name0" presStyleCnt="0">
        <dgm:presLayoutVars>
          <dgm:dir/>
          <dgm:resizeHandles val="exact"/>
        </dgm:presLayoutVars>
      </dgm:prSet>
      <dgm:spPr/>
    </dgm:pt>
    <dgm:pt modelId="{8F76A14F-2181-4A56-9CA4-FDA8EEC31CAC}" type="pres">
      <dgm:prSet presAssocID="{31E74576-FC0B-447A-B8C4-CE48CE591279}" presName="node" presStyleLbl="node1" presStyleIdx="0" presStyleCnt="3" custScaleX="48326" custLinFactX="1832" custLinFactNeighborX="100000" custLinFactNeighborY="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88A70-3949-4F9C-BC9E-FC7706F234DF}" type="pres">
      <dgm:prSet presAssocID="{D3D5E1DC-C193-48C7-AF40-1E788B816591}" presName="sibTrans" presStyleLbl="sibTrans2D1" presStyleIdx="0" presStyleCnt="2" custLinFactNeighborX="47525" custLinFactNeighborY="-5221"/>
      <dgm:spPr/>
      <dgm:t>
        <a:bodyPr/>
        <a:lstStyle/>
        <a:p>
          <a:endParaRPr lang="en-US"/>
        </a:p>
      </dgm:t>
    </dgm:pt>
    <dgm:pt modelId="{CADE431A-55A6-40DD-B7D9-5249833650A4}" type="pres">
      <dgm:prSet presAssocID="{D3D5E1DC-C193-48C7-AF40-1E788B81659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BB63630-9370-4ADA-B0C7-077C1B63B3E2}" type="pres">
      <dgm:prSet presAssocID="{CB7ABFC7-85D5-479F-A39E-5C85B5E9681C}" presName="node" presStyleLbl="node1" presStyleIdx="1" presStyleCnt="3" custScaleX="58536" custLinFactNeighborX="54335" custLinFactNeighborY="5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44923-6FD2-44D8-B7C3-838DF70B8EFD}" type="pres">
      <dgm:prSet presAssocID="{C3B3773E-4F02-4F0C-B636-18F4482B4BB4}" presName="sibTrans" presStyleLbl="sibTrans2D1" presStyleIdx="1" presStyleCnt="2" custLinFactNeighborX="41641" custLinFactNeighborY="-5221"/>
      <dgm:spPr/>
      <dgm:t>
        <a:bodyPr/>
        <a:lstStyle/>
        <a:p>
          <a:endParaRPr lang="en-US"/>
        </a:p>
      </dgm:t>
    </dgm:pt>
    <dgm:pt modelId="{44FEC6B5-FD8D-4D41-A9DC-ABB8CD06B63D}" type="pres">
      <dgm:prSet presAssocID="{C3B3773E-4F02-4F0C-B636-18F4482B4BB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30DE252-9E4A-4848-AB88-F6E2C904DDF1}" type="pres">
      <dgm:prSet presAssocID="{7BF3BEB8-3DED-42E2-9452-F38E59F3C1A4}" presName="node" presStyleLbl="node1" presStyleIdx="2" presStyleCnt="3" custScaleX="57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8EAAC8-CDB8-EF4A-97AC-6BA0F3417249}" type="presOf" srcId="{F7DF900E-7E37-4C53-9BFF-25A9A41288F9}" destId="{C6F0596B-8F3D-4B06-8EC6-2FDA96AC25A0}" srcOrd="0" destOrd="0" presId="urn:microsoft.com/office/officeart/2005/8/layout/process1"/>
    <dgm:cxn modelId="{6E1AED35-FA4D-FF4C-9464-213C9922B218}" type="presOf" srcId="{7BF3BEB8-3DED-42E2-9452-F38E59F3C1A4}" destId="{B30DE252-9E4A-4848-AB88-F6E2C904DDF1}" srcOrd="0" destOrd="0" presId="urn:microsoft.com/office/officeart/2005/8/layout/process1"/>
    <dgm:cxn modelId="{0310339D-0CE6-498D-867C-8A0AE974E1D6}" srcId="{F7DF900E-7E37-4C53-9BFF-25A9A41288F9}" destId="{CB7ABFC7-85D5-479F-A39E-5C85B5E9681C}" srcOrd="1" destOrd="0" parTransId="{FCA515D6-5B33-4372-8CCD-636916F7F8BC}" sibTransId="{C3B3773E-4F02-4F0C-B636-18F4482B4BB4}"/>
    <dgm:cxn modelId="{C98AD370-8A8E-204F-A1A9-D754FD6E66A0}" type="presOf" srcId="{C3B3773E-4F02-4F0C-B636-18F4482B4BB4}" destId="{63A44923-6FD2-44D8-B7C3-838DF70B8EFD}" srcOrd="0" destOrd="0" presId="urn:microsoft.com/office/officeart/2005/8/layout/process1"/>
    <dgm:cxn modelId="{59A4CA59-9F49-084A-96CF-51DB40EB8869}" type="presOf" srcId="{31E74576-FC0B-447A-B8C4-CE48CE591279}" destId="{8F76A14F-2181-4A56-9CA4-FDA8EEC31CAC}" srcOrd="0" destOrd="0" presId="urn:microsoft.com/office/officeart/2005/8/layout/process1"/>
    <dgm:cxn modelId="{F4DEC1B5-99E8-4400-B9EA-4D130D185347}" srcId="{F7DF900E-7E37-4C53-9BFF-25A9A41288F9}" destId="{31E74576-FC0B-447A-B8C4-CE48CE591279}" srcOrd="0" destOrd="0" parTransId="{D916A901-B4A9-40E8-8915-96399A5A920F}" sibTransId="{D3D5E1DC-C193-48C7-AF40-1E788B816591}"/>
    <dgm:cxn modelId="{0070802D-F950-4A4A-B005-F2604649CAE9}" type="presOf" srcId="{C3B3773E-4F02-4F0C-B636-18F4482B4BB4}" destId="{44FEC6B5-FD8D-4D41-A9DC-ABB8CD06B63D}" srcOrd="1" destOrd="0" presId="urn:microsoft.com/office/officeart/2005/8/layout/process1"/>
    <dgm:cxn modelId="{D55C144A-1D44-3740-8468-A43C010EA52F}" type="presOf" srcId="{CB7ABFC7-85D5-479F-A39E-5C85B5E9681C}" destId="{5BB63630-9370-4ADA-B0C7-077C1B63B3E2}" srcOrd="0" destOrd="0" presId="urn:microsoft.com/office/officeart/2005/8/layout/process1"/>
    <dgm:cxn modelId="{E1BD6A2E-97F8-814E-917D-173DB12762C1}" type="presOf" srcId="{D3D5E1DC-C193-48C7-AF40-1E788B816591}" destId="{E9B88A70-3949-4F9C-BC9E-FC7706F234DF}" srcOrd="0" destOrd="0" presId="urn:microsoft.com/office/officeart/2005/8/layout/process1"/>
    <dgm:cxn modelId="{765DAF8F-2635-42D2-BDDE-DF08775AB798}" srcId="{F7DF900E-7E37-4C53-9BFF-25A9A41288F9}" destId="{7BF3BEB8-3DED-42E2-9452-F38E59F3C1A4}" srcOrd="2" destOrd="0" parTransId="{2BB139A8-730E-45E6-BDD7-A9D544F80F75}" sibTransId="{E85FCE1D-65D7-489C-B19E-79CACC2E185A}"/>
    <dgm:cxn modelId="{6365BA46-2D3D-1D41-88BC-3C7F69469AA8}" type="presOf" srcId="{D3D5E1DC-C193-48C7-AF40-1E788B816591}" destId="{CADE431A-55A6-40DD-B7D9-5249833650A4}" srcOrd="1" destOrd="0" presId="urn:microsoft.com/office/officeart/2005/8/layout/process1"/>
    <dgm:cxn modelId="{DB5EB8AF-2D85-ED47-A767-2486C82EF9B2}" type="presParOf" srcId="{C6F0596B-8F3D-4B06-8EC6-2FDA96AC25A0}" destId="{8F76A14F-2181-4A56-9CA4-FDA8EEC31CAC}" srcOrd="0" destOrd="0" presId="urn:microsoft.com/office/officeart/2005/8/layout/process1"/>
    <dgm:cxn modelId="{B249A1BD-2D85-9D49-B3F2-04EDEA40DDB2}" type="presParOf" srcId="{C6F0596B-8F3D-4B06-8EC6-2FDA96AC25A0}" destId="{E9B88A70-3949-4F9C-BC9E-FC7706F234DF}" srcOrd="1" destOrd="0" presId="urn:microsoft.com/office/officeart/2005/8/layout/process1"/>
    <dgm:cxn modelId="{8EFA856E-F4E0-A24F-B66D-F63570CB8FD0}" type="presParOf" srcId="{E9B88A70-3949-4F9C-BC9E-FC7706F234DF}" destId="{CADE431A-55A6-40DD-B7D9-5249833650A4}" srcOrd="0" destOrd="0" presId="urn:microsoft.com/office/officeart/2005/8/layout/process1"/>
    <dgm:cxn modelId="{C9406B4E-4B6D-EB47-8ED9-C1A99006C320}" type="presParOf" srcId="{C6F0596B-8F3D-4B06-8EC6-2FDA96AC25A0}" destId="{5BB63630-9370-4ADA-B0C7-077C1B63B3E2}" srcOrd="2" destOrd="0" presId="urn:microsoft.com/office/officeart/2005/8/layout/process1"/>
    <dgm:cxn modelId="{385C373A-C074-254F-8334-737971D472FD}" type="presParOf" srcId="{C6F0596B-8F3D-4B06-8EC6-2FDA96AC25A0}" destId="{63A44923-6FD2-44D8-B7C3-838DF70B8EFD}" srcOrd="3" destOrd="0" presId="urn:microsoft.com/office/officeart/2005/8/layout/process1"/>
    <dgm:cxn modelId="{0F5B69E9-F8A7-6044-85D1-09FE84E8C1F0}" type="presParOf" srcId="{63A44923-6FD2-44D8-B7C3-838DF70B8EFD}" destId="{44FEC6B5-FD8D-4D41-A9DC-ABB8CD06B63D}" srcOrd="0" destOrd="0" presId="urn:microsoft.com/office/officeart/2005/8/layout/process1"/>
    <dgm:cxn modelId="{5899D679-D2D5-6040-AEB5-9BE33A4CE7E6}" type="presParOf" srcId="{C6F0596B-8F3D-4B06-8EC6-2FDA96AC25A0}" destId="{B30DE252-9E4A-4848-AB88-F6E2C904DD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6A14F-2181-4A56-9CA4-FDA8EEC31CAC}">
      <dsp:nvSpPr>
        <dsp:cNvPr id="0" name=""/>
        <dsp:cNvSpPr/>
      </dsp:nvSpPr>
      <dsp:spPr>
        <a:xfrm>
          <a:off x="1436984" y="0"/>
          <a:ext cx="1657458" cy="1862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/>
            <a:t>Text pre-processing</a:t>
          </a:r>
        </a:p>
      </dsp:txBody>
      <dsp:txXfrm>
        <a:off x="1485529" y="48545"/>
        <a:ext cx="1560368" cy="1765047"/>
      </dsp:txXfrm>
    </dsp:sp>
    <dsp:sp modelId="{E9B88A70-3949-4F9C-BC9E-FC7706F234DF}">
      <dsp:nvSpPr>
        <dsp:cNvPr id="0" name=""/>
        <dsp:cNvSpPr/>
      </dsp:nvSpPr>
      <dsp:spPr>
        <a:xfrm>
          <a:off x="3437021" y="461371"/>
          <a:ext cx="361771" cy="850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3600" kern="1200"/>
        </a:p>
      </dsp:txBody>
      <dsp:txXfrm>
        <a:off x="3437021" y="631486"/>
        <a:ext cx="253240" cy="510346"/>
      </dsp:txXfrm>
    </dsp:sp>
    <dsp:sp modelId="{5BB63630-9370-4ADA-B0C7-077C1B63B3E2}">
      <dsp:nvSpPr>
        <dsp:cNvPr id="0" name=""/>
        <dsp:cNvSpPr/>
      </dsp:nvSpPr>
      <dsp:spPr>
        <a:xfrm>
          <a:off x="3777029" y="0"/>
          <a:ext cx="2007635" cy="1862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0" i="0" kern="1200" dirty="0"/>
            <a:t>Word frequencies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0" i="0" kern="1200" dirty="0" smtClean="0"/>
            <a:t>Classification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0" i="0" kern="1200" dirty="0" smtClean="0"/>
            <a:t>Sentiment analysis</a:t>
          </a:r>
          <a:endParaRPr lang="en-AU" sz="1800" b="0" i="0" kern="1200" dirty="0"/>
        </a:p>
      </dsp:txBody>
      <dsp:txXfrm>
        <a:off x="3831569" y="54540"/>
        <a:ext cx="1898555" cy="1753057"/>
      </dsp:txXfrm>
    </dsp:sp>
    <dsp:sp modelId="{63A44923-6FD2-44D8-B7C3-838DF70B8EFD}">
      <dsp:nvSpPr>
        <dsp:cNvPr id="0" name=""/>
        <dsp:cNvSpPr/>
      </dsp:nvSpPr>
      <dsp:spPr>
        <a:xfrm>
          <a:off x="6079545" y="461371"/>
          <a:ext cx="332032" cy="850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3600" kern="1200"/>
        </a:p>
      </dsp:txBody>
      <dsp:txXfrm>
        <a:off x="6079545" y="631486"/>
        <a:ext cx="232422" cy="510346"/>
      </dsp:txXfrm>
    </dsp:sp>
    <dsp:sp modelId="{B30DE252-9E4A-4848-AB88-F6E2C904DDF1}">
      <dsp:nvSpPr>
        <dsp:cNvPr id="0" name=""/>
        <dsp:cNvSpPr/>
      </dsp:nvSpPr>
      <dsp:spPr>
        <a:xfrm>
          <a:off x="6411141" y="0"/>
          <a:ext cx="1968604" cy="1862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Results/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Visualization </a:t>
          </a:r>
          <a:endParaRPr lang="en-AU" sz="1800" kern="1200" dirty="0"/>
        </a:p>
      </dsp:txBody>
      <dsp:txXfrm>
        <a:off x="6465681" y="54540"/>
        <a:ext cx="1859524" cy="1753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60CF1-6802-4F5A-9E62-12DA62DBD33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11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F54D4-6AA1-4B04-A8E3-9D02F60D58E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0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F54D4-6AA1-4B04-A8E3-9D02F60D58E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4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4A28C-F5A5-4E3B-B19E-258E5E38F0A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95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1FC05-6F0D-42BA-BBBF-8AD648CD166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80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6 4 3 2 1 0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37BAD860-D776-4AA7-BDFB-4846494DBC5E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160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026CB-E82C-4651-BFC3-E3FD47DB7AD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74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textmining.com/tidytext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The_Who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CPSC 375</a:t>
            </a:r>
            <a:br>
              <a:rPr lang="en-US" dirty="0" smtClean="0"/>
            </a:br>
            <a:r>
              <a:rPr lang="en-US" dirty="0"/>
              <a:t>Introduction to Data Science and 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processing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major approaches/libraries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tidytext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Uses the tidy data principle</a:t>
            </a:r>
          </a:p>
          <a:p>
            <a:pPr lvl="1"/>
            <a:r>
              <a:rPr lang="en-US" dirty="0" err="1" smtClean="0"/>
              <a:t>tibble</a:t>
            </a:r>
            <a:r>
              <a:rPr lang="en-US" dirty="0" smtClean="0"/>
              <a:t> data type</a:t>
            </a:r>
          </a:p>
          <a:p>
            <a:pPr lvl="1"/>
            <a:r>
              <a:rPr lang="en-US" dirty="0" smtClean="0"/>
              <a:t>Uses data wrangling functions for text processing</a:t>
            </a:r>
          </a:p>
          <a:p>
            <a:r>
              <a:rPr lang="en-US" dirty="0" smtClean="0"/>
              <a:t>library(tm) # text mining</a:t>
            </a:r>
          </a:p>
          <a:p>
            <a:pPr lvl="1"/>
            <a:r>
              <a:rPr lang="en-US" dirty="0" err="1" smtClean="0"/>
              <a:t>Vcorpus</a:t>
            </a:r>
            <a:r>
              <a:rPr lang="en-US" dirty="0" smtClean="0"/>
              <a:t>  data type to hold text data</a:t>
            </a:r>
          </a:p>
          <a:p>
            <a:pPr lvl="1"/>
            <a:r>
              <a:rPr lang="en-US" dirty="0" smtClean="0"/>
              <a:t>Special functions to transform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2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0D35-5772-426D-9EB4-E623AB06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Text corpus: 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8CD7-EB4A-4B79-B587-61C587870E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43088"/>
            <a:ext cx="7886700" cy="3646487"/>
          </a:xfrm>
        </p:spPr>
        <p:txBody>
          <a:bodyPr>
            <a:normAutofit/>
          </a:bodyPr>
          <a:lstStyle/>
          <a:p>
            <a:r>
              <a:rPr lang="en-AU" dirty="0"/>
              <a:t>Tidy data: </a:t>
            </a:r>
            <a:r>
              <a:rPr lang="en-AU" b="1" dirty="0"/>
              <a:t>a table with one-token-per-row</a:t>
            </a:r>
            <a:endParaRPr lang="en-AU" dirty="0"/>
          </a:p>
          <a:p>
            <a:pPr lvl="1"/>
            <a:r>
              <a:rPr lang="en-AU" dirty="0"/>
              <a:t>Each variable (=token)  is a column</a:t>
            </a:r>
          </a:p>
          <a:p>
            <a:pPr lvl="1"/>
            <a:r>
              <a:rPr lang="en-AU" dirty="0"/>
              <a:t>Each observation is a row</a:t>
            </a:r>
          </a:p>
          <a:p>
            <a:pPr lvl="1"/>
            <a:r>
              <a:rPr lang="en-AU" dirty="0"/>
              <a:t>Each type of observational unit is a </a:t>
            </a:r>
            <a:r>
              <a:rPr lang="en-AU" dirty="0" smtClean="0"/>
              <a:t>table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www.tidytextmining.com/tidytext.html</a:t>
            </a: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13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tweets to the tidy text format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Install “</a:t>
            </a:r>
            <a:r>
              <a:rPr lang="en-US" dirty="0" err="1"/>
              <a:t>tidytext</a:t>
            </a:r>
            <a:r>
              <a:rPr lang="en-US" dirty="0"/>
              <a:t>” package</a:t>
            </a:r>
          </a:p>
          <a:p>
            <a:r>
              <a:rPr lang="en-US" sz="2800" dirty="0" err="1" smtClean="0"/>
              <a:t>unnest_tokens</a:t>
            </a:r>
            <a:r>
              <a:rPr lang="en-US" sz="2800" dirty="0" smtClean="0"/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data %&gt;%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unnest_tokens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(input = "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text", output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"word") </a:t>
            </a:r>
          </a:p>
          <a:p>
            <a:r>
              <a:rPr lang="en-US" sz="2800" dirty="0" smtClean="0"/>
              <a:t>Breaks up strings in the input column to tokens</a:t>
            </a:r>
          </a:p>
          <a:p>
            <a:r>
              <a:rPr lang="en-US" sz="2800" dirty="0" smtClean="0"/>
              <a:t>Tokens are in the </a:t>
            </a:r>
            <a:r>
              <a:rPr lang="en-US" sz="2800" i="1" dirty="0" smtClean="0"/>
              <a:t>new</a:t>
            </a:r>
            <a:r>
              <a:rPr lang="en-US" sz="2800" dirty="0" smtClean="0"/>
              <a:t> output column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419600"/>
            <a:ext cx="83058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mydata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%&gt;%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unnest_tokens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(input = "text", output = "word")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590800" y="5002272"/>
            <a:ext cx="2407919" cy="701356"/>
          </a:xfrm>
          <a:prstGeom prst="wedgeRectCallout">
            <a:avLst>
              <a:gd name="adj1" fmla="val 20306"/>
              <a:gd name="adj2" fmla="val -676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  <a:r>
              <a:rPr lang="en-US" dirty="0">
                <a:solidFill>
                  <a:schemeClr val="tx1"/>
                </a:solidFill>
              </a:rPr>
              <a:t>column </a:t>
            </a:r>
            <a:r>
              <a:rPr lang="en-US" dirty="0" smtClean="0">
                <a:solidFill>
                  <a:schemeClr val="tx1"/>
                </a:solidFill>
              </a:rPr>
              <a:t>(named </a:t>
            </a:r>
            <a:r>
              <a:rPr lang="en-US" i="1" dirty="0" smtClean="0">
                <a:solidFill>
                  <a:schemeClr val="tx1"/>
                </a:solidFill>
              </a:rPr>
              <a:t>text</a:t>
            </a:r>
            <a:r>
              <a:rPr lang="en-US" dirty="0" smtClean="0">
                <a:solidFill>
                  <a:schemeClr val="tx1"/>
                </a:solidFill>
              </a:rPr>
              <a:t>) contains strings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202681" y="4953000"/>
            <a:ext cx="2407919" cy="701356"/>
          </a:xfrm>
          <a:prstGeom prst="wedgeRectCallout">
            <a:avLst>
              <a:gd name="adj1" fmla="val 20306"/>
              <a:gd name="adj2" fmla="val -676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</a:t>
            </a:r>
            <a:r>
              <a:rPr lang="en-US" dirty="0">
                <a:solidFill>
                  <a:schemeClr val="tx1"/>
                </a:solidFill>
              </a:rPr>
              <a:t>column </a:t>
            </a:r>
            <a:r>
              <a:rPr lang="en-US" dirty="0" smtClean="0">
                <a:solidFill>
                  <a:schemeClr val="tx1"/>
                </a:solidFill>
              </a:rPr>
              <a:t>(named </a:t>
            </a:r>
            <a:r>
              <a:rPr lang="en-US" i="1" dirty="0" smtClean="0">
                <a:solidFill>
                  <a:schemeClr val="tx1"/>
                </a:solidFill>
              </a:rPr>
              <a:t>word</a:t>
            </a:r>
            <a:r>
              <a:rPr lang="en-US" dirty="0" smtClean="0">
                <a:solidFill>
                  <a:schemeClr val="tx1"/>
                </a:solidFill>
              </a:rPr>
              <a:t>) contains tokens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Execute these R commands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library(</a:t>
            </a:r>
            <a:r>
              <a:rPr lang="en-US" sz="2400" dirty="0" err="1" smtClean="0">
                <a:latin typeface="Consolas" panose="020B0609020204030204" pitchFamily="49" charset="0"/>
              </a:rPr>
              <a:t>tidyverse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text </a:t>
            </a:r>
            <a:r>
              <a:rPr lang="en-US" sz="2400" dirty="0">
                <a:latin typeface="Consolas" panose="020B0609020204030204" pitchFamily="49" charset="0"/>
              </a:rPr>
              <a:t>&lt;- c("Because I could not stop for Death -",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"He kindly stopped for me -",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"The Carriage held but just Ourselves -",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"and Immortality</a:t>
            </a:r>
            <a:r>
              <a:rPr lang="en-US" sz="2400" dirty="0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text_df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(line = 1:4, text = text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text_df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%&gt;% </a:t>
            </a:r>
            <a:r>
              <a:rPr lang="en-US" sz="2400" dirty="0" err="1" smtClean="0">
                <a:latin typeface="Consolas" panose="020B0609020204030204" pitchFamily="49" charset="0"/>
              </a:rPr>
              <a:t>unnest_tokens</a:t>
            </a:r>
            <a:r>
              <a:rPr lang="en-US" sz="2400" dirty="0" smtClean="0">
                <a:latin typeface="Consolas" panose="020B0609020204030204" pitchFamily="49" charset="0"/>
              </a:rPr>
              <a:t>(input=text, </a:t>
            </a:r>
            <a:r>
              <a:rPr lang="en-US" sz="2400" dirty="0">
                <a:latin typeface="Consolas" panose="020B0609020204030204" pitchFamily="49" charset="0"/>
              </a:rPr>
              <a:t>output="</a:t>
            </a:r>
            <a:r>
              <a:rPr lang="en-US" sz="2400" dirty="0" smtClean="0">
                <a:latin typeface="Consolas" panose="020B0609020204030204" pitchFamily="49" charset="0"/>
              </a:rPr>
              <a:t>word</a:t>
            </a:r>
            <a:r>
              <a:rPr lang="en-US" sz="2400" dirty="0">
                <a:latin typeface="Consolas" panose="020B0609020204030204" pitchFamily="49" charset="0"/>
              </a:rPr>
              <a:t>")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2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View the output of the previous step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text_df</a:t>
            </a:r>
            <a:r>
              <a:rPr lang="en-US" sz="2400" dirty="0" smtClean="0">
                <a:latin typeface="Consolas" panose="020B0609020204030204" pitchFamily="49" charset="0"/>
              </a:rPr>
              <a:t> %&gt;% </a:t>
            </a:r>
            <a:r>
              <a:rPr lang="en-US" sz="2400" dirty="0" err="1">
                <a:latin typeface="Consolas" panose="020B0609020204030204" pitchFamily="49" charset="0"/>
              </a:rPr>
              <a:t>unnest_tokens</a:t>
            </a:r>
            <a:r>
              <a:rPr lang="en-US" sz="2400" dirty="0">
                <a:latin typeface="Consolas" panose="020B0609020204030204" pitchFamily="49" charset="0"/>
              </a:rPr>
              <a:t>(input=text, output="word</a:t>
            </a:r>
            <a:r>
              <a:rPr lang="en-US" sz="2400" dirty="0" smtClean="0">
                <a:latin typeface="Consolas" panose="020B0609020204030204" pitchFamily="49" charset="0"/>
              </a:rPr>
              <a:t>") %&gt;% view()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Are they all lower or upper case?</a:t>
            </a:r>
          </a:p>
          <a:p>
            <a:r>
              <a:rPr lang="en-US" dirty="0" smtClean="0"/>
              <a:t>Any other changes?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1392-F3C6-40E8-9105-BA0CA13A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C00000"/>
                </a:solidFill>
              </a:rPr>
              <a:t>Data preparation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8438-0CC1-4E10-8AF5-86CBF8DE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rgbClr val="002060"/>
                </a:solidFill>
              </a:rPr>
              <a:t>Common pre-processing steps</a:t>
            </a:r>
          </a:p>
          <a:p>
            <a:pPr lvl="1"/>
            <a:r>
              <a:rPr lang="en-AU" dirty="0" smtClean="0">
                <a:solidFill>
                  <a:srgbClr val="002060"/>
                </a:solidFill>
              </a:rPr>
              <a:t>Convert to lower case</a:t>
            </a:r>
          </a:p>
          <a:p>
            <a:pPr lvl="1"/>
            <a:r>
              <a:rPr lang="en-AU" dirty="0" smtClean="0">
                <a:solidFill>
                  <a:srgbClr val="002060"/>
                </a:solidFill>
              </a:rPr>
              <a:t>Remove punctuation</a:t>
            </a:r>
          </a:p>
          <a:p>
            <a:r>
              <a:rPr lang="en-AU" sz="2800" dirty="0" smtClean="0">
                <a:solidFill>
                  <a:srgbClr val="002060"/>
                </a:solidFill>
              </a:rPr>
              <a:t>Must be careful when processing social media data</a:t>
            </a:r>
          </a:p>
          <a:p>
            <a:pPr lvl="1"/>
            <a:r>
              <a:rPr lang="en-AU" dirty="0" smtClean="0">
                <a:solidFill>
                  <a:srgbClr val="002060"/>
                </a:solidFill>
              </a:rPr>
              <a:t>#hashtags, @mentions, URLs</a:t>
            </a:r>
          </a:p>
          <a:p>
            <a:pPr lvl="2"/>
            <a:r>
              <a:rPr lang="en-AU" dirty="0" smtClean="0">
                <a:solidFill>
                  <a:srgbClr val="002060"/>
                </a:solidFill>
              </a:rPr>
              <a:t>Not punctuation, are case-sensitive</a:t>
            </a:r>
          </a:p>
          <a:p>
            <a:pPr lvl="1"/>
            <a:r>
              <a:rPr lang="en-AU" dirty="0" err="1" smtClean="0">
                <a:solidFill>
                  <a:srgbClr val="002060"/>
                </a:solidFill>
              </a:rPr>
              <a:t>unnest_tokens</a:t>
            </a:r>
            <a:r>
              <a:rPr lang="en-AU" dirty="0" smtClean="0">
                <a:solidFill>
                  <a:srgbClr val="002060"/>
                </a:solidFill>
              </a:rPr>
              <a:t>() understands tweets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5391090"/>
            <a:ext cx="86868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mydata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%&gt;%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unnest_tokens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(input=…, output=…, </a:t>
            </a:r>
            <a:r>
              <a:rPr lang="en-US" sz="20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token=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tweets"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1392-F3C6-40E8-9105-BA0CA13A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C00000"/>
                </a:solidFill>
              </a:rPr>
              <a:t>Word frequency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how many times each word appears</a:t>
            </a:r>
          </a:p>
          <a:p>
            <a:r>
              <a:rPr lang="en-US" dirty="0" smtClean="0"/>
              <a:t>A common type of analysis</a:t>
            </a:r>
          </a:p>
          <a:p>
            <a:r>
              <a:rPr lang="en-US" dirty="0" smtClean="0"/>
              <a:t>“Counts” also called “frequency”</a:t>
            </a:r>
          </a:p>
          <a:p>
            <a:r>
              <a:rPr lang="en-US" dirty="0" smtClean="0"/>
              <a:t>In R: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… %&gt;% </a:t>
            </a:r>
            <a:r>
              <a:rPr lang="en-US" sz="2400" dirty="0" err="1" smtClean="0">
                <a:latin typeface="Consolas" panose="020B0609020204030204" pitchFamily="49" charset="0"/>
              </a:rPr>
              <a:t>group_by</a:t>
            </a:r>
            <a:r>
              <a:rPr lang="en-US" sz="2400" dirty="0" smtClean="0">
                <a:latin typeface="Consolas" panose="020B0609020204030204" pitchFamily="49" charset="0"/>
              </a:rPr>
              <a:t>(word) %&gt;% </a:t>
            </a:r>
            <a:r>
              <a:rPr lang="en-US" sz="2400" dirty="0" err="1" smtClean="0">
                <a:latin typeface="Consolas" panose="020B0609020204030204" pitchFamily="49" charset="0"/>
              </a:rPr>
              <a:t>summarise</a:t>
            </a:r>
            <a:r>
              <a:rPr lang="en-US" sz="2400" dirty="0" smtClean="0">
                <a:latin typeface="Consolas" panose="020B0609020204030204" pitchFamily="49" charset="0"/>
              </a:rPr>
              <a:t>(n())</a:t>
            </a:r>
          </a:p>
          <a:p>
            <a:pPr lvl="1"/>
            <a:r>
              <a:rPr lang="en-US" dirty="0" smtClean="0"/>
              <a:t>Shorter, more readable: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… %&gt;% </a:t>
            </a:r>
            <a:r>
              <a:rPr lang="en-US" sz="2400" dirty="0" smtClean="0">
                <a:latin typeface="Consolas" panose="020B0609020204030204" pitchFamily="49" charset="0"/>
              </a:rPr>
              <a:t>count(word)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Analyze </a:t>
            </a:r>
            <a:r>
              <a:rPr lang="en-US" dirty="0"/>
              <a:t>the tweets in file </a:t>
            </a:r>
            <a:r>
              <a:rPr lang="en-US" dirty="0" smtClean="0"/>
              <a:t>"hashcsufnew.csv”</a:t>
            </a:r>
          </a:p>
          <a:p>
            <a:pPr lvl="1"/>
            <a:r>
              <a:rPr lang="en-US" dirty="0" smtClean="0"/>
              <a:t>Read the CSV file</a:t>
            </a:r>
          </a:p>
          <a:p>
            <a:pPr lvl="1"/>
            <a:r>
              <a:rPr lang="en-US" dirty="0" smtClean="0"/>
              <a:t>Select only the tweet column</a:t>
            </a:r>
          </a:p>
          <a:p>
            <a:pPr lvl="1"/>
            <a:r>
              <a:rPr lang="en-US" dirty="0" smtClean="0"/>
              <a:t>Make it into a </a:t>
            </a:r>
            <a:r>
              <a:rPr lang="en-US" dirty="0" err="1" smtClean="0"/>
              <a:t>tidytext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Count word occurrences</a:t>
            </a:r>
          </a:p>
          <a:p>
            <a:pPr lvl="1"/>
            <a:r>
              <a:rPr lang="en-US" dirty="0" smtClean="0"/>
              <a:t>Which are the most common words?</a:t>
            </a:r>
          </a:p>
          <a:p>
            <a:pPr lvl="1"/>
            <a:r>
              <a:rPr lang="en-US" dirty="0" smtClean="0"/>
              <a:t>Which are the most common hashtags?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8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r>
              <a:rPr lang="en-US" dirty="0" smtClean="0"/>
              <a:t>To create a bar chart: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ggplot</a:t>
            </a:r>
            <a:r>
              <a:rPr lang="en-US" sz="2400" dirty="0" smtClean="0">
                <a:latin typeface="Consolas" panose="020B0609020204030204" pitchFamily="49" charset="0"/>
              </a:rPr>
              <a:t>(data=</a:t>
            </a:r>
            <a:r>
              <a:rPr lang="en-US" sz="2400" dirty="0" err="1" smtClean="0">
                <a:latin typeface="Consolas" panose="020B0609020204030204" pitchFamily="49" charset="0"/>
              </a:rPr>
              <a:t>airquality</a:t>
            </a:r>
            <a:r>
              <a:rPr lang="en-US" sz="2400" dirty="0" smtClean="0">
                <a:latin typeface="Consolas" panose="020B0609020204030204" pitchFamily="49" charset="0"/>
              </a:rPr>
              <a:t>) +</a:t>
            </a:r>
            <a:r>
              <a:rPr lang="en-US" sz="2400" dirty="0" err="1" smtClean="0">
                <a:latin typeface="Consolas" panose="020B0609020204030204" pitchFamily="49" charset="0"/>
              </a:rPr>
              <a:t>geom_col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aes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Month,Ozone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0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r>
              <a:rPr lang="en-US" dirty="0" smtClean="0"/>
              <a:t>To create a bar chart: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ggplot</a:t>
            </a:r>
            <a:r>
              <a:rPr lang="en-US" sz="2400" dirty="0" smtClean="0">
                <a:latin typeface="Consolas" panose="020B0609020204030204" pitchFamily="49" charset="0"/>
              </a:rPr>
              <a:t>(data=</a:t>
            </a:r>
            <a:r>
              <a:rPr lang="en-US" sz="2400" dirty="0" err="1" smtClean="0">
                <a:latin typeface="Consolas" panose="020B0609020204030204" pitchFamily="49" charset="0"/>
              </a:rPr>
              <a:t>airquality</a:t>
            </a:r>
            <a:r>
              <a:rPr lang="en-US" sz="2400" dirty="0" smtClean="0">
                <a:latin typeface="Consolas" panose="020B0609020204030204" pitchFamily="49" charset="0"/>
              </a:rPr>
              <a:t>) +</a:t>
            </a:r>
            <a:r>
              <a:rPr lang="en-US" sz="2400" dirty="0" err="1" smtClean="0">
                <a:latin typeface="Consolas" panose="020B0609020204030204" pitchFamily="49" charset="0"/>
              </a:rPr>
              <a:t>geom_col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aes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Month,Ozone</a:t>
            </a:r>
            <a:r>
              <a:rPr lang="en-US" sz="2400" dirty="0" smtClean="0">
                <a:latin typeface="Consolas" panose="020B0609020204030204" pitchFamily="49" charset="0"/>
              </a:rPr>
              <a:t>)) + </a:t>
            </a:r>
            <a:r>
              <a:rPr lang="en-US" sz="2400" dirty="0" err="1" smtClean="0">
                <a:latin typeface="Consolas" panose="020B0609020204030204" pitchFamily="49" charset="0"/>
              </a:rPr>
              <a:t>coord_flip</a:t>
            </a:r>
            <a:r>
              <a:rPr lang="en-US" sz="2400" dirty="0" smtClean="0">
                <a:latin typeface="Consolas" panose="020B0609020204030204" pitchFamily="49" charset="0"/>
              </a:rPr>
              <a:t>()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3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</a:t>
            </a:r>
            <a:r>
              <a:rPr lang="en-US" dirty="0" smtClean="0"/>
              <a:t>we </a:t>
            </a:r>
            <a:r>
              <a:rPr lang="en-US" dirty="0"/>
              <a:t>w</a:t>
            </a:r>
            <a:r>
              <a:rPr lang="en-US" dirty="0" smtClean="0"/>
              <a:t>ill cover this week</a:t>
            </a:r>
            <a:endParaRPr lang="en-US" dirty="0"/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Common text processing steps</a:t>
            </a:r>
          </a:p>
          <a:p>
            <a:pPr>
              <a:defRPr/>
            </a:pPr>
            <a:r>
              <a:rPr lang="en-US" dirty="0"/>
              <a:t>Using the </a:t>
            </a:r>
            <a:r>
              <a:rPr lang="en-US" dirty="0" err="1"/>
              <a:t>tidytext</a:t>
            </a:r>
            <a:r>
              <a:rPr lang="en-US" dirty="0"/>
              <a:t> package in R</a:t>
            </a:r>
          </a:p>
          <a:p>
            <a:pPr>
              <a:defRPr/>
            </a:pPr>
            <a:r>
              <a:rPr lang="en-US" dirty="0" smtClean="0"/>
              <a:t>Comparing text data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Draw a word cloud of the words from the CSUF tweets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CSV </a:t>
            </a:r>
            <a:r>
              <a:rPr lang="en-US" dirty="0" smtClean="0"/>
              <a:t>file </a:t>
            </a:r>
            <a:r>
              <a:rPr lang="en-US" dirty="0"/>
              <a:t>"hashcsufnew.csv</a:t>
            </a:r>
            <a:r>
              <a:rPr lang="en-US" dirty="0" smtClean="0"/>
              <a:t>” (</a:t>
            </a:r>
            <a:r>
              <a:rPr lang="en-US" dirty="0" err="1" smtClean="0"/>
              <a:t>read_csv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only the tweet </a:t>
            </a:r>
            <a:r>
              <a:rPr lang="en-US" dirty="0" smtClean="0"/>
              <a:t>column (select)</a:t>
            </a:r>
            <a:endParaRPr lang="en-US" dirty="0"/>
          </a:p>
          <a:p>
            <a:pPr lvl="1"/>
            <a:r>
              <a:rPr lang="en-US" dirty="0"/>
              <a:t>Make it into a </a:t>
            </a:r>
            <a:r>
              <a:rPr lang="en-US" dirty="0" err="1"/>
              <a:t>tidytext</a:t>
            </a:r>
            <a:r>
              <a:rPr lang="en-US" dirty="0"/>
              <a:t> </a:t>
            </a:r>
            <a:r>
              <a:rPr lang="en-US" dirty="0" smtClean="0"/>
              <a:t>format (</a:t>
            </a:r>
            <a:r>
              <a:rPr lang="en-US" dirty="0" err="1" smtClean="0"/>
              <a:t>unnest_tokens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Count word </a:t>
            </a:r>
            <a:r>
              <a:rPr lang="en-US" dirty="0" smtClean="0"/>
              <a:t>occurrences (count)</a:t>
            </a:r>
            <a:endParaRPr lang="en-US" dirty="0"/>
          </a:p>
          <a:p>
            <a:pPr lvl="1"/>
            <a:r>
              <a:rPr lang="en-US" dirty="0" smtClean="0"/>
              <a:t>Keep only word occurrences &gt; 200 (filter)</a:t>
            </a:r>
          </a:p>
          <a:p>
            <a:pPr lvl="1"/>
            <a:r>
              <a:rPr lang="en-US" dirty="0" smtClean="0"/>
              <a:t>Save your result in some object</a:t>
            </a:r>
          </a:p>
          <a:p>
            <a:pPr lvl="1"/>
            <a:r>
              <a:rPr lang="en-US" dirty="0"/>
              <a:t>Draw a bar chart of the word </a:t>
            </a:r>
            <a:r>
              <a:rPr lang="en-US" dirty="0" smtClean="0"/>
              <a:t>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162800" y="2057400"/>
            <a:ext cx="914400" cy="2057400"/>
          </a:xfrm>
          <a:prstGeom prst="rightBrace">
            <a:avLst>
              <a:gd name="adj1" fmla="val 7143"/>
              <a:gd name="adj2" fmla="val 4871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45124" y="2819400"/>
            <a:ext cx="128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 steps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Showing words with different font sizes, colors according to their “importance”</a:t>
            </a:r>
          </a:p>
          <a:p>
            <a:r>
              <a:rPr lang="en-US" dirty="0" smtClean="0"/>
              <a:t>“Importance”: Usually word frequency/counts 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Content Placeholder 5" descr="Example of a word cloud" title="Word cloud">
            <a:extLst>
              <a:ext uri="{FF2B5EF4-FFF2-40B4-BE49-F238E27FC236}">
                <a16:creationId xmlns:a16="http://schemas.microsoft.com/office/drawing/2014/main" id="{272C449C-CB80-4C52-A686-469EB292CC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8200" y="2139614"/>
            <a:ext cx="4038600" cy="344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dirty="0" err="1" smtClean="0"/>
              <a:t>wordcloud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Install the </a:t>
            </a:r>
            <a:r>
              <a:rPr lang="en-US" sz="2000" dirty="0" err="1" smtClean="0">
                <a:latin typeface="Consolas" panose="020B0609020204030204" pitchFamily="49" charset="0"/>
              </a:rPr>
              <a:t>wordcloud</a:t>
            </a:r>
            <a:r>
              <a:rPr lang="en-US" sz="2000" dirty="0" smtClean="0">
                <a:latin typeface="Consolas" panose="020B0609020204030204" pitchFamily="49" charset="0"/>
              </a:rPr>
              <a:t> package first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wordcloud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mywords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mywordcounts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max.words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2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any word cloud (with your own words and word counts)</a:t>
            </a:r>
          </a:p>
          <a:p>
            <a:r>
              <a:rPr lang="en-US" dirty="0" smtClean="0"/>
              <a:t>Example: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latin typeface="Consolas" panose="020B0609020204030204" pitchFamily="49" charset="0"/>
              </a:rPr>
              <a:t>wordcloud</a:t>
            </a:r>
            <a:r>
              <a:rPr lang="en-US" sz="2800" dirty="0" smtClean="0">
                <a:latin typeface="Consolas" panose="020B0609020204030204" pitchFamily="49" charset="0"/>
              </a:rPr>
              <a:t>(c</a:t>
            </a:r>
            <a:r>
              <a:rPr lang="en-US" sz="2800" dirty="0">
                <a:latin typeface="Consolas" panose="020B0609020204030204" pitchFamily="49" charset="0"/>
              </a:rPr>
              <a:t>("Hello", "how", "are", "you"), c(50,40,20,40))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Draw a word cloud of the words from the CSUF tweets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CSV </a:t>
            </a:r>
            <a:r>
              <a:rPr lang="en-US" dirty="0" smtClean="0"/>
              <a:t>file </a:t>
            </a:r>
            <a:r>
              <a:rPr lang="en-US" dirty="0"/>
              <a:t>"hashcsufnew.csv</a:t>
            </a:r>
            <a:r>
              <a:rPr lang="en-US" dirty="0" smtClean="0"/>
              <a:t>” (</a:t>
            </a:r>
            <a:r>
              <a:rPr lang="en-US" dirty="0" err="1" smtClean="0"/>
              <a:t>read_csv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only the tweet </a:t>
            </a:r>
            <a:r>
              <a:rPr lang="en-US" dirty="0" smtClean="0"/>
              <a:t>column (select)</a:t>
            </a:r>
            <a:endParaRPr lang="en-US" dirty="0"/>
          </a:p>
          <a:p>
            <a:pPr lvl="1"/>
            <a:r>
              <a:rPr lang="en-US" dirty="0"/>
              <a:t>Make it into a </a:t>
            </a:r>
            <a:r>
              <a:rPr lang="en-US" dirty="0" err="1"/>
              <a:t>tidytext</a:t>
            </a:r>
            <a:r>
              <a:rPr lang="en-US" dirty="0"/>
              <a:t> </a:t>
            </a:r>
            <a:r>
              <a:rPr lang="en-US" dirty="0" smtClean="0"/>
              <a:t>format (</a:t>
            </a:r>
            <a:r>
              <a:rPr lang="en-US" dirty="0" err="1" smtClean="0"/>
              <a:t>unnest_tokens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Count word </a:t>
            </a:r>
            <a:r>
              <a:rPr lang="en-US" dirty="0" smtClean="0"/>
              <a:t>occurrences (count)</a:t>
            </a:r>
            <a:endParaRPr lang="en-US" dirty="0"/>
          </a:p>
          <a:p>
            <a:pPr lvl="1"/>
            <a:r>
              <a:rPr lang="en-US" dirty="0" smtClean="0"/>
              <a:t>Keep only word occurrences &gt; 200 (filter)</a:t>
            </a:r>
          </a:p>
          <a:p>
            <a:pPr lvl="1"/>
            <a:r>
              <a:rPr lang="en-US" dirty="0" smtClean="0"/>
              <a:t>Save your result in some object</a:t>
            </a:r>
          </a:p>
          <a:p>
            <a:pPr lvl="1"/>
            <a:r>
              <a:rPr lang="en-US" b="1" dirty="0" smtClean="0"/>
              <a:t>Create a word cloud from these words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324600" y="2209799"/>
            <a:ext cx="1600200" cy="2895599"/>
          </a:xfrm>
          <a:prstGeom prst="rightBrace">
            <a:avLst>
              <a:gd name="adj1" fmla="val 8333"/>
              <a:gd name="adj2" fmla="val 4871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60648" y="3296334"/>
            <a:ext cx="128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 steps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1392-F3C6-40E8-9105-BA0CA13A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Data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8438-0CC1-4E10-8AF5-86CBF8DE9A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2887" y="1729981"/>
            <a:ext cx="8658225" cy="3892550"/>
          </a:xfrm>
        </p:spPr>
        <p:txBody>
          <a:bodyPr>
            <a:normAutofit/>
          </a:bodyPr>
          <a:lstStyle/>
          <a:p>
            <a:r>
              <a:rPr lang="en-AU" dirty="0" err="1" smtClean="0">
                <a:solidFill>
                  <a:srgbClr val="002060"/>
                </a:solidFill>
              </a:rPr>
              <a:t>Stopwords</a:t>
            </a:r>
            <a:endParaRPr lang="en-AU" dirty="0"/>
          </a:p>
          <a:p>
            <a:pPr lvl="1"/>
            <a:r>
              <a:rPr lang="en-AU" dirty="0" smtClean="0"/>
              <a:t>most </a:t>
            </a:r>
            <a:r>
              <a:rPr lang="en-AU" dirty="0"/>
              <a:t>common words in a language </a:t>
            </a:r>
            <a:endParaRPr lang="en-AU" dirty="0" smtClean="0"/>
          </a:p>
          <a:p>
            <a:pPr lvl="1">
              <a:lnSpc>
                <a:spcPct val="80000"/>
              </a:lnSpc>
            </a:pPr>
            <a:r>
              <a:rPr lang="en-US" altLang="en-US" sz="2300" dirty="0" smtClean="0"/>
              <a:t>Needed for grammatically correct language</a:t>
            </a:r>
            <a:endParaRPr lang="en-US" altLang="en-US" sz="2300" dirty="0"/>
          </a:p>
          <a:p>
            <a:pPr lvl="1">
              <a:lnSpc>
                <a:spcPct val="80000"/>
              </a:lnSpc>
            </a:pPr>
            <a:r>
              <a:rPr lang="en-US" altLang="en-US" sz="2300" dirty="0" smtClean="0"/>
              <a:t>But simple word-based analysis can ignore these</a:t>
            </a:r>
            <a:endParaRPr lang="en-US" altLang="en-US" sz="2300" dirty="0"/>
          </a:p>
          <a:p>
            <a:pPr marL="342900" lvl="1" indent="0">
              <a:buNone/>
            </a:pPr>
            <a:r>
              <a:rPr lang="en-AU" i="1" dirty="0" smtClean="0"/>
              <a:t>the</a:t>
            </a:r>
            <a:r>
              <a:rPr lang="en-AU" dirty="0"/>
              <a:t>, </a:t>
            </a:r>
            <a:r>
              <a:rPr lang="en-AU" i="1" dirty="0"/>
              <a:t>is</a:t>
            </a:r>
            <a:r>
              <a:rPr lang="en-AU" dirty="0"/>
              <a:t>, </a:t>
            </a:r>
            <a:r>
              <a:rPr lang="en-AU" i="1" dirty="0"/>
              <a:t>at</a:t>
            </a:r>
            <a:r>
              <a:rPr lang="en-AU" dirty="0"/>
              <a:t>, </a:t>
            </a:r>
            <a:r>
              <a:rPr lang="en-AU" i="1" dirty="0"/>
              <a:t>which</a:t>
            </a:r>
            <a:r>
              <a:rPr lang="en-AU" dirty="0"/>
              <a:t>, and </a:t>
            </a:r>
            <a:r>
              <a:rPr lang="en-AU" i="1" dirty="0"/>
              <a:t>on</a:t>
            </a:r>
          </a:p>
          <a:p>
            <a:pPr marL="342900" lvl="1" indent="0">
              <a:buNone/>
            </a:pPr>
            <a:r>
              <a:rPr lang="en-AU" dirty="0"/>
              <a:t>Be careful! "</a:t>
            </a:r>
            <a:r>
              <a:rPr lang="en-AU" dirty="0">
                <a:hlinkClick r:id="rId2" tooltip="The Who"/>
              </a:rPr>
              <a:t>The Who</a:t>
            </a:r>
            <a:r>
              <a:rPr lang="en-AU" dirty="0" smtClean="0"/>
              <a:t>"</a:t>
            </a:r>
            <a:endParaRPr lang="en-AU" dirty="0"/>
          </a:p>
        </p:txBody>
      </p:sp>
      <p:pic>
        <p:nvPicPr>
          <p:cNvPr id="13315" name="Picture 3" descr="Removing stop words" title="Removing stop words">
            <a:extLst>
              <a:ext uri="{FF2B5EF4-FFF2-40B4-BE49-F238E27FC236}">
                <a16:creationId xmlns:a16="http://schemas.microsoft.com/office/drawing/2014/main" id="{BDA2E21F-8EE3-42FF-9AD3-9592D3D3F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0" y="4107813"/>
            <a:ext cx="4232910" cy="15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8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Stopwords</a:t>
            </a:r>
            <a:endParaRPr lang="en-US" alt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err="1" smtClean="0"/>
              <a:t>Stopwords</a:t>
            </a:r>
            <a:r>
              <a:rPr lang="en-US" altLang="en-US" dirty="0" smtClean="0"/>
              <a:t> vary with language: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English</a:t>
            </a:r>
            <a:r>
              <a:rPr lang="en-US" altLang="en-US" dirty="0"/>
              <a:t>: A, ABOUT, ABOVE, ACROSS, AFTER, AGAIN, AGAINST, ALL, ALMOST, ALONE, ALONG, ALREADY, ... 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Dutch</a:t>
            </a:r>
            <a:r>
              <a:rPr lang="en-US" altLang="en-US" dirty="0"/>
              <a:t>: </a:t>
            </a:r>
            <a:r>
              <a:rPr lang="nl-NL" altLang="en-US" dirty="0"/>
              <a:t>de, en, van, ik, te, dat, die, in, een, hij, het, niet, zijn, is, was, op, aan, met, als, voor, had, er, maar, om, hem, dan, zou, of, wat, mijn, men, dit, zo, ...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Slovenian</a:t>
            </a:r>
            <a:r>
              <a:rPr lang="en-US" altLang="en-US" dirty="0"/>
              <a:t>: A, AH, AHA, ALI, AMPAK, BAJE, BODISI, BOJDA, BRŽKONE, BRŽČAS, BREZ, CELO, DA, DO, </a:t>
            </a:r>
            <a:r>
              <a:rPr lang="en-US" altLang="en-US" dirty="0" smtClean="0"/>
              <a:t>...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900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Remove </a:t>
            </a:r>
            <a:r>
              <a:rPr lang="en-US" alt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stop_words</a:t>
            </a:r>
            <a:endParaRPr lang="en-US" dirty="0" smtClean="0"/>
          </a:p>
          <a:p>
            <a:pPr lvl="1"/>
            <a:r>
              <a:rPr lang="en-US" dirty="0" smtClean="0"/>
              <a:t>A table of stop words in the </a:t>
            </a:r>
            <a:r>
              <a:rPr lang="en-US" dirty="0" err="1" smtClean="0"/>
              <a:t>tidytext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A column called “word” has the stop words</a:t>
            </a:r>
          </a:p>
          <a:p>
            <a:r>
              <a:rPr lang="en-US" dirty="0" smtClean="0"/>
              <a:t>If both data and </a:t>
            </a:r>
            <a:r>
              <a:rPr lang="en-US" dirty="0" err="1" smtClean="0"/>
              <a:t>stopwords</a:t>
            </a:r>
            <a:r>
              <a:rPr lang="en-US" dirty="0" smtClean="0"/>
              <a:t> are in tidy data format (one word per row), then</a:t>
            </a:r>
          </a:p>
          <a:p>
            <a:pPr lvl="1"/>
            <a:r>
              <a:rPr lang="en-US" dirty="0" smtClean="0"/>
              <a:t>removing stop words is an </a:t>
            </a:r>
            <a:r>
              <a:rPr lang="en-US" dirty="0" err="1" smtClean="0"/>
              <a:t>anti_join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6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Execute these R commands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library(</a:t>
            </a:r>
            <a:r>
              <a:rPr lang="en-US" sz="2400" dirty="0" err="1" smtClean="0">
                <a:latin typeface="Consolas" panose="020B0609020204030204" pitchFamily="49" charset="0"/>
              </a:rPr>
              <a:t>tidyverse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text </a:t>
            </a:r>
            <a:r>
              <a:rPr lang="en-US" sz="2400" dirty="0">
                <a:latin typeface="Consolas" panose="020B0609020204030204" pitchFamily="49" charset="0"/>
              </a:rPr>
              <a:t>&lt;- c("Because I could not stop for Death -",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"He kindly stopped for me -",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"The Carriage held but just Ourselves -",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"and Immortality</a:t>
            </a:r>
            <a:r>
              <a:rPr lang="en-US" sz="2400" dirty="0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text_df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(line = 1:4, text = text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text_df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%&gt;% </a:t>
            </a:r>
            <a:r>
              <a:rPr lang="en-US" sz="2400" dirty="0" err="1" smtClean="0">
                <a:latin typeface="Consolas" panose="020B0609020204030204" pitchFamily="49" charset="0"/>
              </a:rPr>
              <a:t>unnest_tokens</a:t>
            </a:r>
            <a:r>
              <a:rPr lang="en-US" sz="2400" dirty="0" smtClean="0">
                <a:latin typeface="Consolas" panose="020B0609020204030204" pitchFamily="49" charset="0"/>
              </a:rPr>
              <a:t>(input=text, output=word)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text_df</a:t>
            </a:r>
            <a:r>
              <a:rPr lang="en-US" sz="2400" dirty="0">
                <a:latin typeface="Consolas" panose="020B0609020204030204" pitchFamily="49" charset="0"/>
              </a:rPr>
              <a:t> %&gt;% </a:t>
            </a:r>
            <a:r>
              <a:rPr lang="en-US" sz="2400" dirty="0" err="1">
                <a:latin typeface="Consolas" panose="020B0609020204030204" pitchFamily="49" charset="0"/>
              </a:rPr>
              <a:t>unnest_tokens</a:t>
            </a:r>
            <a:r>
              <a:rPr lang="en-US" sz="2400" dirty="0">
                <a:latin typeface="Consolas" panose="020B0609020204030204" pitchFamily="49" charset="0"/>
              </a:rPr>
              <a:t>(input=text, output=word) </a:t>
            </a:r>
            <a:r>
              <a:rPr lang="en-US" sz="2400" dirty="0" smtClean="0"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</a:t>
            </a:r>
            <a:r>
              <a:rPr lang="en-US" sz="2400" dirty="0" err="1" smtClean="0">
                <a:latin typeface="Consolas" panose="020B0609020204030204" pitchFamily="49" charset="0"/>
              </a:rPr>
              <a:t>anti_join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stop_words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Remove stop words from the CSUF tweets</a:t>
            </a:r>
          </a:p>
          <a:p>
            <a:pPr lvl="1"/>
            <a:r>
              <a:rPr lang="en-US" sz="2400" dirty="0" smtClean="0"/>
              <a:t>Read </a:t>
            </a:r>
            <a:r>
              <a:rPr lang="en-US" sz="2400" dirty="0"/>
              <a:t>the CSV </a:t>
            </a:r>
            <a:r>
              <a:rPr lang="en-US" sz="2400" dirty="0" smtClean="0"/>
              <a:t>file </a:t>
            </a:r>
            <a:r>
              <a:rPr lang="en-US" sz="2400" dirty="0"/>
              <a:t>"hashcsufnew.csv</a:t>
            </a:r>
            <a:r>
              <a:rPr lang="en-US" sz="2400" dirty="0" smtClean="0"/>
              <a:t>” (</a:t>
            </a:r>
            <a:r>
              <a:rPr lang="en-US" sz="2400" dirty="0" err="1" smtClean="0"/>
              <a:t>read_csv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smtClean="0"/>
              <a:t>Select </a:t>
            </a:r>
            <a:r>
              <a:rPr lang="en-US" sz="2400" dirty="0"/>
              <a:t>only the tweet </a:t>
            </a:r>
            <a:r>
              <a:rPr lang="en-US" sz="2400" dirty="0" smtClean="0"/>
              <a:t>column (select)</a:t>
            </a:r>
            <a:endParaRPr lang="en-US" sz="2400" dirty="0"/>
          </a:p>
          <a:p>
            <a:pPr lvl="1"/>
            <a:r>
              <a:rPr lang="en-US" sz="2400" dirty="0"/>
              <a:t>Make it into a </a:t>
            </a:r>
            <a:r>
              <a:rPr lang="en-US" sz="2400" dirty="0" err="1"/>
              <a:t>tidytext</a:t>
            </a:r>
            <a:r>
              <a:rPr lang="en-US" sz="2400" dirty="0"/>
              <a:t> </a:t>
            </a:r>
            <a:r>
              <a:rPr lang="en-US" sz="2400" dirty="0" smtClean="0"/>
              <a:t>format (</a:t>
            </a:r>
            <a:r>
              <a:rPr lang="en-US" sz="2400" dirty="0" err="1" smtClean="0"/>
              <a:t>unnest_tokens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/>
              <a:t>Count word </a:t>
            </a:r>
            <a:r>
              <a:rPr lang="en-US" sz="2400" dirty="0" smtClean="0"/>
              <a:t>occurrences (count)</a:t>
            </a:r>
            <a:endParaRPr lang="en-US" sz="2400" dirty="0"/>
          </a:p>
          <a:p>
            <a:pPr lvl="1"/>
            <a:r>
              <a:rPr lang="en-US" sz="2400" dirty="0" smtClean="0"/>
              <a:t>Keep only word occurrences &gt; 200 (filter)</a:t>
            </a:r>
          </a:p>
          <a:p>
            <a:pPr lvl="1"/>
            <a:r>
              <a:rPr lang="en-US" sz="2400" dirty="0" smtClean="0"/>
              <a:t>Save your result in some object</a:t>
            </a:r>
          </a:p>
          <a:p>
            <a:pPr lvl="1"/>
            <a:r>
              <a:rPr lang="en-US" dirty="0" smtClean="0"/>
              <a:t>Remove stop words (</a:t>
            </a:r>
            <a:r>
              <a:rPr lang="en-US" dirty="0" err="1" smtClean="0"/>
              <a:t>anti_join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a word cloud from these words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981700" y="2133600"/>
            <a:ext cx="1600200" cy="2514601"/>
          </a:xfrm>
          <a:prstGeom prst="rightBrace">
            <a:avLst>
              <a:gd name="adj1" fmla="val 8333"/>
              <a:gd name="adj2" fmla="val 4871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81900" y="2971800"/>
            <a:ext cx="128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 steps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analytics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9113"/>
            <a:ext cx="5281332" cy="35194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Metrics: demise of “vanity” metrics (likes, dislikes)</a:t>
            </a:r>
          </a:p>
          <a:p>
            <a:r>
              <a:rPr lang="en-AU" dirty="0" smtClean="0"/>
              <a:t>Decline </a:t>
            </a:r>
            <a:r>
              <a:rPr lang="en-AU" dirty="0"/>
              <a:t>of corporations and government trust, the rise of micro-influencers</a:t>
            </a:r>
            <a:endParaRPr lang="ru-RU" dirty="0"/>
          </a:p>
          <a:p>
            <a:r>
              <a:rPr lang="en-AU" dirty="0"/>
              <a:t>Social commerce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Social </a:t>
            </a:r>
            <a:r>
              <a:rPr lang="en-AU" dirty="0">
                <a:solidFill>
                  <a:srgbClr val="0070C0"/>
                </a:solidFill>
              </a:rPr>
              <a:t>listening</a:t>
            </a:r>
            <a:r>
              <a:rPr lang="en-AU" dirty="0"/>
              <a:t>: tracking conversations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FF0000"/>
                </a:solidFill>
              </a:rPr>
              <a:t>identify recurring phrases, words or brands</a:t>
            </a:r>
            <a:r>
              <a:rPr lang="en-AU" dirty="0" smtClean="0"/>
              <a:t>, identify </a:t>
            </a:r>
            <a:r>
              <a:rPr lang="en-AU" dirty="0"/>
              <a:t>uncovered demands and opportunities </a:t>
            </a:r>
          </a:p>
          <a:p>
            <a:endParaRPr lang="en-US" dirty="0"/>
          </a:p>
        </p:txBody>
      </p:sp>
      <p:pic>
        <p:nvPicPr>
          <p:cNvPr id="4" name="Picture 3" descr="Social media analysis example with a bar graph" title="Social media analysis example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7980" y="1799113"/>
            <a:ext cx="3204770" cy="3186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997" y="5699998"/>
            <a:ext cx="32207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Introduction to social media analysis in R</a:t>
            </a:r>
          </a:p>
          <a:p>
            <a:r>
              <a:rPr lang="en-US" sz="1100" dirty="0" smtClean="0"/>
              <a:t>Maria </a:t>
            </a:r>
            <a:r>
              <a:rPr lang="en-US" sz="1100" dirty="0" err="1"/>
              <a:t>Prokofivea</a:t>
            </a:r>
            <a:r>
              <a:rPr lang="en-US" sz="1100" dirty="0"/>
              <a:t>, </a:t>
            </a:r>
            <a:r>
              <a:rPr lang="en-US" sz="1100" dirty="0" err="1"/>
              <a:t>Saskia</a:t>
            </a:r>
            <a:r>
              <a:rPr lang="en-US" sz="1100" dirty="0"/>
              <a:t> Freytag and Anna </a:t>
            </a:r>
            <a:r>
              <a:rPr lang="en-US" sz="1100" dirty="0" err="1"/>
              <a:t>Quaglieri</a:t>
            </a:r>
            <a:endParaRPr lang="en-US" sz="1100" dirty="0"/>
          </a:p>
          <a:p>
            <a:r>
              <a:rPr lang="en-US" sz="1100" dirty="0"/>
              <a:t>R-Ladies/Victoria University (Australia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11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Stemming</a:t>
            </a:r>
            <a:endParaRPr lang="en-US" altLang="en-US" dirty="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Different forms of the same word (e.g</a:t>
            </a:r>
            <a:r>
              <a:rPr lang="en-US" altLang="en-US" dirty="0" smtClean="0"/>
              <a:t>., </a:t>
            </a:r>
            <a:r>
              <a:rPr lang="en-US" altLang="en-US" i="1" dirty="0"/>
              <a:t>learns</a:t>
            </a:r>
            <a:r>
              <a:rPr lang="en-US" altLang="en-US" dirty="0"/>
              <a:t>, </a:t>
            </a:r>
            <a:r>
              <a:rPr lang="en-US" altLang="en-US" i="1" dirty="0"/>
              <a:t>learned</a:t>
            </a:r>
            <a:r>
              <a:rPr lang="en-US" altLang="en-US" dirty="0"/>
              <a:t>, </a:t>
            </a:r>
            <a:r>
              <a:rPr lang="en-US" altLang="en-US" i="1" dirty="0"/>
              <a:t>learning</a:t>
            </a:r>
            <a:r>
              <a:rPr lang="en-US" altLang="en-US" dirty="0" smtClean="0"/>
              <a:t>,…)</a:t>
            </a:r>
            <a:r>
              <a:rPr lang="en-US" altLang="en-US" dirty="0"/>
              <a:t> have </a:t>
            </a:r>
            <a:r>
              <a:rPr lang="en-US" altLang="en-US" dirty="0" smtClean="0">
                <a:solidFill>
                  <a:srgbClr val="00B050"/>
                </a:solidFill>
              </a:rPr>
              <a:t>similar meaning </a:t>
            </a:r>
            <a:r>
              <a:rPr lang="en-US" altLang="en-US" dirty="0" smtClean="0"/>
              <a:t>but </a:t>
            </a:r>
            <a:r>
              <a:rPr lang="en-US" altLang="en-US" dirty="0" smtClean="0">
                <a:solidFill>
                  <a:srgbClr val="00B050"/>
                </a:solidFill>
              </a:rPr>
              <a:t>different spelling </a:t>
            </a:r>
            <a:endParaRPr lang="en-US" altLang="en-US" dirty="0">
              <a:solidFill>
                <a:srgbClr val="00B050"/>
              </a:solidFill>
            </a:endParaRPr>
          </a:p>
          <a:p>
            <a:pPr lvl="1"/>
            <a:r>
              <a:rPr lang="en-US" altLang="en-US" dirty="0" smtClean="0"/>
              <a:t>problematic </a:t>
            </a:r>
            <a:r>
              <a:rPr lang="en-US" altLang="en-US" dirty="0"/>
              <a:t>for text data </a:t>
            </a:r>
            <a:r>
              <a:rPr lang="en-US" altLang="en-US" dirty="0" smtClean="0"/>
              <a:t>analysis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Stemming</a:t>
            </a:r>
            <a:endParaRPr lang="en-US" altLang="en-US" dirty="0"/>
          </a:p>
          <a:p>
            <a:pPr lvl="1"/>
            <a:r>
              <a:rPr lang="en-US" altLang="en-US" dirty="0" smtClean="0"/>
              <a:t>process </a:t>
            </a:r>
            <a:r>
              <a:rPr lang="en-US" altLang="en-US" dirty="0"/>
              <a:t>of transforming a word into its </a:t>
            </a:r>
            <a:r>
              <a:rPr lang="en-US" altLang="en-US" dirty="0" smtClean="0"/>
              <a:t>most important part: its </a:t>
            </a:r>
            <a:r>
              <a:rPr lang="en-US" altLang="en-US" i="1" dirty="0" smtClean="0">
                <a:solidFill>
                  <a:srgbClr val="FF0000"/>
                </a:solidFill>
              </a:rPr>
              <a:t>stem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smtClean="0"/>
              <a:t>Stemming merges different forms of a word into one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82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Stemming</a:t>
            </a:r>
            <a:endParaRPr lang="en-US" altLang="en-US" dirty="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Stemming is done using a sequence of rules</a:t>
            </a:r>
          </a:p>
          <a:p>
            <a:pPr lvl="1"/>
            <a:r>
              <a:rPr lang="en-US" altLang="en-US" dirty="0" smtClean="0"/>
              <a:t>NOT by looking up a dictionary</a:t>
            </a:r>
          </a:p>
          <a:p>
            <a:r>
              <a:rPr lang="en-US" altLang="en-US" dirty="0" smtClean="0"/>
              <a:t>Therefore:</a:t>
            </a:r>
          </a:p>
          <a:p>
            <a:pPr lvl="1"/>
            <a:r>
              <a:rPr lang="en-US" altLang="en-US" dirty="0" smtClean="0"/>
              <a:t>It is computationally efficient</a:t>
            </a:r>
          </a:p>
          <a:p>
            <a:pPr lvl="1"/>
            <a:r>
              <a:rPr lang="en-US" altLang="en-US" dirty="0" smtClean="0"/>
              <a:t>But not perfect</a:t>
            </a:r>
          </a:p>
          <a:p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Porter stemming (example rules)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33400" y="1295400"/>
          <a:ext cx="8077199" cy="4922203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76372082"/>
                    </a:ext>
                  </a:extLst>
                </a:gridCol>
                <a:gridCol w="439378">
                  <a:extLst>
                    <a:ext uri="{9D8B030D-6E8A-4147-A177-3AD203B41FA5}">
                      <a16:colId xmlns:a16="http://schemas.microsoft.com/office/drawing/2014/main" val="2641433156"/>
                    </a:ext>
                  </a:extLst>
                </a:gridCol>
                <a:gridCol w="1084622">
                  <a:extLst>
                    <a:ext uri="{9D8B030D-6E8A-4147-A177-3AD203B41FA5}">
                      <a16:colId xmlns:a16="http://schemas.microsoft.com/office/drawing/2014/main" val="35401375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697821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500711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7240001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654279153"/>
                    </a:ext>
                  </a:extLst>
                </a:gridCol>
              </a:tblGrid>
              <a:tr h="3935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From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To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From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To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4292151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AT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ATE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  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conflat</a:t>
                      </a:r>
                      <a:r>
                        <a:rPr lang="en-US" sz="1300" dirty="0"/>
                        <a:t>(</a:t>
                      </a:r>
                      <a:r>
                        <a:rPr lang="en-US" sz="1300" dirty="0" err="1"/>
                        <a:t>ed</a:t>
                      </a:r>
                      <a:r>
                        <a:rPr lang="en-US" sz="1300" dirty="0"/>
                        <a:t>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conflate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3440789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BL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BLE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  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troubl(ed)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trouble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86654859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IZ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IZE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  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siz(ed)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size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3976576"/>
                  </a:ext>
                </a:extLst>
              </a:tr>
              <a:tr h="1180686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(*d and not (*L or *S or *Z))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single letter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  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hopp</a:t>
                      </a:r>
                      <a:r>
                        <a:rPr lang="en-US" sz="1300" dirty="0"/>
                        <a:t>(</a:t>
                      </a:r>
                      <a:r>
                        <a:rPr lang="en-US" sz="1300" dirty="0" err="1"/>
                        <a:t>ing</a:t>
                      </a:r>
                      <a:r>
                        <a:rPr lang="en-US" sz="1300" dirty="0"/>
                        <a:t>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hop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1839906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(m=1 and *o)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  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tann(ed)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tan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3756158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  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fall(ing)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fall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0194626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  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hiss(ing)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hiss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8538989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  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fizz(ed)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fizz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7478228"/>
                  </a:ext>
                </a:extLst>
              </a:tr>
              <a:tr h="5903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  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fail(ing)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fail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4334265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  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fil(ing)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file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664992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stemming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wordStem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Part of the </a:t>
            </a:r>
            <a:r>
              <a:rPr lang="en-US" dirty="0" err="1" smtClean="0"/>
              <a:t>SnowballC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Automatically installed with </a:t>
            </a:r>
            <a:r>
              <a:rPr lang="en-US" dirty="0" err="1" smtClean="0"/>
              <a:t>tidytext</a:t>
            </a:r>
            <a:endParaRPr lang="en-US" dirty="0" smtClean="0"/>
          </a:p>
          <a:p>
            <a:pPr lvl="1"/>
            <a:r>
              <a:rPr lang="en-US" dirty="0" smtClean="0"/>
              <a:t>Just load it:</a:t>
            </a:r>
          </a:p>
          <a:p>
            <a:pPr lvl="2"/>
            <a:r>
              <a:rPr lang="en-US" dirty="0" smtClean="0"/>
              <a:t>library(</a:t>
            </a:r>
            <a:r>
              <a:rPr lang="en-US" dirty="0" err="1" smtClean="0"/>
              <a:t>SnowballC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… %&gt;%  </a:t>
            </a:r>
            <a:r>
              <a:rPr lang="en-US" sz="2800" dirty="0">
                <a:latin typeface="Consolas" panose="020B0609020204030204" pitchFamily="49" charset="0"/>
              </a:rPr>
              <a:t>mutate(word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wordStem</a:t>
            </a:r>
            <a:r>
              <a:rPr lang="en-US" sz="2800" dirty="0">
                <a:latin typeface="Consolas" panose="020B0609020204030204" pitchFamily="49" charset="0"/>
              </a:rPr>
              <a:t>(word))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9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Remove stop words from the CSUF tweets</a:t>
            </a:r>
          </a:p>
          <a:p>
            <a:pPr lvl="1"/>
            <a:r>
              <a:rPr lang="en-US" sz="2400" dirty="0" smtClean="0"/>
              <a:t>Read </a:t>
            </a:r>
            <a:r>
              <a:rPr lang="en-US" sz="2400" dirty="0"/>
              <a:t>the CSV </a:t>
            </a:r>
            <a:r>
              <a:rPr lang="en-US" sz="2400" dirty="0" smtClean="0"/>
              <a:t>file </a:t>
            </a:r>
            <a:r>
              <a:rPr lang="en-US" sz="2400" dirty="0"/>
              <a:t>"hashcsufnew.csv</a:t>
            </a:r>
            <a:r>
              <a:rPr lang="en-US" sz="2400" dirty="0" smtClean="0"/>
              <a:t>” (</a:t>
            </a:r>
            <a:r>
              <a:rPr lang="en-US" sz="2400" dirty="0" err="1" smtClean="0"/>
              <a:t>read_csv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smtClean="0"/>
              <a:t>Select </a:t>
            </a:r>
            <a:r>
              <a:rPr lang="en-US" sz="2400" dirty="0"/>
              <a:t>only the tweet </a:t>
            </a:r>
            <a:r>
              <a:rPr lang="en-US" sz="2400" dirty="0" smtClean="0"/>
              <a:t>column (select)</a:t>
            </a:r>
            <a:endParaRPr lang="en-US" sz="2400" dirty="0"/>
          </a:p>
          <a:p>
            <a:pPr lvl="1"/>
            <a:r>
              <a:rPr lang="en-US" sz="2400" dirty="0"/>
              <a:t>Make it into a </a:t>
            </a:r>
            <a:r>
              <a:rPr lang="en-US" sz="2400" dirty="0" err="1"/>
              <a:t>tidytext</a:t>
            </a:r>
            <a:r>
              <a:rPr lang="en-US" sz="2400" dirty="0"/>
              <a:t> </a:t>
            </a:r>
            <a:r>
              <a:rPr lang="en-US" sz="2400" dirty="0" smtClean="0"/>
              <a:t>format (</a:t>
            </a:r>
            <a:r>
              <a:rPr lang="en-US" sz="2400" dirty="0" err="1" smtClean="0"/>
              <a:t>unnest_tokens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b="1" dirty="0" smtClean="0"/>
              <a:t>Remove stop words (</a:t>
            </a:r>
            <a:r>
              <a:rPr lang="en-US" sz="2400" b="1" dirty="0" err="1" smtClean="0"/>
              <a:t>anti_join</a:t>
            </a:r>
            <a:r>
              <a:rPr lang="en-US" sz="2400" b="1" dirty="0" smtClean="0"/>
              <a:t>)</a:t>
            </a:r>
          </a:p>
          <a:p>
            <a:pPr lvl="1"/>
            <a:r>
              <a:rPr lang="en-US" b="1" dirty="0" smtClean="0"/>
              <a:t>Stem the words</a:t>
            </a:r>
          </a:p>
          <a:p>
            <a:pPr lvl="1"/>
            <a:r>
              <a:rPr lang="en-US" dirty="0"/>
              <a:t>Count word occurrences (count)</a:t>
            </a:r>
          </a:p>
          <a:p>
            <a:pPr lvl="1"/>
            <a:r>
              <a:rPr lang="en-US" dirty="0"/>
              <a:t>Keep only word occurrences &gt; 200 (filter)</a:t>
            </a:r>
          </a:p>
          <a:p>
            <a:pPr lvl="1"/>
            <a:r>
              <a:rPr lang="en-US" dirty="0"/>
              <a:t>Save your result in some object</a:t>
            </a:r>
          </a:p>
          <a:p>
            <a:pPr lvl="1"/>
            <a:r>
              <a:rPr lang="en-US" b="1" dirty="0" smtClean="0"/>
              <a:t>Create a word cloud from these words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981700" y="2133600"/>
            <a:ext cx="1600200" cy="2743200"/>
          </a:xfrm>
          <a:prstGeom prst="rightBrace">
            <a:avLst>
              <a:gd name="adj1" fmla="val 8333"/>
              <a:gd name="adj2" fmla="val 4871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81900" y="2971800"/>
            <a:ext cx="128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 steps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 Frequency – Inverse Document Frequency</a:t>
            </a:r>
          </a:p>
          <a:p>
            <a:r>
              <a:rPr lang="en-US" dirty="0" smtClean="0"/>
              <a:t>Cosine similarity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9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6096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en-US"/>
              <a:t>Document Categorization Task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3733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900" b="1" dirty="0">
                <a:solidFill>
                  <a:schemeClr val="tx2"/>
                </a:solidFill>
              </a:rPr>
              <a:t>Given:</a:t>
            </a:r>
            <a:r>
              <a:rPr lang="en-US" altLang="en-US" sz="2900" dirty="0"/>
              <a:t> set of documents labeled with content categories </a:t>
            </a:r>
          </a:p>
          <a:p>
            <a:pPr>
              <a:lnSpc>
                <a:spcPct val="90000"/>
              </a:lnSpc>
            </a:pPr>
            <a:r>
              <a:rPr lang="en-US" altLang="en-US" sz="2900" b="1" dirty="0">
                <a:solidFill>
                  <a:schemeClr val="tx2"/>
                </a:solidFill>
              </a:rPr>
              <a:t>The goal</a:t>
            </a:r>
            <a:r>
              <a:rPr lang="en-US" altLang="en-US" sz="2900" b="1" dirty="0"/>
              <a:t>:</a:t>
            </a:r>
            <a:r>
              <a:rPr lang="en-US" altLang="en-US" sz="2900" dirty="0"/>
              <a:t> to build a model which would automatically assign right content categories to new unlabeled documents.</a:t>
            </a:r>
          </a:p>
          <a:p>
            <a:pPr>
              <a:lnSpc>
                <a:spcPct val="90000"/>
              </a:lnSpc>
            </a:pPr>
            <a:r>
              <a:rPr lang="en-US" altLang="en-US" sz="2900" dirty="0"/>
              <a:t>Content categories can be: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tx2"/>
                </a:solidFill>
              </a:rPr>
              <a:t>unstructured</a:t>
            </a:r>
            <a:r>
              <a:rPr lang="en-US" altLang="en-US" sz="2800" dirty="0"/>
              <a:t> (e.g., Reuters)</a:t>
            </a:r>
            <a:r>
              <a:rPr lang="en-US" altLang="en-US" sz="2800" b="1" dirty="0">
                <a:solidFill>
                  <a:schemeClr val="tx2"/>
                </a:solidFill>
              </a:rPr>
              <a:t> or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tx2"/>
                </a:solidFill>
              </a:rPr>
              <a:t>structured</a:t>
            </a:r>
            <a:r>
              <a:rPr lang="en-US" altLang="en-US" sz="2800" b="1" dirty="0"/>
              <a:t> </a:t>
            </a:r>
            <a:r>
              <a:rPr lang="en-US" altLang="en-US" sz="2800" dirty="0"/>
              <a:t>(e.g., Yahoo</a:t>
            </a:r>
            <a:r>
              <a:rPr lang="en-US" altLang="en-US" sz="2800" dirty="0" smtClean="0"/>
              <a:t>, </a:t>
            </a:r>
            <a:r>
              <a:rPr lang="en-US" altLang="en-US" sz="2800" dirty="0"/>
              <a:t>Medline) </a:t>
            </a:r>
          </a:p>
        </p:txBody>
      </p:sp>
    </p:spTree>
    <p:extLst>
      <p:ext uri="{BB962C8B-B14F-4D97-AF65-F5344CB8AC3E}">
        <p14:creationId xmlns:p14="http://schemas.microsoft.com/office/powerpoint/2010/main" val="37368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/>
              <a:t>Document categorization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381000" y="3505200"/>
            <a:ext cx="245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labeled documents</a:t>
            </a:r>
          </a:p>
        </p:txBody>
      </p:sp>
      <p:sp>
        <p:nvSpPr>
          <p:cNvPr id="435204" name="AutoShape 4"/>
          <p:cNvSpPr>
            <a:spLocks noChangeArrowheads="1"/>
          </p:cNvSpPr>
          <p:nvPr/>
        </p:nvSpPr>
        <p:spPr bwMode="auto">
          <a:xfrm rot="796609">
            <a:off x="2547938" y="3033713"/>
            <a:ext cx="2209800" cy="407987"/>
          </a:xfrm>
          <a:prstGeom prst="rightArrow">
            <a:avLst>
              <a:gd name="adj1" fmla="val 50000"/>
              <a:gd name="adj2" fmla="val 1354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7239000" y="990600"/>
            <a:ext cx="1447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unlabeled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document</a:t>
            </a:r>
          </a:p>
        </p:txBody>
      </p:sp>
      <p:sp>
        <p:nvSpPr>
          <p:cNvPr id="435206" name="AutoShape 6"/>
          <p:cNvSpPr>
            <a:spLocks noChangeArrowheads="1"/>
          </p:cNvSpPr>
          <p:nvPr/>
        </p:nvSpPr>
        <p:spPr bwMode="auto">
          <a:xfrm rot="-3792219">
            <a:off x="5334793" y="4114007"/>
            <a:ext cx="976313" cy="381000"/>
          </a:xfrm>
          <a:prstGeom prst="leftArrow">
            <a:avLst>
              <a:gd name="adj1" fmla="val 50000"/>
              <a:gd name="adj2" fmla="val 640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2286000" y="5029200"/>
            <a:ext cx="2508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document category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(label)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1219200" y="1905000"/>
            <a:ext cx="533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1371600" y="2057400"/>
            <a:ext cx="533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1524000" y="2209800"/>
            <a:ext cx="533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1905000" y="2667000"/>
            <a:ext cx="533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2" name="Rectangle 12"/>
          <p:cNvSpPr>
            <a:spLocks noChangeArrowheads="1"/>
          </p:cNvSpPr>
          <p:nvPr/>
        </p:nvSpPr>
        <p:spPr bwMode="auto">
          <a:xfrm>
            <a:off x="6477000" y="1066800"/>
            <a:ext cx="7620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3" name="Rectangle 13"/>
          <p:cNvSpPr>
            <a:spLocks noChangeArrowheads="1"/>
          </p:cNvSpPr>
          <p:nvPr/>
        </p:nvSpPr>
        <p:spPr bwMode="auto">
          <a:xfrm>
            <a:off x="1219200" y="1905000"/>
            <a:ext cx="228600" cy="76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4" name="Rectangle 14"/>
          <p:cNvSpPr>
            <a:spLocks noChangeArrowheads="1"/>
          </p:cNvSpPr>
          <p:nvPr/>
        </p:nvSpPr>
        <p:spPr bwMode="auto">
          <a:xfrm>
            <a:off x="1371600" y="2057400"/>
            <a:ext cx="228600" cy="76200"/>
          </a:xfrm>
          <a:prstGeom prst="rect">
            <a:avLst/>
          </a:prstGeom>
          <a:solidFill>
            <a:srgbClr val="AE8A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5" name="Rectangle 15"/>
          <p:cNvSpPr>
            <a:spLocks noChangeArrowheads="1"/>
          </p:cNvSpPr>
          <p:nvPr/>
        </p:nvSpPr>
        <p:spPr bwMode="auto">
          <a:xfrm>
            <a:off x="1524000" y="2209800"/>
            <a:ext cx="228600" cy="76200"/>
          </a:xfrm>
          <a:prstGeom prst="rect">
            <a:avLst/>
          </a:prstGeom>
          <a:solidFill>
            <a:srgbClr val="AE8A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Rectangle 16"/>
          <p:cNvSpPr>
            <a:spLocks noChangeArrowheads="1"/>
          </p:cNvSpPr>
          <p:nvPr/>
        </p:nvSpPr>
        <p:spPr bwMode="auto">
          <a:xfrm>
            <a:off x="1905000" y="2667000"/>
            <a:ext cx="228600" cy="76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7" name="Text Box 17"/>
          <p:cNvSpPr txBox="1">
            <a:spLocks noChangeArrowheads="1"/>
          </p:cNvSpPr>
          <p:nvPr/>
        </p:nvSpPr>
        <p:spPr bwMode="auto">
          <a:xfrm>
            <a:off x="6400800" y="1066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b="1">
                <a:solidFill>
                  <a:srgbClr val="170981"/>
                </a:solidFill>
                <a:latin typeface="Times New Roman" panose="02020603050405020304" pitchFamily="18" charset="0"/>
              </a:rPr>
              <a:t>???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5218" name="Rectangle 18"/>
          <p:cNvSpPr>
            <a:spLocks noChangeArrowheads="1"/>
          </p:cNvSpPr>
          <p:nvPr/>
        </p:nvSpPr>
        <p:spPr bwMode="auto">
          <a:xfrm>
            <a:off x="4876800" y="4953000"/>
            <a:ext cx="685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9" name="Rectangle 19"/>
          <p:cNvSpPr>
            <a:spLocks noChangeArrowheads="1"/>
          </p:cNvSpPr>
          <p:nvPr/>
        </p:nvSpPr>
        <p:spPr bwMode="auto">
          <a:xfrm>
            <a:off x="4876800" y="4953000"/>
            <a:ext cx="4572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21" name="Text Box 21"/>
          <p:cNvSpPr txBox="1">
            <a:spLocks noChangeArrowheads="1"/>
          </p:cNvSpPr>
          <p:nvPr/>
        </p:nvSpPr>
        <p:spPr bwMode="auto">
          <a:xfrm>
            <a:off x="3072927" y="2367224"/>
            <a:ext cx="20318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Classification algorithm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35223" name="AutoShape 23"/>
          <p:cNvSpPr>
            <a:spLocks noChangeArrowheads="1"/>
          </p:cNvSpPr>
          <p:nvPr/>
        </p:nvSpPr>
        <p:spPr bwMode="auto">
          <a:xfrm rot="-3752080">
            <a:off x="5950743" y="2431257"/>
            <a:ext cx="976313" cy="381000"/>
          </a:xfrm>
          <a:prstGeom prst="leftArrow">
            <a:avLst>
              <a:gd name="adj1" fmla="val 50000"/>
              <a:gd name="adj2" fmla="val 640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19700" y="3048000"/>
            <a:ext cx="2476500" cy="734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Classifier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83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Text representation for classification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Represent </a:t>
            </a:r>
            <a:r>
              <a:rPr lang="en-US" altLang="en-US" dirty="0">
                <a:ea typeface="ＭＳ Ｐゴシック" panose="020B0600070205080204" pitchFamily="34" charset="-128"/>
              </a:rPr>
              <a:t>documents as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vectors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Each term/word is a dimension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Terms are axes of the space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Documents are points or vectors in this space</a:t>
            </a:r>
          </a:p>
          <a:p>
            <a:pPr eaLnBrk="1" hangingPunct="1"/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Very high-dimensional: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tens of thousands of dimensions for English text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But very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sparse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vectors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Many words in the corpus, but each document contains only a few words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most entries are zero</a:t>
            </a:r>
          </a:p>
        </p:txBody>
      </p:sp>
    </p:spTree>
    <p:extLst>
      <p:ext uri="{BB962C8B-B14F-4D97-AF65-F5344CB8AC3E}">
        <p14:creationId xmlns:p14="http://schemas.microsoft.com/office/powerpoint/2010/main" val="6142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Representing documents as vectors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 smtClean="0"/>
              <a:t>Completely </a:t>
            </a:r>
            <a:r>
              <a:rPr lang="en-US" altLang="en-US" sz="2600" dirty="0"/>
              <a:t>ignore the linguistic structure within the text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Order of words is not important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John is quicker than Mary</a:t>
            </a:r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2400" i="1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Mary is quicker than John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have the same vectors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Called </a:t>
            </a:r>
            <a:r>
              <a:rPr lang="en-US" altLang="en-US" sz="2600" dirty="0"/>
              <a:t>“Bag-Of-Words” or “</a:t>
            </a:r>
            <a:r>
              <a:rPr lang="en-US" altLang="en-US" sz="2600" dirty="0" smtClean="0"/>
              <a:t>Vector-Space” model</a:t>
            </a: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After converting to a vector-space model, can do:</a:t>
            </a:r>
            <a:endParaRPr lang="en-US" altLang="en-US" sz="26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Classification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</a:t>
            </a:r>
            <a:r>
              <a:rPr lang="en-US" altLang="en-US" sz="2200" dirty="0" smtClean="0"/>
              <a:t>lustering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277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4134"/>
            <a:ext cx="77724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solidFill>
                  <a:schemeClr val="folHlink"/>
                </a:solidFill>
              </a:rPr>
              <a:t>Corpus</a:t>
            </a:r>
            <a:r>
              <a:rPr lang="en-US" altLang="en-US" dirty="0" smtClean="0"/>
              <a:t>:  the dataset</a:t>
            </a:r>
            <a:endParaRPr lang="en-US" altLang="en-US" dirty="0"/>
          </a:p>
          <a:p>
            <a:r>
              <a:rPr lang="en-US" altLang="en-US" dirty="0">
                <a:solidFill>
                  <a:schemeClr val="folHlink"/>
                </a:solidFill>
              </a:rPr>
              <a:t>Document</a:t>
            </a:r>
            <a:r>
              <a:rPr lang="en-US" altLang="en-US" dirty="0"/>
              <a:t>:  the unit of data for classification</a:t>
            </a:r>
          </a:p>
          <a:p>
            <a:pPr lvl="1"/>
            <a:r>
              <a:rPr lang="en-US" altLang="en-US" dirty="0"/>
              <a:t>News article</a:t>
            </a:r>
          </a:p>
          <a:p>
            <a:pPr lvl="1"/>
            <a:r>
              <a:rPr lang="en-US" altLang="en-US" dirty="0"/>
              <a:t>Tweet</a:t>
            </a:r>
          </a:p>
          <a:p>
            <a:pPr lvl="1"/>
            <a:r>
              <a:rPr lang="en-US" altLang="en-US" dirty="0"/>
              <a:t>Amazon review</a:t>
            </a:r>
          </a:p>
          <a:p>
            <a:r>
              <a:rPr lang="en-US" altLang="en-US" dirty="0" smtClean="0">
                <a:solidFill>
                  <a:schemeClr val="folHlink"/>
                </a:solidFill>
              </a:rPr>
              <a:t>Sentence</a:t>
            </a:r>
            <a:r>
              <a:rPr lang="en-US" altLang="en-US" dirty="0"/>
              <a:t>:  unit of written language</a:t>
            </a:r>
          </a:p>
          <a:p>
            <a:r>
              <a:rPr lang="en-US" altLang="en-US" dirty="0" smtClean="0">
                <a:solidFill>
                  <a:schemeClr val="folHlink"/>
                </a:solidFill>
              </a:rPr>
              <a:t>Token</a:t>
            </a:r>
            <a:r>
              <a:rPr lang="en-US" altLang="en-US" dirty="0" smtClean="0"/>
              <a:t>: a word in a document</a:t>
            </a:r>
            <a:endParaRPr lang="en-US" altLang="en-US" dirty="0"/>
          </a:p>
          <a:p>
            <a:r>
              <a:rPr lang="en-US" altLang="en-US" dirty="0" smtClean="0"/>
              <a:t>A </a:t>
            </a:r>
            <a:r>
              <a:rPr lang="en-US" altLang="en-US" dirty="0"/>
              <a:t>corpus contains documents; each document is a collection of tokens</a:t>
            </a:r>
          </a:p>
          <a:p>
            <a:r>
              <a:rPr lang="en-US" altLang="en-US" dirty="0" smtClean="0">
                <a:solidFill>
                  <a:schemeClr val="folHlink"/>
                </a:solidFill>
              </a:rPr>
              <a:t>Vocabulary</a:t>
            </a:r>
            <a:r>
              <a:rPr lang="en-US" altLang="en-US" dirty="0" smtClean="0"/>
              <a:t>: distinct </a:t>
            </a:r>
            <a:r>
              <a:rPr lang="en-US" altLang="en-US" dirty="0"/>
              <a:t>words in a </a:t>
            </a:r>
            <a:r>
              <a:rPr lang="en-US" altLang="en-US" dirty="0" smtClean="0"/>
              <a:t>dataset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1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Binary term-document incidence matrix</a:t>
            </a:r>
          </a:p>
        </p:txBody>
      </p:sp>
      <p:graphicFrame>
        <p:nvGraphicFramePr>
          <p:cNvPr id="2050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310475"/>
              </p:ext>
            </p:extLst>
          </p:nvPr>
        </p:nvGraphicFramePr>
        <p:xfrm>
          <a:off x="50800" y="1985963"/>
          <a:ext cx="8999538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Worksheet" r:id="rId3" imgW="9524888" imgH="3543300" progId="Excel.Sheet.8">
                  <p:embed/>
                </p:oleObj>
              </mc:Choice>
              <mc:Fallback>
                <p:oleObj name="Worksheet" r:id="rId3" imgW="9524888" imgH="3543300" progId="Excel.Sheet.8">
                  <p:embed/>
                  <p:pic>
                    <p:nvPicPr>
                      <p:cNvPr id="205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1985963"/>
                        <a:ext cx="8999538" cy="334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49212" y="5371618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/>
              <a:t>Each document is represented by a binary vector ∈ {0,1}</a:t>
            </a:r>
            <a:r>
              <a:rPr lang="en-US" altLang="en-US" baseline="30000"/>
              <a:t>|V|</a:t>
            </a:r>
          </a:p>
        </p:txBody>
      </p:sp>
    </p:spTree>
    <p:extLst>
      <p:ext uri="{BB962C8B-B14F-4D97-AF65-F5344CB8AC3E}">
        <p14:creationId xmlns:p14="http://schemas.microsoft.com/office/powerpoint/2010/main" val="14546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Term-document count matrices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Consider the number of occurrences of a term in a document: 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Each document is a count vector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6200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352800" y="381000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2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Term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The term frequency </a:t>
                </a:r>
                <a:r>
                  <a:rPr lang="en-US" altLang="en-US" dirty="0" err="1" smtClean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tf</a:t>
                </a:r>
                <a:r>
                  <a:rPr lang="en-US" altLang="en-US" i="1" baseline="-25000" dirty="0" err="1" smtClean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t,d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of term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in document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d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is defined as the number of times that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t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occurs in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d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Typically, term frequency is normalized:</a:t>
                </a:r>
              </a:p>
              <a:p>
                <a:pPr lvl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Divide by the number of words in the document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:</m:t>
                    </m:r>
                  </m:oMath>
                </a14:m>
                <a:r>
                  <a:rPr lang="en-US" altLang="en-US" dirty="0" smtClean="0">
                    <a:ea typeface="ＭＳ Ｐゴシック" panose="020B0600070205080204" pitchFamily="34" charset="-128"/>
                  </a:rPr>
                  <a:t> number of times word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appears in document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t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f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𝑡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,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𝑡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,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𝑑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8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Document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534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Words that appear in only a few documents are more informative than frequent terms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Frequent words: </a:t>
            </a:r>
            <a:r>
              <a:rPr lang="en-US" altLang="en-US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the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Rare word: </a:t>
            </a:r>
            <a:r>
              <a:rPr lang="en-US" altLang="en-US" i="1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arachnocentric</a:t>
            </a:r>
            <a:endParaRPr lang="en-US" altLang="en-US" i="1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Want a high weight for rare terms like </a:t>
            </a:r>
            <a:r>
              <a:rPr lang="en-US" altLang="en-US" i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arachnocentric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7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nverse </a:t>
            </a:r>
            <a:r>
              <a:rPr lang="en-US" altLang="en-US" dirty="0">
                <a:ea typeface="ＭＳ Ｐゴシック" panose="020B0600070205080204" pitchFamily="34" charset="-128"/>
              </a:rPr>
              <a:t>document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frequency 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idf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362" y="141763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 smtClean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is the </a:t>
                </a:r>
                <a:r>
                  <a:rPr lang="en-US" altLang="en-US" u="sng" dirty="0" smtClean="0">
                    <a:ea typeface="ＭＳ Ｐゴシック" panose="020B0600070205080204" pitchFamily="34" charset="-128"/>
                  </a:rPr>
                  <a:t>document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frequency of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: </a:t>
                </a:r>
              </a:p>
              <a:p>
                <a:pPr lvl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number of documents that contain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t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altLang="en-US" dirty="0" err="1" smtClean="0">
                    <a:ea typeface="ＭＳ Ｐゴシック" panose="020B0600070205080204" pitchFamily="34" charset="-128"/>
                  </a:rPr>
                  <a:t>Idf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(Inverse document frequency) of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: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𝐼𝑑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𝑓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𝑡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log</m:t>
                          </m:r>
                        </m:fNam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𝑁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/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lvl="1" eaLnBrk="1" hangingPunct="1"/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: Total number of documents</a:t>
                </a:r>
              </a:p>
              <a:p>
                <a:pPr lvl="1" eaLnBrk="1" hangingPunct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We use log (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/</a:t>
                </a:r>
                <a:r>
                  <a:rPr lang="en-US" altLang="en-US" dirty="0" err="1" smtClean="0"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 smtClean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) instead of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/</a:t>
                </a:r>
                <a:r>
                  <a:rPr lang="en-US" altLang="en-US" dirty="0" err="1" smtClean="0"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 smtClean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to “dampen” the effect of </a:t>
                </a:r>
                <a:r>
                  <a:rPr lang="en-US" altLang="en-US" dirty="0" err="1" smtClean="0">
                    <a:ea typeface="ＭＳ Ｐゴシック" panose="020B0600070205080204" pitchFamily="34" charset="-128"/>
                  </a:rPr>
                  <a:t>idf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51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2" y="1417638"/>
                <a:ext cx="8229600" cy="4525963"/>
              </a:xfrm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9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idf example, suppose </a:t>
            </a:r>
            <a:r>
              <a:rPr lang="en-US" altLang="en-US" i="1" smtClean="0">
                <a:ea typeface="ＭＳ Ｐゴシック" panose="020B0600070205080204" pitchFamily="34" charset="-128"/>
              </a:rPr>
              <a:t>N </a:t>
            </a:r>
            <a:r>
              <a:rPr lang="en-US" altLang="en-US" smtClean="0">
                <a:ea typeface="ＭＳ Ｐゴシック" panose="020B0600070205080204" pitchFamily="34" charset="-128"/>
              </a:rPr>
              <a:t>= 1 million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521363"/>
              </p:ext>
            </p:extLst>
          </p:nvPr>
        </p:nvGraphicFramePr>
        <p:xfrm>
          <a:off x="152400" y="1752600"/>
          <a:ext cx="8915400" cy="3122616"/>
        </p:xfrm>
        <a:graphic>
          <a:graphicData uri="http://schemas.openxmlformats.org/drawingml/2006/table">
            <a:tbl>
              <a:tblPr firstRow="1"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calpurnia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13.85?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9.2?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sunday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6.9?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82" name="TextBox 4"/>
          <p:cNvSpPr txBox="1">
            <a:spLocks noChangeArrowheads="1"/>
          </p:cNvSpPr>
          <p:nvPr/>
        </p:nvSpPr>
        <p:spPr bwMode="auto">
          <a:xfrm>
            <a:off x="130357" y="5791200"/>
            <a:ext cx="8720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dirty="0" smtClean="0"/>
              <a:t>Note: there </a:t>
            </a:r>
            <a:r>
              <a:rPr lang="en-US" altLang="en-US" dirty="0"/>
              <a:t>is one </a:t>
            </a:r>
            <a:r>
              <a:rPr lang="en-US" altLang="en-US" dirty="0" err="1"/>
              <a:t>idf</a:t>
            </a:r>
            <a:r>
              <a:rPr lang="en-US" altLang="en-US" dirty="0"/>
              <a:t> value for each term </a:t>
            </a:r>
            <a:r>
              <a:rPr lang="en-US" altLang="en-US" i="1" dirty="0"/>
              <a:t>t</a:t>
            </a:r>
            <a:r>
              <a:rPr lang="en-US" altLang="en-US" dirty="0"/>
              <a:t> in </a:t>
            </a:r>
            <a:r>
              <a:rPr lang="en-US" altLang="en-US" dirty="0" smtClean="0"/>
              <a:t>the corpus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19400" y="5105400"/>
                <a:ext cx="2667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𝐼𝑑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𝑓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𝑡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log</m:t>
                          </m:r>
                        </m:fName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𝑁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/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105400"/>
                <a:ext cx="2667000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8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tf-idf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417638"/>
                <a:ext cx="8458200" cy="48768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The </a:t>
                </a:r>
                <a:r>
                  <a:rPr lang="en-US" altLang="en-US" dirty="0" err="1" smtClean="0">
                    <a:ea typeface="ＭＳ Ｐゴシック" panose="020B0600070205080204" pitchFamily="34" charset="-128"/>
                  </a:rPr>
                  <a:t>tf-idf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weight of a term is the product of its </a:t>
                </a:r>
                <a:r>
                  <a:rPr lang="en-US" altLang="en-US" dirty="0" err="1" smtClean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tf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weight and its </a:t>
                </a:r>
                <a:r>
                  <a:rPr lang="en-US" altLang="en-US" dirty="0" err="1" smtClean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idf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weight</a:t>
                </a:r>
              </a:p>
              <a:p>
                <a:pPr marL="0" indent="0">
                  <a:buNone/>
                </a:pPr>
                <a:r>
                  <a:rPr lang="en-US" altLang="en-US" b="0" dirty="0" smtClean="0">
                    <a:ea typeface="ＭＳ Ｐゴシック" panose="020B0600070205080204" pitchFamily="34" charset="-128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t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f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×</m:t>
                    </m:r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𝑁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en-US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d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i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</m:func>
                  </m:oMath>
                </a14:m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Most commonly used weighting scheme</a:t>
                </a:r>
              </a:p>
              <a:p>
                <a:pPr eaLnBrk="1" hangingPunct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Increases with </a:t>
                </a:r>
              </a:p>
              <a:p>
                <a:pPr lvl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the number of occurrences within a document</a:t>
                </a:r>
              </a:p>
              <a:p>
                <a:pPr lvl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the rarity of the term in the collection</a:t>
                </a:r>
              </a:p>
            </p:txBody>
          </p:sp>
        </mc:Choice>
        <mc:Fallback xmlns="">
          <p:sp>
            <p:nvSpPr>
              <p:cNvPr id="614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417638"/>
                <a:ext cx="8458200" cy="4876800"/>
              </a:xfrm>
              <a:blipFill>
                <a:blip r:embed="rId2"/>
                <a:stretch>
                  <a:fillRect l="-1657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Binary → count → weight matrix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20650" y="1905000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Worksheet" r:id="rId3" imgW="9776460" imgH="2926080" progId="Excel.Sheet.8">
                  <p:embed/>
                </p:oleObj>
              </mc:Choice>
              <mc:Fallback>
                <p:oleObj name="Worksheet" r:id="rId3" imgW="9776460" imgH="292608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05000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6096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dirty="0"/>
              <a:t>Each document is now represented by a real-valued vector of </a:t>
            </a:r>
            <a:r>
              <a:rPr lang="en-US" altLang="en-US" dirty="0" err="1"/>
              <a:t>tf-idf</a:t>
            </a:r>
            <a:r>
              <a:rPr lang="en-US" altLang="en-US" dirty="0"/>
              <a:t> </a:t>
            </a:r>
            <a:r>
              <a:rPr lang="en-US" altLang="en-US" dirty="0" smtClean="0"/>
              <a:t>weights</a:t>
            </a: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2131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Represent these three documents as </a:t>
            </a:r>
            <a:r>
              <a:rPr lang="en-US" sz="2400" dirty="0" err="1" smtClean="0">
                <a:solidFill>
                  <a:srgbClr val="FF0000"/>
                </a:solidFill>
              </a:rPr>
              <a:t>tf-idf</a:t>
            </a:r>
            <a:r>
              <a:rPr lang="en-US" sz="2400" dirty="0" smtClean="0"/>
              <a:t> vectors</a:t>
            </a:r>
          </a:p>
          <a:p>
            <a:pPr lvl="1"/>
            <a:r>
              <a:rPr lang="en-US" sz="2000" dirty="0"/>
              <a:t>Document 1: </a:t>
            </a:r>
            <a:r>
              <a:rPr lang="en-US" sz="2000" i="1" dirty="0"/>
              <a:t>see </a:t>
            </a:r>
            <a:r>
              <a:rPr lang="en-US" sz="2000" i="1" dirty="0" smtClean="0"/>
              <a:t>spot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2000" dirty="0"/>
              <a:t>Document 2: </a:t>
            </a:r>
            <a:r>
              <a:rPr lang="en-US" sz="2000" i="1" dirty="0"/>
              <a:t>see spot </a:t>
            </a:r>
            <a:r>
              <a:rPr lang="en-US" sz="2000" i="1" dirty="0" smtClean="0"/>
              <a:t>run</a:t>
            </a:r>
            <a:endParaRPr lang="en-US" sz="2000" dirty="0"/>
          </a:p>
          <a:p>
            <a:pPr lvl="1"/>
            <a:r>
              <a:rPr lang="en-US" sz="2000" dirty="0"/>
              <a:t>Document 3: </a:t>
            </a:r>
            <a:r>
              <a:rPr lang="en-US" sz="2000" i="1" dirty="0"/>
              <a:t>run spot </a:t>
            </a:r>
            <a:r>
              <a:rPr lang="en-US" sz="2000" i="1" dirty="0" smtClean="0"/>
              <a:t>run</a:t>
            </a:r>
            <a:endParaRPr lang="en-US" sz="2000" i="1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 document and its vector representation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6400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l-SI" altLang="en-US" sz="1500" dirty="0"/>
              <a:t>TRUMP MAKES BID FOR CONTROL OF RESORTS Casino owner and real estate</a:t>
            </a:r>
            <a:r>
              <a:rPr lang="en-US" altLang="en-US" sz="1500" dirty="0"/>
              <a:t> </a:t>
            </a:r>
            <a:r>
              <a:rPr lang="sl-SI" altLang="en-US" sz="1500" dirty="0"/>
              <a:t>Donald Trump has offered to acquire all Class B common shares</a:t>
            </a:r>
            <a:r>
              <a:rPr lang="en-US" altLang="en-US" sz="1500" dirty="0"/>
              <a:t> </a:t>
            </a:r>
            <a:r>
              <a:rPr lang="sl-SI" altLang="en-US" sz="1500" dirty="0"/>
              <a:t>of </a:t>
            </a:r>
            <a:r>
              <a:rPr lang="sl-SI" altLang="en-US" sz="1500" dirty="0">
                <a:solidFill>
                  <a:schemeClr val="tx2"/>
                </a:solidFill>
              </a:rPr>
              <a:t>Resorts</a:t>
            </a:r>
            <a:r>
              <a:rPr lang="sl-SI" altLang="en-US" sz="1500" dirty="0"/>
              <a:t> International Inc, a spokesman for Trump said.</a:t>
            </a:r>
            <a:r>
              <a:rPr lang="en-US" altLang="en-US" sz="1500" dirty="0"/>
              <a:t> </a:t>
            </a:r>
            <a:r>
              <a:rPr lang="sl-SI" altLang="en-US" sz="1500" dirty="0"/>
              <a:t>The estate of late </a:t>
            </a:r>
            <a:r>
              <a:rPr lang="sl-SI" altLang="en-US" sz="1500" dirty="0">
                <a:solidFill>
                  <a:schemeClr val="tx2"/>
                </a:solidFill>
              </a:rPr>
              <a:t>Resorts</a:t>
            </a:r>
            <a:r>
              <a:rPr lang="sl-SI" altLang="en-US" sz="1500" dirty="0"/>
              <a:t> chairman James M. Crosby owns</a:t>
            </a:r>
            <a:r>
              <a:rPr lang="en-US" altLang="en-US" sz="1500" dirty="0"/>
              <a:t> </a:t>
            </a:r>
            <a:r>
              <a:rPr lang="sl-SI" altLang="en-US" sz="1500" dirty="0"/>
              <a:t>340,783 of the 752,297 Class B shares.    </a:t>
            </a:r>
            <a:r>
              <a:rPr lang="sl-SI" altLang="en-US" sz="1500" dirty="0">
                <a:solidFill>
                  <a:schemeClr val="tx2"/>
                </a:solidFill>
              </a:rPr>
              <a:t>Resorts</a:t>
            </a:r>
            <a:r>
              <a:rPr lang="sl-SI" altLang="en-US" sz="1500" dirty="0"/>
              <a:t> also has about 6,432,000 Class A common shares</a:t>
            </a:r>
            <a:r>
              <a:rPr lang="en-US" altLang="en-US" sz="1500" dirty="0"/>
              <a:t> </a:t>
            </a:r>
            <a:r>
              <a:rPr lang="sl-SI" altLang="en-US" sz="1500" dirty="0"/>
              <a:t>outstanding. Each Class B share has 100 times the voting power</a:t>
            </a:r>
            <a:r>
              <a:rPr lang="en-US" altLang="en-US" sz="1500" dirty="0"/>
              <a:t> </a:t>
            </a:r>
            <a:r>
              <a:rPr lang="sl-SI" altLang="en-US" sz="1500" dirty="0"/>
              <a:t>of a Class A share, giving the Class B stock about 93 pct of</a:t>
            </a:r>
            <a:r>
              <a:rPr lang="en-US" altLang="en-US" sz="1500" dirty="0"/>
              <a:t> </a:t>
            </a:r>
            <a:r>
              <a:rPr lang="sl-SI" altLang="en-US" sz="1500" dirty="0">
                <a:solidFill>
                  <a:schemeClr val="tx2"/>
                </a:solidFill>
              </a:rPr>
              <a:t>Resorts'</a:t>
            </a:r>
            <a:r>
              <a:rPr lang="sl-SI" altLang="en-US" sz="1500" dirty="0"/>
              <a:t> voting power.</a:t>
            </a:r>
            <a:endParaRPr lang="en-US" altLang="en-US" sz="15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>
              <a:lnSpc>
                <a:spcPct val="80000"/>
              </a:lnSpc>
            </a:pPr>
            <a:r>
              <a:rPr lang="sl-SI" altLang="en-US" sz="1500" dirty="0"/>
              <a:t>[</a:t>
            </a:r>
            <a:r>
              <a:rPr lang="sl-SI" altLang="en-US" sz="1500" dirty="0">
                <a:solidFill>
                  <a:schemeClr val="tx2"/>
                </a:solidFill>
              </a:rPr>
              <a:t>RESORTS</a:t>
            </a:r>
            <a:r>
              <a:rPr lang="sl-SI" altLang="en-US" sz="1500" dirty="0"/>
              <a:t>:0.624] [CLASS:0.487] [TRUMP:0.367] [VOTING:0.171] [ESTATE:0.166] [POWER:0.134] [CROSBY:0.134] [CASINO:0.119] [DEVELOPER:0.118] [SHARES:0.117] [OWNER:0.102] [DONALD:0.097] [COMMON:0.093] [GIVING:0.081] [OWNS:0.080] [MAKES:0.078] [TIMES:0.075] [SHARE:0.072] [JAMES:0.070] [REAL:0.068] [CONTROL:0.065] [ACQUIRE:0.064] [OFFERED:0.063] [BID:0.063] [LATE:0.062] [OUTSTANDING:0.056] [SPOKESMAN:0.049] [CHAIRMAN:0.049] [INTERNATIONAL:0.041] [STOCK:0.035] [YORK:0.035] [PCT:0.022] [MARCH:0.011] 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0" y="2214563"/>
            <a:ext cx="914400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2640" tIns="914112" rIns="1142640" bIns="914112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</a:p>
          <a:p>
            <a:pPr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6858000" y="3124200"/>
            <a:ext cx="166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Original text</a:t>
            </a:r>
          </a:p>
        </p:txBody>
      </p:sp>
      <p:sp>
        <p:nvSpPr>
          <p:cNvPr id="589830" name="Text Box 6"/>
          <p:cNvSpPr txBox="1">
            <a:spLocks noChangeArrowheads="1"/>
          </p:cNvSpPr>
          <p:nvPr/>
        </p:nvSpPr>
        <p:spPr bwMode="auto">
          <a:xfrm>
            <a:off x="6781800" y="3886200"/>
            <a:ext cx="2209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Bag-of-Words</a:t>
            </a:r>
          </a:p>
          <a:p>
            <a:r>
              <a:rPr lang="en-US" altLang="en-US" b="1"/>
              <a:t>representation</a:t>
            </a:r>
          </a:p>
          <a:p>
            <a:r>
              <a:rPr lang="en-US" altLang="en-US" b="1"/>
              <a:t>(high dimensional </a:t>
            </a:r>
          </a:p>
          <a:p>
            <a:r>
              <a:rPr lang="en-US" altLang="en-US" b="1"/>
              <a:t>sparse vector)</a:t>
            </a:r>
          </a:p>
        </p:txBody>
      </p:sp>
      <p:sp>
        <p:nvSpPr>
          <p:cNvPr id="589831" name="Line 7"/>
          <p:cNvSpPr>
            <a:spLocks noChangeShapeType="1"/>
          </p:cNvSpPr>
          <p:nvPr/>
        </p:nvSpPr>
        <p:spPr bwMode="auto">
          <a:xfrm flipH="1" flipV="1">
            <a:off x="6629400" y="27432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832" name="Line 8"/>
          <p:cNvSpPr>
            <a:spLocks noChangeShapeType="1"/>
          </p:cNvSpPr>
          <p:nvPr/>
        </p:nvSpPr>
        <p:spPr bwMode="auto">
          <a:xfrm flipH="1" flipV="1">
            <a:off x="5867400" y="4343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11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BB9F-2CA7-4C4C-8C62-518E04B00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7842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Text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B0DF8-AA2D-44E1-84BA-4BAF17710DE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7444923"/>
              </p:ext>
            </p:extLst>
          </p:nvPr>
        </p:nvGraphicFramePr>
        <p:xfrm>
          <a:off x="609600" y="3962400"/>
          <a:ext cx="8382000" cy="186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Text data from Twitter, Facebook, LinkedIn go into a database" title="Text data from social networks"/>
          <p:cNvPicPr>
            <a:picLocks noChangeAspect="1"/>
          </p:cNvPicPr>
          <p:nvPr/>
        </p:nvPicPr>
        <p:blipFill rotWithShape="1">
          <a:blip r:embed="rId7"/>
          <a:srcRect l="1" r="57066"/>
          <a:stretch/>
        </p:blipFill>
        <p:spPr>
          <a:xfrm>
            <a:off x="152400" y="614398"/>
            <a:ext cx="3276600" cy="3882955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2895600" y="3276600"/>
            <a:ext cx="304800" cy="685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Tf_idf</a:t>
            </a:r>
            <a:r>
              <a:rPr lang="en-US" dirty="0" smtClean="0"/>
              <a:t> in </a:t>
            </a:r>
            <a:r>
              <a:rPr lang="en-US" dirty="0" err="1" smtClean="0"/>
              <a:t>tidytext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tbl</a:t>
            </a:r>
            <a:r>
              <a:rPr lang="en-US" dirty="0" smtClean="0"/>
              <a:t> %&gt;% </a:t>
            </a:r>
            <a:r>
              <a:rPr lang="en-US" dirty="0" err="1" smtClean="0">
                <a:solidFill>
                  <a:srgbClr val="FF0000"/>
                </a:solidFill>
              </a:rPr>
              <a:t>bind_tf_idf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term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document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term</a:t>
            </a:r>
            <a:r>
              <a:rPr lang="en-US" dirty="0" smtClean="0"/>
              <a:t>: column containing the words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document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column </a:t>
            </a:r>
            <a:r>
              <a:rPr lang="en-US" dirty="0" smtClean="0"/>
              <a:t>identifying </a:t>
            </a:r>
            <a:r>
              <a:rPr lang="en-US" dirty="0"/>
              <a:t>the </a:t>
            </a:r>
            <a:r>
              <a:rPr lang="en-US" dirty="0" smtClean="0"/>
              <a:t>document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: </a:t>
            </a:r>
            <a:r>
              <a:rPr lang="en-US" dirty="0"/>
              <a:t>column containing the </a:t>
            </a:r>
            <a:r>
              <a:rPr lang="en-US" dirty="0" smtClean="0"/>
              <a:t>word count</a:t>
            </a:r>
            <a:endParaRPr lang="en-US" dirty="0"/>
          </a:p>
          <a:p>
            <a:r>
              <a:rPr lang="en-US" dirty="0" smtClean="0"/>
              <a:t>Important:</a:t>
            </a:r>
          </a:p>
          <a:p>
            <a:pPr lvl="1"/>
            <a:r>
              <a:rPr lang="en-US" dirty="0" smtClean="0"/>
              <a:t>Table should contain only one row per term-document pair</a:t>
            </a:r>
          </a:p>
          <a:p>
            <a:pPr lvl="1"/>
            <a:r>
              <a:rPr lang="en-US" dirty="0" smtClean="0"/>
              <a:t>Do a </a:t>
            </a:r>
            <a:r>
              <a:rPr lang="en-US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document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term</a:t>
            </a:r>
            <a:r>
              <a:rPr lang="en-US" dirty="0" smtClean="0"/>
              <a:t>) before </a:t>
            </a:r>
            <a:r>
              <a:rPr lang="en-US" dirty="0" err="1" smtClean="0">
                <a:solidFill>
                  <a:srgbClr val="FF0000"/>
                </a:solidFill>
              </a:rPr>
              <a:t>bind_tf_idf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2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reduce the number of dimensions?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has over 170,000 words</a:t>
            </a:r>
          </a:p>
          <a:p>
            <a:pPr lvl="1"/>
            <a:r>
              <a:rPr lang="en-US" dirty="0" smtClean="0"/>
              <a:t>Goes up to nearly 1 million if different senses of a word are counted</a:t>
            </a:r>
          </a:p>
          <a:p>
            <a:r>
              <a:rPr lang="en-US" dirty="0" smtClean="0"/>
              <a:t>Average </a:t>
            </a:r>
            <a:r>
              <a:rPr lang="en-US" dirty="0"/>
              <a:t>active vocabulary of an adult English speaker is of around 20,000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4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reduce the number of dimensions?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Lowercase</a:t>
            </a:r>
          </a:p>
          <a:p>
            <a:r>
              <a:rPr lang="en-US" dirty="0" smtClean="0"/>
              <a:t>Remove stop words</a:t>
            </a:r>
          </a:p>
          <a:p>
            <a:r>
              <a:rPr lang="en-US" dirty="0" smtClean="0"/>
              <a:t>Word stemming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5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steps from text document to numeric matrix: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6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Summarize steps from text document to numeric matrix: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Tokenization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Remove stop words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Stemming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Word counting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Forming word clouds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Tf-idf</a:t>
            </a:r>
            <a:r>
              <a:rPr lang="en-US" dirty="0"/>
              <a:t> vectors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Categorizing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1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Formalizing vector space proximity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Euclidean distance?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Euclidean distance is a bad idea . . 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. . . because Euclidean distance is </a:t>
            </a:r>
            <a:r>
              <a:rPr lang="en-US" altLang="en-US" dirty="0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large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for vectors of </a:t>
            </a:r>
            <a:r>
              <a:rPr lang="en-US" altLang="en-US" dirty="0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different lengths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29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1054100"/>
          </a:xfrm>
        </p:spPr>
        <p:txBody>
          <a:bodyPr/>
          <a:lstStyle/>
          <a:p>
            <a:pPr eaLnBrk="1" hangingPunct="1"/>
            <a:r>
              <a:rPr lang="en-US" altLang="en-US" sz="4000" b="0" smtClean="0">
                <a:ea typeface="ＭＳ Ｐゴシック" panose="020B0600070205080204" pitchFamily="34" charset="-128"/>
              </a:rPr>
              <a:t>Why distance is a bad idea</a:t>
            </a:r>
          </a:p>
        </p:txBody>
      </p:sp>
      <p:pic>
        <p:nvPicPr>
          <p:cNvPr id="41987" name="Content Placeholder 3" descr="4 vectors q, d1, d2, d3" title="Four vector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600200"/>
            <a:ext cx="5257800" cy="4114800"/>
          </a:xfrm>
        </p:spPr>
      </p:pic>
      <p:sp>
        <p:nvSpPr>
          <p:cNvPr id="41988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276600" cy="4691062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The Euclidean distance between </a:t>
            </a:r>
            <a:r>
              <a:rPr lang="en-US" altLang="en-US" sz="2400" i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q</a:t>
            </a:r>
          </a:p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and </a:t>
            </a:r>
            <a:r>
              <a:rPr lang="en-US" altLang="en-US" sz="2400" i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400" i="1" baseline="-25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is large even though the</a:t>
            </a:r>
          </a:p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distribution of terms in the document </a:t>
            </a:r>
            <a:r>
              <a:rPr lang="en-US" altLang="en-US" sz="2400" i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and the distribution of</a:t>
            </a:r>
          </a:p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terms in the document </a:t>
            </a:r>
            <a:r>
              <a:rPr lang="en-US" altLang="en-US" sz="2400" i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400" i="1" baseline="-25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are</a:t>
            </a:r>
          </a:p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very similar.</a:t>
            </a:r>
          </a:p>
        </p:txBody>
      </p:sp>
    </p:spTree>
    <p:extLst>
      <p:ext uri="{BB962C8B-B14F-4D97-AF65-F5344CB8AC3E}">
        <p14:creationId xmlns:p14="http://schemas.microsoft.com/office/powerpoint/2010/main" val="8390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Use angle instead of distance</a:t>
            </a:r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Thought experiment: take a document 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and append it to itself. Call this document 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“Semantically”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B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have the same content</a:t>
            </a:r>
          </a:p>
          <a:p>
            <a:pPr eaLnBrk="1" hangingPunct="1"/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The Euclidean distance between the two documents can be quite large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But, the angle between the two documents is 0, corresponding to maximal similarity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6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From angles to cosines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following two notions are equivalent.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Rank documents in </a:t>
            </a:r>
            <a:r>
              <a:rPr lang="en-US" altLang="en-US" u="sng" smtClean="0">
                <a:ea typeface="ＭＳ Ｐゴシック" panose="020B0600070205080204" pitchFamily="34" charset="-128"/>
              </a:rPr>
              <a:t>decreasing</a:t>
            </a:r>
            <a:r>
              <a:rPr lang="en-US" altLang="en-US" smtClean="0">
                <a:ea typeface="ＭＳ Ｐゴシック" panose="020B0600070205080204" pitchFamily="34" charset="-128"/>
              </a:rPr>
              <a:t> order of the angle between query and document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Rank documents in </a:t>
            </a:r>
            <a:r>
              <a:rPr lang="en-US" altLang="en-US" u="sng" smtClean="0">
                <a:ea typeface="ＭＳ Ｐゴシック" panose="020B0600070205080204" pitchFamily="34" charset="-128"/>
              </a:rPr>
              <a:t>increasing</a:t>
            </a:r>
            <a:r>
              <a:rPr lang="en-US" altLang="en-US" smtClean="0">
                <a:ea typeface="ＭＳ Ｐゴシック" panose="020B0600070205080204" pitchFamily="34" charset="-128"/>
              </a:rPr>
              <a:t> order  of cosine(query,document)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Cosine is a monotonically decreasing function for the interval [0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o</a:t>
            </a:r>
            <a:r>
              <a:rPr lang="en-US" altLang="en-US" smtClean="0">
                <a:ea typeface="ＭＳ Ｐゴシック" panose="020B0600070205080204" pitchFamily="34" charset="-128"/>
              </a:rPr>
              <a:t>, 180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o</a:t>
            </a:r>
            <a:r>
              <a:rPr lang="en-US" altLang="en-US" smtClean="0">
                <a:ea typeface="ＭＳ Ｐゴシック" panose="020B0600070205080204" pitchFamily="34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211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Length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eaLnBrk="1" hangingPunct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A vector can be normalized by dividing each of its components by its length:</a:t>
                </a:r>
              </a:p>
              <a:p>
                <a:pPr marL="0" indent="0" eaLnBrk="1" hangingPunct="1">
                  <a:buNone/>
                </a:pPr>
                <a:r>
                  <a:rPr lang="en-US" altLang="en-US" b="0" dirty="0" smtClean="0">
                    <a:ea typeface="ＭＳ Ｐゴシック" panose="020B0600070205080204" pitchFamily="34" charset="-128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Length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of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vector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𝑥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altLang="en-US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Dividing a vector by its length makes it a unit vector</a:t>
                </a:r>
              </a:p>
              <a:p>
                <a:pPr eaLnBrk="1" hangingPunct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Effect on the two documents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A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en-US" i="1" dirty="0" smtClean="0">
                    <a:ea typeface="ＭＳ Ｐゴシック" panose="020B0600070205080204" pitchFamily="34" charset="-128"/>
                  </a:rPr>
                  <a:t>B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: they have identical vectors after length-normalization.</a:t>
                </a:r>
              </a:p>
              <a:p>
                <a:pPr lvl="1" eaLnBrk="1" hangingPunct="1"/>
                <a:r>
                  <a:rPr lang="en-US" altLang="en-US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Long and short documents now have comparable weights</a:t>
                </a:r>
              </a:p>
            </p:txBody>
          </p:sp>
        </mc:Choice>
        <mc:Fallback xmlns="">
          <p:sp>
            <p:nvSpPr>
              <p:cNvPr id="1024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683F-5ADF-414F-B6B3-C15C182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Visualising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8F30-C9F1-45F5-A3EE-E21DD4196DE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417638"/>
            <a:ext cx="5715000" cy="3800475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Word</a:t>
            </a:r>
            <a:r>
              <a:rPr lang="en-AU" dirty="0"/>
              <a:t>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Frequency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see trends and patterns</a:t>
            </a:r>
          </a:p>
          <a:p>
            <a:pPr lvl="1"/>
            <a:r>
              <a:rPr lang="en-AU" dirty="0"/>
              <a:t>check accuracy of pre-processing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6CB962-F790-4558-B2DB-A9B9D4CF6BC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257800" y="1417638"/>
            <a:ext cx="3886200" cy="3905250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Word Clouds</a:t>
            </a:r>
            <a:r>
              <a:rPr lang="en-AU" dirty="0" smtClean="0"/>
              <a:t>:</a:t>
            </a:r>
            <a:endParaRPr lang="en-AU" dirty="0"/>
          </a:p>
          <a:p>
            <a:endParaRPr lang="en-AU" dirty="0"/>
          </a:p>
        </p:txBody>
      </p:sp>
      <p:pic>
        <p:nvPicPr>
          <p:cNvPr id="6" name="Picture 5" descr="Example of a bar graph" title="Bar graph">
            <a:extLst>
              <a:ext uri="{FF2B5EF4-FFF2-40B4-BE49-F238E27FC236}">
                <a16:creationId xmlns:a16="http://schemas.microsoft.com/office/drawing/2014/main" id="{F9265D06-707E-42C9-A838-D1EBD9E10A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137" y="3048000"/>
            <a:ext cx="4243863" cy="3182897"/>
          </a:xfrm>
          <a:prstGeom prst="rect">
            <a:avLst/>
          </a:prstGeom>
        </p:spPr>
      </p:pic>
      <p:pic>
        <p:nvPicPr>
          <p:cNvPr id="8" name="Picture 7" descr="Example of a word cloud" title="Word cloud">
            <a:extLst>
              <a:ext uri="{FF2B5EF4-FFF2-40B4-BE49-F238E27FC236}">
                <a16:creationId xmlns:a16="http://schemas.microsoft.com/office/drawing/2014/main" id="{272C449C-CB80-4C52-A686-469EB292CC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6900" y="2526833"/>
            <a:ext cx="3143250" cy="26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Cosine for length-normalized vectors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For length-normalized vectors, cosine similarity is simply the dot product: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IF q, d are normalized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71B0EE3D-D2EF-4372-893A-586E302B255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290" name="Content Placeholder 3"/>
          <p:cNvGraphicFramePr>
            <a:graphicFrameLocks noChangeAspect="1"/>
          </p:cNvGraphicFramePr>
          <p:nvPr/>
        </p:nvGraphicFramePr>
        <p:xfrm>
          <a:off x="1504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3" imgW="1638300" imgH="304800" progId="Equation.3">
                  <p:embed/>
                </p:oleObj>
              </mc:Choice>
              <mc:Fallback>
                <p:oleObj name="Equation" r:id="rId3" imgW="1638300" imgH="304800" progId="Equation.3">
                  <p:embed/>
                  <p:pic>
                    <p:nvPicPr>
                      <p:cNvPr id="1229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3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Cosine similarity illustrated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FB8BC5DE-D497-40D3-9A50-CE5AEBB38F2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4" descr="Four vectors of equal magnitude" title="Four vectors of equal magnitud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48" y="1600200"/>
            <a:ext cx="60689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459129" y="488555"/>
            <a:ext cx="8610600" cy="869950"/>
          </a:xfrm>
        </p:spPr>
        <p:txBody>
          <a:bodyPr/>
          <a:lstStyle/>
          <a:p>
            <a:r>
              <a:rPr lang="en-US" altLang="en-US" sz="3600" b="0" dirty="0">
                <a:ea typeface="ＭＳ Ｐゴシック" panose="020B0600070205080204" pitchFamily="34" charset="-128"/>
              </a:rPr>
              <a:t>Cosine similarity amongst 3 documents</a:t>
            </a:r>
            <a:endParaRPr lang="en-US" altLang="en-US" sz="3600" b="0" dirty="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10753"/>
              </p:ext>
            </p:extLst>
          </p:nvPr>
        </p:nvGraphicFramePr>
        <p:xfrm>
          <a:off x="3505200" y="2209800"/>
          <a:ext cx="5410200" cy="2436815"/>
        </p:xfrm>
        <a:graphic>
          <a:graphicData uri="http://schemas.openxmlformats.org/drawingml/2006/table">
            <a:tbl>
              <a:tblPr firstRow="1"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39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How similar are</a:t>
            </a:r>
          </a:p>
          <a:p>
            <a:pPr eaLnBrk="1" hangingPunct="1"/>
            <a:r>
              <a:rPr lang="en-US" altLang="en-US" sz="2800" smtClean="0">
                <a:ea typeface="ＭＳ Ｐゴシック" panose="020B0600070205080204" pitchFamily="34" charset="-128"/>
              </a:rPr>
              <a:t>the novels</a:t>
            </a:r>
          </a:p>
          <a:p>
            <a:pPr eaLnBrk="1" hangingPunct="1"/>
            <a:r>
              <a:rPr lang="en-US" altLang="en-US" sz="280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SaS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: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Sense and</a:t>
            </a:r>
          </a:p>
          <a:p>
            <a:pPr eaLnBrk="1" hangingPunct="1"/>
            <a:r>
              <a:rPr lang="en-US" altLang="en-US" sz="2800" i="1" smtClean="0">
                <a:ea typeface="ＭＳ Ｐゴシック" panose="020B0600070205080204" pitchFamily="34" charset="-128"/>
              </a:rPr>
              <a:t>Sensibility</a:t>
            </a:r>
          </a:p>
          <a:p>
            <a:pPr eaLnBrk="1" hangingPunct="1"/>
            <a:r>
              <a:rPr lang="en-US" altLang="en-US" sz="280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PaP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: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Pride and</a:t>
            </a:r>
          </a:p>
          <a:p>
            <a:pPr eaLnBrk="1" hangingPunct="1"/>
            <a:r>
              <a:rPr lang="en-US" altLang="en-US" sz="2800" i="1" smtClean="0">
                <a:ea typeface="ＭＳ Ｐゴシック" panose="020B0600070205080204" pitchFamily="34" charset="-128"/>
              </a:rPr>
              <a:t>Prejudice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, and</a:t>
            </a:r>
          </a:p>
          <a:p>
            <a:pPr eaLnBrk="1" hangingPunct="1"/>
            <a:r>
              <a:rPr lang="en-US" altLang="en-US" sz="280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WH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: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Wuthering</a:t>
            </a:r>
          </a:p>
          <a:p>
            <a:pPr eaLnBrk="1" hangingPunct="1"/>
            <a:r>
              <a:rPr lang="en-US" altLang="en-US" sz="2800" i="1" smtClean="0">
                <a:ea typeface="ＭＳ Ｐゴシック" panose="020B0600070205080204" pitchFamily="34" charset="-128"/>
              </a:rPr>
              <a:t>Heights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47140" name="TextBox 7"/>
          <p:cNvSpPr txBox="1">
            <a:spLocks noChangeArrowheads="1"/>
          </p:cNvSpPr>
          <p:nvPr/>
        </p:nvSpPr>
        <p:spPr bwMode="auto">
          <a:xfrm>
            <a:off x="5025520" y="4491016"/>
            <a:ext cx="2369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2800" dirty="0" smtClean="0">
                <a:solidFill>
                  <a:srgbClr val="C00000"/>
                </a:solidFill>
              </a:rPr>
              <a:t>Word counts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47142" name="TextBox 7"/>
          <p:cNvSpPr txBox="1">
            <a:spLocks noChangeArrowheads="1"/>
          </p:cNvSpPr>
          <p:nvPr/>
        </p:nvSpPr>
        <p:spPr bwMode="auto">
          <a:xfrm>
            <a:off x="260350" y="5862637"/>
            <a:ext cx="888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357E69"/>
                </a:solidFill>
              </a:rPr>
              <a:t>Note: To simplify this example, we don’t do </a:t>
            </a:r>
            <a:r>
              <a:rPr lang="en-US" altLang="en-US" dirty="0" err="1">
                <a:solidFill>
                  <a:srgbClr val="357E69"/>
                </a:solidFill>
              </a:rPr>
              <a:t>idf</a:t>
            </a:r>
            <a:r>
              <a:rPr lang="en-US" altLang="en-US" dirty="0">
                <a:solidFill>
                  <a:srgbClr val="357E69"/>
                </a:solidFill>
              </a:rPr>
              <a:t> weighting.</a:t>
            </a:r>
          </a:p>
        </p:txBody>
      </p:sp>
    </p:spTree>
    <p:extLst>
      <p:ext uri="{BB962C8B-B14F-4D97-AF65-F5344CB8AC3E}">
        <p14:creationId xmlns:p14="http://schemas.microsoft.com/office/powerpoint/2010/main" val="17488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Term frequency weighting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9153837"/>
              </p:ext>
            </p:extLst>
          </p:nvPr>
        </p:nvGraphicFramePr>
        <p:xfrm>
          <a:off x="228600" y="2438400"/>
          <a:ext cx="4191000" cy="1857375"/>
        </p:xfrm>
        <a:graphic>
          <a:graphicData uri="http://schemas.openxmlformats.org/drawingml/2006/table">
            <a:tbl>
              <a:tblPr firstRow="1"/>
              <a:tblGrid>
                <a:gridCol w="118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SaS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PaP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0.905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0.892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0.0787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0.0157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After length normalization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29037452"/>
              </p:ext>
            </p:extLst>
          </p:nvPr>
        </p:nvGraphicFramePr>
        <p:xfrm>
          <a:off x="4645025" y="2438400"/>
          <a:ext cx="4268788" cy="1857375"/>
        </p:xfrm>
        <a:graphic>
          <a:graphicData uri="http://schemas.openxmlformats.org/drawingml/2006/table">
            <a:tbl>
              <a:tblPr firstRow="1"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0.996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0.992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0.447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0.0866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0.119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0.245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0.017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0.134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0.849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6199" y="4397375"/>
            <a:ext cx="88376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cos(</a:t>
            </a:r>
            <a:r>
              <a:rPr lang="en-US" altLang="en-US" dirty="0" err="1">
                <a:solidFill>
                  <a:srgbClr val="0000FF"/>
                </a:solidFill>
              </a:rPr>
              <a:t>SaS,PaP</a:t>
            </a:r>
            <a:r>
              <a:rPr lang="en-US" altLang="en-US" dirty="0">
                <a:solidFill>
                  <a:srgbClr val="0000FF"/>
                </a:solidFill>
              </a:rPr>
              <a:t>) </a:t>
            </a:r>
            <a:r>
              <a:rPr lang="en-US" altLang="en-US" dirty="0"/>
              <a:t>≈</a:t>
            </a:r>
          </a:p>
          <a:p>
            <a:pPr eaLnBrk="1" hangingPunct="1"/>
            <a:r>
              <a:rPr lang="en-US" altLang="en-US" dirty="0" smtClean="0"/>
              <a:t>0.996×0.992 </a:t>
            </a:r>
            <a:r>
              <a:rPr lang="en-US" altLang="en-US" dirty="0"/>
              <a:t>+ </a:t>
            </a:r>
            <a:r>
              <a:rPr lang="en-US" altLang="en-US" dirty="0" smtClean="0"/>
              <a:t>0.0866×0.119 </a:t>
            </a:r>
            <a:r>
              <a:rPr lang="en-US" altLang="en-US" dirty="0"/>
              <a:t>+ </a:t>
            </a:r>
            <a:r>
              <a:rPr lang="en-US" altLang="en-US" dirty="0" smtClean="0"/>
              <a:t>0.017×0 </a:t>
            </a:r>
            <a:r>
              <a:rPr lang="en-US" altLang="en-US" dirty="0"/>
              <a:t>+ </a:t>
            </a:r>
            <a:r>
              <a:rPr lang="en-US" altLang="en-US" dirty="0" smtClean="0"/>
              <a:t>0×0 ≈ </a:t>
            </a:r>
            <a:r>
              <a:rPr lang="en-US" altLang="en-US" dirty="0" smtClean="0">
                <a:solidFill>
                  <a:srgbClr val="C00000"/>
                </a:solidFill>
              </a:rPr>
              <a:t>0.998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cos(</a:t>
            </a:r>
            <a:r>
              <a:rPr lang="en-US" altLang="en-US" dirty="0" err="1">
                <a:solidFill>
                  <a:srgbClr val="0000FF"/>
                </a:solidFill>
              </a:rPr>
              <a:t>SaS,WH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  <a:r>
              <a:rPr lang="en-US" altLang="en-US" dirty="0"/>
              <a:t> ≈ </a:t>
            </a:r>
            <a:r>
              <a:rPr lang="en-US" altLang="en-US" dirty="0" smtClean="0">
                <a:solidFill>
                  <a:srgbClr val="C00000"/>
                </a:solidFill>
              </a:rPr>
              <a:t>0.468</a:t>
            </a:r>
            <a:endParaRPr lang="en-US" alt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cos(</a:t>
            </a:r>
            <a:r>
              <a:rPr lang="en-US" altLang="en-US" dirty="0" err="1">
                <a:solidFill>
                  <a:srgbClr val="0000FF"/>
                </a:solidFill>
              </a:rPr>
              <a:t>PaP,WH</a:t>
            </a:r>
            <a:r>
              <a:rPr lang="en-US" altLang="en-US" dirty="0">
                <a:solidFill>
                  <a:srgbClr val="0000FF"/>
                </a:solidFill>
              </a:rPr>
              <a:t>) </a:t>
            </a:r>
            <a:r>
              <a:rPr lang="en-US" altLang="en-US" dirty="0"/>
              <a:t>≈ </a:t>
            </a:r>
            <a:r>
              <a:rPr lang="en-US" altLang="en-US" dirty="0" smtClean="0">
                <a:solidFill>
                  <a:srgbClr val="C00000"/>
                </a:solidFill>
              </a:rPr>
              <a:t>0.472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 dirty="0">
                <a:ea typeface="ＭＳ Ｐゴシック" panose="020B0600070205080204" pitchFamily="34" charset="-128"/>
              </a:rPr>
              <a:t>Cosine similarity amongst 3 documents</a:t>
            </a:r>
            <a:endParaRPr lang="en-US" altLang="en-US" sz="3600" b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9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1392-F3C6-40E8-9105-BA0CA13A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Data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8438-0CC1-4E10-8AF5-86CBF8DE9A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519438" cy="3681412"/>
          </a:xfrm>
        </p:spPr>
        <p:txBody>
          <a:bodyPr>
            <a:normAutofit/>
          </a:bodyPr>
          <a:lstStyle/>
          <a:p>
            <a:r>
              <a:rPr lang="en-AU" dirty="0" smtClean="0"/>
              <a:t>A </a:t>
            </a:r>
            <a:r>
              <a:rPr lang="en-AU" u="sng" dirty="0" smtClean="0"/>
              <a:t>token</a:t>
            </a:r>
            <a:r>
              <a:rPr lang="en-AU" dirty="0" smtClean="0"/>
              <a:t>: a meaningful unit of text </a:t>
            </a:r>
          </a:p>
          <a:p>
            <a:pPr lvl="1"/>
            <a:r>
              <a:rPr lang="en-AU" dirty="0" smtClean="0"/>
              <a:t>a word, a sentence</a:t>
            </a:r>
          </a:p>
          <a:p>
            <a:r>
              <a:rPr lang="en-AU" u="sng" dirty="0" smtClean="0">
                <a:solidFill>
                  <a:srgbClr val="002060"/>
                </a:solidFill>
              </a:rPr>
              <a:t>Tokenization</a:t>
            </a:r>
            <a:r>
              <a:rPr lang="en-AU" dirty="0"/>
              <a:t>: splitting the text into </a:t>
            </a:r>
            <a:r>
              <a:rPr lang="en-AU" dirty="0" smtClean="0"/>
              <a:t>these smaller linguistic units</a:t>
            </a:r>
            <a:endParaRPr lang="en-AU" dirty="0"/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11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word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e.g</a:t>
            </a:r>
            <a:r>
              <a:rPr lang="en-US" altLang="en-US" dirty="0"/>
              <a:t>., are</a:t>
            </a:r>
            <a:r>
              <a:rPr lang="en-US" altLang="en-US" dirty="0">
                <a:solidFill>
                  <a:schemeClr val="hlink"/>
                </a:solidFill>
              </a:rPr>
              <a:t> cat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chemeClr val="hlink"/>
                </a:solidFill>
              </a:rPr>
              <a:t>cats</a:t>
            </a:r>
            <a:r>
              <a:rPr lang="en-US" altLang="en-US" dirty="0"/>
              <a:t> the same word?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September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hlink"/>
                </a:solidFill>
              </a:rPr>
              <a:t>Sept</a:t>
            </a:r>
            <a:r>
              <a:rPr lang="en-US" altLang="en-US" dirty="0"/>
              <a:t>?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zero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chemeClr val="hlink"/>
                </a:solidFill>
              </a:rPr>
              <a:t>oh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Is </a:t>
            </a:r>
            <a:r>
              <a:rPr lang="en-US" altLang="en-US" dirty="0">
                <a:solidFill>
                  <a:schemeClr val="hlink"/>
                </a:solidFill>
              </a:rPr>
              <a:t>_</a:t>
            </a:r>
            <a:r>
              <a:rPr lang="en-US" altLang="en-US" dirty="0"/>
              <a:t> a word?  </a:t>
            </a:r>
            <a:r>
              <a:rPr lang="en-US" altLang="en-US" dirty="0">
                <a:solidFill>
                  <a:schemeClr val="hlink"/>
                </a:solidFill>
              </a:rPr>
              <a:t>*</a:t>
            </a:r>
            <a:r>
              <a:rPr lang="en-US" altLang="en-US" dirty="0"/>
              <a:t> ? ) . ,</a:t>
            </a:r>
          </a:p>
          <a:p>
            <a:r>
              <a:rPr lang="en-US" altLang="en-US" dirty="0"/>
              <a:t>How many words are there in </a:t>
            </a:r>
            <a:r>
              <a:rPr lang="en-US" altLang="en-US" dirty="0">
                <a:solidFill>
                  <a:schemeClr val="hlink"/>
                </a:solidFill>
              </a:rPr>
              <a:t>don’t</a:t>
            </a:r>
            <a:r>
              <a:rPr lang="en-US" altLang="en-US" dirty="0"/>
              <a:t> ?  </a:t>
            </a:r>
            <a:r>
              <a:rPr lang="en-US" altLang="en-US" dirty="0" err="1">
                <a:solidFill>
                  <a:schemeClr val="hlink"/>
                </a:solidFill>
              </a:rPr>
              <a:t>Gonna</a:t>
            </a:r>
            <a:r>
              <a:rPr lang="en-US" altLang="en-US" dirty="0"/>
              <a:t> ?</a:t>
            </a:r>
          </a:p>
          <a:p>
            <a:r>
              <a:rPr lang="en-US" altLang="en-US" dirty="0" smtClean="0"/>
              <a:t>Japanese </a:t>
            </a:r>
            <a:r>
              <a:rPr lang="en-US" altLang="en-US" dirty="0"/>
              <a:t>and Chinese </a:t>
            </a:r>
            <a:r>
              <a:rPr lang="en-US" altLang="en-US" dirty="0" smtClean="0"/>
              <a:t>text: </a:t>
            </a:r>
            <a:r>
              <a:rPr lang="en-US" altLang="en-US" dirty="0"/>
              <a:t>how do we identify a word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/>
              <a:t>Word is well defined unit in western languages – e.g. Chinese has different notion of semantic unit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6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1392-F3C6-40E8-9105-BA0CA13A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Data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8438-0CC1-4E10-8AF5-86CBF8DE9A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519438" cy="368141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Split </a:t>
            </a:r>
            <a:r>
              <a:rPr lang="en-AU" dirty="0"/>
              <a:t>the text into smaller linguistic </a:t>
            </a:r>
            <a:r>
              <a:rPr lang="en-AU" dirty="0" smtClean="0"/>
              <a:t>units</a:t>
            </a:r>
            <a:endParaRPr lang="en-A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AU" dirty="0" smtClean="0"/>
              <a:t>words are separated by whitespace, punctuation marks or line breaks</a:t>
            </a:r>
          </a:p>
          <a:p>
            <a:pPr lvl="1"/>
            <a:r>
              <a:rPr lang="en-US" dirty="0" smtClean="0"/>
              <a:t>Not perfect: “</a:t>
            </a:r>
            <a:r>
              <a:rPr lang="en-US" dirty="0"/>
              <a:t>Los Angeles” and “rock 'n' roll</a:t>
            </a:r>
            <a:r>
              <a:rPr lang="en-US" dirty="0" smtClean="0"/>
              <a:t>”?</a:t>
            </a:r>
            <a:endParaRPr lang="en-AU" dirty="0" smtClean="0"/>
          </a:p>
          <a:p>
            <a:r>
              <a:rPr lang="en-AU" dirty="0" smtClean="0"/>
              <a:t>Which </a:t>
            </a:r>
            <a:r>
              <a:rPr lang="en-AU" dirty="0"/>
              <a:t>token to </a:t>
            </a:r>
            <a:r>
              <a:rPr lang="en-AU" dirty="0" smtClean="0"/>
              <a:t>use?</a:t>
            </a:r>
            <a:endParaRPr lang="en-AU" dirty="0"/>
          </a:p>
          <a:p>
            <a:r>
              <a:rPr lang="en-AU" dirty="0" smtClean="0"/>
              <a:t>“N-grams”: </a:t>
            </a:r>
            <a:r>
              <a:rPr lang="en-AU" dirty="0"/>
              <a:t>consecutive sequences of words</a:t>
            </a:r>
          </a:p>
          <a:p>
            <a:pPr lvl="1"/>
            <a:r>
              <a:rPr lang="en-AU" dirty="0" smtClean="0"/>
              <a:t>“this is” (2-gram or bigram)</a:t>
            </a:r>
            <a:endParaRPr lang="en-AU" dirty="0"/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2294" name="Picture 6" descr="Unigrams, bigrams, and tr-grams" title="Unigrams, bigrams, and tr-grams">
            <a:extLst>
              <a:ext uri="{FF2B5EF4-FFF2-40B4-BE49-F238E27FC236}">
                <a16:creationId xmlns:a16="http://schemas.microsoft.com/office/drawing/2014/main" id="{13774F8A-48C5-428C-8DAF-F8C1C5885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4693047"/>
            <a:ext cx="3871238" cy="15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3020</Words>
  <Application>Microsoft Office PowerPoint</Application>
  <PresentationFormat>On-screen Show (4:3)</PresentationFormat>
  <Paragraphs>583</Paragraphs>
  <Slides>63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ＭＳ Ｐゴシック</vt:lpstr>
      <vt:lpstr>Arial</vt:lpstr>
      <vt:lpstr>Arial Unicode MS</vt:lpstr>
      <vt:lpstr>Calibri</vt:lpstr>
      <vt:lpstr>Cambria Math</vt:lpstr>
      <vt:lpstr>Consolas</vt:lpstr>
      <vt:lpstr>Courier New</vt:lpstr>
      <vt:lpstr>Lucida Sans</vt:lpstr>
      <vt:lpstr>Times New Roman</vt:lpstr>
      <vt:lpstr>Wingdings</vt:lpstr>
      <vt:lpstr>1_Office Theme</vt:lpstr>
      <vt:lpstr>Worksheet</vt:lpstr>
      <vt:lpstr>Equation</vt:lpstr>
      <vt:lpstr>CPSC 375 Introduction to Data Science and Big Data Analytics</vt:lpstr>
      <vt:lpstr>What we will cover this week</vt:lpstr>
      <vt:lpstr>Social media analytics trends</vt:lpstr>
      <vt:lpstr>Terminology</vt:lpstr>
      <vt:lpstr>Text analysis</vt:lpstr>
      <vt:lpstr>Visualising text data</vt:lpstr>
      <vt:lpstr>Data preparation:</vt:lpstr>
      <vt:lpstr>What is a word?</vt:lpstr>
      <vt:lpstr>Data preparation:</vt:lpstr>
      <vt:lpstr>Text processing in R</vt:lpstr>
      <vt:lpstr>Text corpus: tidy data</vt:lpstr>
      <vt:lpstr>Convert tweets to the tidy text format:</vt:lpstr>
      <vt:lpstr>Classwork</vt:lpstr>
      <vt:lpstr>Classwork</vt:lpstr>
      <vt:lpstr>Data preparation</vt:lpstr>
      <vt:lpstr>Word frequency</vt:lpstr>
      <vt:lpstr>Classwork</vt:lpstr>
      <vt:lpstr>Plotting the results</vt:lpstr>
      <vt:lpstr>Plotting the results</vt:lpstr>
      <vt:lpstr>Classwork</vt:lpstr>
      <vt:lpstr>Word clouds</vt:lpstr>
      <vt:lpstr>Word clouds</vt:lpstr>
      <vt:lpstr>Classwork</vt:lpstr>
      <vt:lpstr>Classwork</vt:lpstr>
      <vt:lpstr>Data preparation:</vt:lpstr>
      <vt:lpstr>Stopwords</vt:lpstr>
      <vt:lpstr>Remove stopwords</vt:lpstr>
      <vt:lpstr>Classwork</vt:lpstr>
      <vt:lpstr>Classwork</vt:lpstr>
      <vt:lpstr>Stemming</vt:lpstr>
      <vt:lpstr>Stemming</vt:lpstr>
      <vt:lpstr>Porter stemming (example rules)</vt:lpstr>
      <vt:lpstr>Word stemming in R</vt:lpstr>
      <vt:lpstr>Classwork</vt:lpstr>
      <vt:lpstr>Text classification</vt:lpstr>
      <vt:lpstr>Document Categorization Task</vt:lpstr>
      <vt:lpstr>Document categorization</vt:lpstr>
      <vt:lpstr>Text representation for classification</vt:lpstr>
      <vt:lpstr>Representing documents as vectors</vt:lpstr>
      <vt:lpstr>Binary term-document incidence matrix</vt:lpstr>
      <vt:lpstr>Term-document count matrices</vt:lpstr>
      <vt:lpstr>Term frequency</vt:lpstr>
      <vt:lpstr>Document frequency</vt:lpstr>
      <vt:lpstr>Inverse document frequency (idf)</vt:lpstr>
      <vt:lpstr>idf example, suppose N = 1 million</vt:lpstr>
      <vt:lpstr>tf-idf weighting</vt:lpstr>
      <vt:lpstr>Binary → count → weight matrix</vt:lpstr>
      <vt:lpstr>Class work</vt:lpstr>
      <vt:lpstr>Example document and its vector representation</vt:lpstr>
      <vt:lpstr>Tf_idf in tidytext</vt:lpstr>
      <vt:lpstr>How to reduce the number of dimensions?</vt:lpstr>
      <vt:lpstr>How to reduce the number of dimensions?</vt:lpstr>
      <vt:lpstr>Text processing steps</vt:lpstr>
      <vt:lpstr>Text processing steps</vt:lpstr>
      <vt:lpstr>Formalizing vector space proximity</vt:lpstr>
      <vt:lpstr>Why distance is a bad idea</vt:lpstr>
      <vt:lpstr>Use angle instead of distance</vt:lpstr>
      <vt:lpstr>From angles to cosines</vt:lpstr>
      <vt:lpstr>Length normalization</vt:lpstr>
      <vt:lpstr>Cosine for length-normalized vectors</vt:lpstr>
      <vt:lpstr>Cosine similarity illustrated</vt:lpstr>
      <vt:lpstr>Cosine similarity amongst 3 documents</vt:lpstr>
      <vt:lpstr>Cosine similarity amongst 3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2021-11-19T01:21:48Z</dcterms:modified>
</cp:coreProperties>
</file>