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8" r:id="rId1"/>
  </p:sldMasterIdLst>
  <p:notesMasterIdLst>
    <p:notesMasterId r:id="rId33"/>
  </p:notesMasterIdLst>
  <p:sldIdLst>
    <p:sldId id="333" r:id="rId2"/>
    <p:sldId id="334" r:id="rId3"/>
    <p:sldId id="638" r:id="rId4"/>
    <p:sldId id="641" r:id="rId5"/>
    <p:sldId id="639" r:id="rId6"/>
    <p:sldId id="642" r:id="rId7"/>
    <p:sldId id="644" r:id="rId8"/>
    <p:sldId id="643" r:id="rId9"/>
    <p:sldId id="645" r:id="rId10"/>
    <p:sldId id="646" r:id="rId11"/>
    <p:sldId id="647" r:id="rId12"/>
    <p:sldId id="648" r:id="rId13"/>
    <p:sldId id="649" r:id="rId14"/>
    <p:sldId id="650" r:id="rId15"/>
    <p:sldId id="651" r:id="rId16"/>
    <p:sldId id="674" r:id="rId17"/>
    <p:sldId id="658" r:id="rId18"/>
    <p:sldId id="673" r:id="rId19"/>
    <p:sldId id="659" r:id="rId20"/>
    <p:sldId id="669" r:id="rId21"/>
    <p:sldId id="662" r:id="rId22"/>
    <p:sldId id="661" r:id="rId23"/>
    <p:sldId id="664" r:id="rId24"/>
    <p:sldId id="666" r:id="rId25"/>
    <p:sldId id="667" r:id="rId26"/>
    <p:sldId id="668" r:id="rId27"/>
    <p:sldId id="665" r:id="rId28"/>
    <p:sldId id="663" r:id="rId29"/>
    <p:sldId id="675" r:id="rId30"/>
    <p:sldId id="672" r:id="rId31"/>
    <p:sldId id="671" r:id="rId32"/>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1636" autoAdjust="0"/>
  </p:normalViewPr>
  <p:slideViewPr>
    <p:cSldViewPr>
      <p:cViewPr varScale="1">
        <p:scale>
          <a:sx n="83" d="100"/>
          <a:sy n="83" d="100"/>
        </p:scale>
        <p:origin x="55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9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1BDD23-06E4-4537-9834-CA9453A22715}" type="doc">
      <dgm:prSet loTypeId="urn:microsoft.com/office/officeart/2005/8/layout/vList5" loCatId="list" qsTypeId="urn:microsoft.com/office/officeart/2005/8/quickstyle/simple1" qsCatId="simple" csTypeId="urn:microsoft.com/office/officeart/2005/8/colors/accent2_4" csCatId="accent2" phldr="1"/>
      <dgm:spPr/>
      <dgm:t>
        <a:bodyPr/>
        <a:lstStyle/>
        <a:p>
          <a:endParaRPr lang="zh-CN" altLang="en-US"/>
        </a:p>
      </dgm:t>
    </dgm:pt>
    <dgm:pt modelId="{ED4C667D-1F01-4F12-AFDC-C3C450711508}">
      <dgm:prSet custT="1"/>
      <dgm:spPr/>
      <dgm:t>
        <a:bodyPr/>
        <a:lstStyle/>
        <a:p>
          <a:pPr rtl="0"/>
          <a:r>
            <a:rPr lang="en-US" sz="2400" dirty="0" smtClean="0"/>
            <a:t>1</a:t>
          </a:r>
          <a:endParaRPr lang="zh-CN" sz="2400" dirty="0"/>
        </a:p>
      </dgm:t>
    </dgm:pt>
    <dgm:pt modelId="{16032465-4863-4370-BD8F-BF7626434200}" type="parTrans" cxnId="{C43FDD74-A7CB-49D1-9073-61C4E9BFDEF4}">
      <dgm:prSet/>
      <dgm:spPr/>
      <dgm:t>
        <a:bodyPr/>
        <a:lstStyle/>
        <a:p>
          <a:endParaRPr lang="zh-CN" altLang="en-US"/>
        </a:p>
      </dgm:t>
    </dgm:pt>
    <dgm:pt modelId="{A20A6772-E741-426A-8056-BA96624F1794}" type="sibTrans" cxnId="{C43FDD74-A7CB-49D1-9073-61C4E9BFDEF4}">
      <dgm:prSet/>
      <dgm:spPr/>
      <dgm:t>
        <a:bodyPr/>
        <a:lstStyle/>
        <a:p>
          <a:endParaRPr lang="zh-CN" altLang="en-US"/>
        </a:p>
      </dgm:t>
    </dgm:pt>
    <dgm:pt modelId="{8911C002-5307-40A2-A895-8D074287EF3A}">
      <dgm:prSet custT="1"/>
      <dgm:spPr/>
      <dgm:t>
        <a:bodyPr/>
        <a:lstStyle/>
        <a:p>
          <a:pPr rtl="0"/>
          <a:r>
            <a:rPr lang="en-US" sz="2400" dirty="0" smtClean="0"/>
            <a:t>2</a:t>
          </a:r>
          <a:endParaRPr lang="zh-CN" sz="2400" dirty="0"/>
        </a:p>
      </dgm:t>
    </dgm:pt>
    <dgm:pt modelId="{8054B4AA-F501-4C19-B833-303F7F915E60}" type="parTrans" cxnId="{7CEE6839-BD01-4B37-B42C-2DA5D47EEE80}">
      <dgm:prSet/>
      <dgm:spPr/>
      <dgm:t>
        <a:bodyPr/>
        <a:lstStyle/>
        <a:p>
          <a:endParaRPr lang="zh-CN" altLang="en-US"/>
        </a:p>
      </dgm:t>
    </dgm:pt>
    <dgm:pt modelId="{E37E9CB4-538E-494F-A893-E1D97A1B5898}" type="sibTrans" cxnId="{7CEE6839-BD01-4B37-B42C-2DA5D47EEE80}">
      <dgm:prSet/>
      <dgm:spPr/>
      <dgm:t>
        <a:bodyPr/>
        <a:lstStyle/>
        <a:p>
          <a:endParaRPr lang="zh-CN" altLang="en-US"/>
        </a:p>
      </dgm:t>
    </dgm:pt>
    <dgm:pt modelId="{962B7193-92A9-4A5D-B41B-C2AC0F7792C6}">
      <dgm:prSet custT="1"/>
      <dgm:spPr/>
      <dgm:t>
        <a:bodyPr/>
        <a:lstStyle/>
        <a:p>
          <a:pPr rtl="0"/>
          <a:r>
            <a:rPr lang="en-US" sz="2400" dirty="0" smtClean="0"/>
            <a:t>3</a:t>
          </a:r>
          <a:endParaRPr lang="zh-CN" sz="2400" dirty="0"/>
        </a:p>
      </dgm:t>
    </dgm:pt>
    <dgm:pt modelId="{4A7DE9A8-99EA-4B09-9F74-F628862CF7D6}" type="parTrans" cxnId="{184538ED-CD70-44DC-A600-572D7C52E890}">
      <dgm:prSet/>
      <dgm:spPr/>
      <dgm:t>
        <a:bodyPr/>
        <a:lstStyle/>
        <a:p>
          <a:endParaRPr lang="zh-CN" altLang="en-US"/>
        </a:p>
      </dgm:t>
    </dgm:pt>
    <dgm:pt modelId="{E33E7DF8-EBD6-4110-B526-00D9EFB206F3}" type="sibTrans" cxnId="{184538ED-CD70-44DC-A600-572D7C52E890}">
      <dgm:prSet/>
      <dgm:spPr/>
      <dgm:t>
        <a:bodyPr/>
        <a:lstStyle/>
        <a:p>
          <a:endParaRPr lang="zh-CN" altLang="en-US"/>
        </a:p>
      </dgm:t>
    </dgm:pt>
    <dgm:pt modelId="{596C29C8-3404-46BA-907A-9044575DACAB}">
      <dgm:prSet custT="1"/>
      <dgm:spPr/>
      <dgm:t>
        <a:bodyPr/>
        <a:lstStyle/>
        <a:p>
          <a:pPr rtl="0"/>
          <a:r>
            <a:rPr lang="en-US" sz="2400" dirty="0" smtClean="0"/>
            <a:t>4</a:t>
          </a:r>
          <a:endParaRPr lang="zh-CN" sz="2400" dirty="0"/>
        </a:p>
      </dgm:t>
    </dgm:pt>
    <dgm:pt modelId="{91BB8132-FDD8-479D-B891-A715F78D66F4}" type="parTrans" cxnId="{0AE51849-50F6-4E80-8A43-CCE2CDDA8264}">
      <dgm:prSet/>
      <dgm:spPr/>
      <dgm:t>
        <a:bodyPr/>
        <a:lstStyle/>
        <a:p>
          <a:endParaRPr lang="zh-CN" altLang="en-US"/>
        </a:p>
      </dgm:t>
    </dgm:pt>
    <dgm:pt modelId="{3B769116-1763-41C5-A1EA-F245E0FEE497}" type="sibTrans" cxnId="{0AE51849-50F6-4E80-8A43-CCE2CDDA8264}">
      <dgm:prSet/>
      <dgm:spPr/>
      <dgm:t>
        <a:bodyPr/>
        <a:lstStyle/>
        <a:p>
          <a:endParaRPr lang="zh-CN" altLang="en-US"/>
        </a:p>
      </dgm:t>
    </dgm:pt>
    <dgm:pt modelId="{AB9B2318-C9E0-48C3-9517-63262DBDE0BD}">
      <dgm:prSet custT="1"/>
      <dgm:spPr/>
      <dgm:t>
        <a:bodyPr/>
        <a:lstStyle/>
        <a:p>
          <a:pPr rtl="0"/>
          <a:r>
            <a:rPr lang="en-US" sz="2400" dirty="0" smtClean="0"/>
            <a:t>5</a:t>
          </a:r>
          <a:endParaRPr lang="zh-CN" sz="2400" dirty="0"/>
        </a:p>
      </dgm:t>
    </dgm:pt>
    <dgm:pt modelId="{900FEB20-4C0C-4D72-897F-B6DB7298B0C7}" type="parTrans" cxnId="{4A0A14E0-E7AF-42E7-BDC1-88F3DD1FD861}">
      <dgm:prSet/>
      <dgm:spPr/>
      <dgm:t>
        <a:bodyPr/>
        <a:lstStyle/>
        <a:p>
          <a:endParaRPr lang="zh-CN" altLang="en-US"/>
        </a:p>
      </dgm:t>
    </dgm:pt>
    <dgm:pt modelId="{7ABE2226-F58C-4DD6-90F9-DD7075D41DC5}" type="sibTrans" cxnId="{4A0A14E0-E7AF-42E7-BDC1-88F3DD1FD861}">
      <dgm:prSet/>
      <dgm:spPr/>
      <dgm:t>
        <a:bodyPr/>
        <a:lstStyle/>
        <a:p>
          <a:endParaRPr lang="zh-CN" altLang="en-US"/>
        </a:p>
      </dgm:t>
    </dgm:pt>
    <dgm:pt modelId="{7CB6C418-2EC7-419C-AA07-486251C77CC3}">
      <dgm:prSet custT="1"/>
      <dgm:spPr/>
      <dgm:t>
        <a:bodyPr/>
        <a:lstStyle/>
        <a:p>
          <a:pPr rtl="0"/>
          <a:r>
            <a:rPr lang="en-US" sz="2000" dirty="0" smtClean="0"/>
            <a:t>Bus Rapid Transit</a:t>
          </a:r>
          <a:endParaRPr lang="zh-CN" altLang="en-US" sz="2000" dirty="0"/>
        </a:p>
      </dgm:t>
    </dgm:pt>
    <dgm:pt modelId="{DF31E85E-74B5-4130-9331-B43E395DAEDA}" type="parTrans" cxnId="{047D324F-DFFA-41CC-98D2-C7738C06FDB5}">
      <dgm:prSet/>
      <dgm:spPr/>
      <dgm:t>
        <a:bodyPr/>
        <a:lstStyle/>
        <a:p>
          <a:endParaRPr lang="zh-CN" altLang="en-US"/>
        </a:p>
      </dgm:t>
    </dgm:pt>
    <dgm:pt modelId="{7D5B88B5-8527-45B0-8644-932906C5AA24}" type="sibTrans" cxnId="{047D324F-DFFA-41CC-98D2-C7738C06FDB5}">
      <dgm:prSet/>
      <dgm:spPr/>
      <dgm:t>
        <a:bodyPr/>
        <a:lstStyle/>
        <a:p>
          <a:endParaRPr lang="zh-CN" altLang="en-US"/>
        </a:p>
      </dgm:t>
    </dgm:pt>
    <dgm:pt modelId="{A6C4177E-577A-4A5D-AB5C-37434A51D53C}">
      <dgm:prSet custT="1"/>
      <dgm:spPr/>
      <dgm:t>
        <a:bodyPr/>
        <a:lstStyle/>
        <a:p>
          <a:pPr rtl="0"/>
          <a:r>
            <a:rPr lang="en-US" sz="2000" dirty="0" smtClean="0"/>
            <a:t>Freeway Tunnel</a:t>
          </a:r>
          <a:endParaRPr lang="zh-CN" altLang="en-US" sz="2000" dirty="0"/>
        </a:p>
      </dgm:t>
    </dgm:pt>
    <dgm:pt modelId="{6F7EF14A-CD74-403D-8F12-41BD7144CE23}" type="parTrans" cxnId="{FF7F9CBC-658B-40C9-B21A-948343E007C9}">
      <dgm:prSet/>
      <dgm:spPr/>
      <dgm:t>
        <a:bodyPr/>
        <a:lstStyle/>
        <a:p>
          <a:endParaRPr lang="zh-CN" altLang="en-US"/>
        </a:p>
      </dgm:t>
    </dgm:pt>
    <dgm:pt modelId="{0F561156-739F-4D14-A8EE-8F4E2B5606E0}" type="sibTrans" cxnId="{FF7F9CBC-658B-40C9-B21A-948343E007C9}">
      <dgm:prSet/>
      <dgm:spPr/>
      <dgm:t>
        <a:bodyPr/>
        <a:lstStyle/>
        <a:p>
          <a:endParaRPr lang="zh-CN" altLang="en-US"/>
        </a:p>
      </dgm:t>
    </dgm:pt>
    <dgm:pt modelId="{62018603-4D5C-4EDA-B84A-B2CE4C45C6B9}">
      <dgm:prSet custT="1"/>
      <dgm:spPr/>
      <dgm:t>
        <a:bodyPr/>
        <a:lstStyle/>
        <a:p>
          <a:pPr rtl="0"/>
          <a:r>
            <a:rPr lang="en-US" sz="2000" dirty="0" smtClean="0"/>
            <a:t>Light Rail Transit</a:t>
          </a:r>
          <a:endParaRPr lang="zh-CN" altLang="en-US" sz="2000" dirty="0"/>
        </a:p>
      </dgm:t>
    </dgm:pt>
    <dgm:pt modelId="{93D59ABA-1408-46AE-8CEE-559FDB155BDB}" type="parTrans" cxnId="{CF16F60A-3976-4A20-8BFB-EF7277DFFDE4}">
      <dgm:prSet/>
      <dgm:spPr/>
      <dgm:t>
        <a:bodyPr/>
        <a:lstStyle/>
        <a:p>
          <a:endParaRPr lang="zh-CN" altLang="en-US"/>
        </a:p>
      </dgm:t>
    </dgm:pt>
    <dgm:pt modelId="{9195C982-A18D-414A-B6FB-9E58DA510BCD}" type="sibTrans" cxnId="{CF16F60A-3976-4A20-8BFB-EF7277DFFDE4}">
      <dgm:prSet/>
      <dgm:spPr/>
      <dgm:t>
        <a:bodyPr/>
        <a:lstStyle/>
        <a:p>
          <a:endParaRPr lang="zh-CN" altLang="en-US"/>
        </a:p>
      </dgm:t>
    </dgm:pt>
    <dgm:pt modelId="{C25C8CF4-DC37-42A4-841A-F33B65277B6C}">
      <dgm:prSet custT="1"/>
      <dgm:spPr/>
      <dgm:t>
        <a:bodyPr/>
        <a:lstStyle/>
        <a:p>
          <a:pPr rtl="0"/>
          <a:r>
            <a:rPr lang="en-US" sz="2000" dirty="0" smtClean="0"/>
            <a:t>No Build</a:t>
          </a:r>
          <a:endParaRPr lang="zh-CN" altLang="en-US" sz="2000" dirty="0"/>
        </a:p>
      </dgm:t>
    </dgm:pt>
    <dgm:pt modelId="{B9857013-B8DB-409C-AD0D-1382539C43D0}" type="parTrans" cxnId="{D07519C2-CC77-4A5D-99C4-D0C516F21893}">
      <dgm:prSet/>
      <dgm:spPr/>
      <dgm:t>
        <a:bodyPr/>
        <a:lstStyle/>
        <a:p>
          <a:endParaRPr lang="zh-CN" altLang="en-US"/>
        </a:p>
      </dgm:t>
    </dgm:pt>
    <dgm:pt modelId="{6CB615A8-A083-49FC-A3C6-B6338414514D}" type="sibTrans" cxnId="{D07519C2-CC77-4A5D-99C4-D0C516F21893}">
      <dgm:prSet/>
      <dgm:spPr/>
      <dgm:t>
        <a:bodyPr/>
        <a:lstStyle/>
        <a:p>
          <a:endParaRPr lang="zh-CN" altLang="en-US"/>
        </a:p>
      </dgm:t>
    </dgm:pt>
    <dgm:pt modelId="{2FA85AE6-9999-4A06-8DD9-EB36E17A8C6C}">
      <dgm:prSet custT="1"/>
      <dgm:spPr/>
      <dgm:t>
        <a:bodyPr/>
        <a:lstStyle/>
        <a:p>
          <a:pPr rtl="0"/>
          <a:r>
            <a:rPr lang="en-US" sz="1600" dirty="0" smtClean="0"/>
            <a:t>Transportation System Management/Transportation Demand Management(TSM/TDM)</a:t>
          </a:r>
          <a:endParaRPr lang="zh-CN" altLang="en-US" sz="1600" dirty="0"/>
        </a:p>
      </dgm:t>
    </dgm:pt>
    <dgm:pt modelId="{BF87EE1E-0E79-412D-AD05-227A5721A9A9}" type="parTrans" cxnId="{BD1BDD12-9903-4D62-9E0C-F2FF3FD08007}">
      <dgm:prSet/>
      <dgm:spPr/>
      <dgm:t>
        <a:bodyPr/>
        <a:lstStyle/>
        <a:p>
          <a:endParaRPr lang="zh-CN" altLang="en-US"/>
        </a:p>
      </dgm:t>
    </dgm:pt>
    <dgm:pt modelId="{111892A8-44E1-4F94-8457-25CFA502B790}" type="sibTrans" cxnId="{BD1BDD12-9903-4D62-9E0C-F2FF3FD08007}">
      <dgm:prSet/>
      <dgm:spPr/>
      <dgm:t>
        <a:bodyPr/>
        <a:lstStyle/>
        <a:p>
          <a:endParaRPr lang="zh-CN" altLang="en-US"/>
        </a:p>
      </dgm:t>
    </dgm:pt>
    <dgm:pt modelId="{587BA071-AE8C-4856-8C68-A1DAEDDF92D1}" type="pres">
      <dgm:prSet presAssocID="{731BDD23-06E4-4537-9834-CA9453A22715}" presName="Name0" presStyleCnt="0">
        <dgm:presLayoutVars>
          <dgm:dir/>
          <dgm:animLvl val="lvl"/>
          <dgm:resizeHandles val="exact"/>
        </dgm:presLayoutVars>
      </dgm:prSet>
      <dgm:spPr/>
      <dgm:t>
        <a:bodyPr/>
        <a:lstStyle/>
        <a:p>
          <a:endParaRPr lang="zh-CN" altLang="en-US"/>
        </a:p>
      </dgm:t>
    </dgm:pt>
    <dgm:pt modelId="{71D35F98-8F29-4CCC-90D4-6195C5F9294A}" type="pres">
      <dgm:prSet presAssocID="{ED4C667D-1F01-4F12-AFDC-C3C450711508}" presName="linNode" presStyleCnt="0"/>
      <dgm:spPr/>
    </dgm:pt>
    <dgm:pt modelId="{5F354A61-717C-405B-BBE4-072B1AF7412E}" type="pres">
      <dgm:prSet presAssocID="{ED4C667D-1F01-4F12-AFDC-C3C450711508}" presName="parentText" presStyleLbl="node1" presStyleIdx="0" presStyleCnt="5" custScaleX="62598" custScaleY="85029">
        <dgm:presLayoutVars>
          <dgm:chMax val="1"/>
          <dgm:bulletEnabled val="1"/>
        </dgm:presLayoutVars>
      </dgm:prSet>
      <dgm:spPr/>
      <dgm:t>
        <a:bodyPr/>
        <a:lstStyle/>
        <a:p>
          <a:endParaRPr lang="zh-CN" altLang="en-US"/>
        </a:p>
      </dgm:t>
    </dgm:pt>
    <dgm:pt modelId="{825610D2-0663-44E3-BE32-B42447C89396}" type="pres">
      <dgm:prSet presAssocID="{ED4C667D-1F01-4F12-AFDC-C3C450711508}" presName="descendantText" presStyleLbl="alignAccFollowNode1" presStyleIdx="0" presStyleCnt="5" custScaleX="154337">
        <dgm:presLayoutVars>
          <dgm:bulletEnabled val="1"/>
        </dgm:presLayoutVars>
      </dgm:prSet>
      <dgm:spPr/>
      <dgm:t>
        <a:bodyPr/>
        <a:lstStyle/>
        <a:p>
          <a:endParaRPr lang="zh-CN" altLang="en-US"/>
        </a:p>
      </dgm:t>
    </dgm:pt>
    <dgm:pt modelId="{21F591A9-8729-4EAE-BF30-B9A1A8B5E8BB}" type="pres">
      <dgm:prSet presAssocID="{A20A6772-E741-426A-8056-BA96624F1794}" presName="sp" presStyleCnt="0"/>
      <dgm:spPr/>
    </dgm:pt>
    <dgm:pt modelId="{A426C4F8-6A77-44BA-ABFE-29EB76B847E9}" type="pres">
      <dgm:prSet presAssocID="{8911C002-5307-40A2-A895-8D074287EF3A}" presName="linNode" presStyleCnt="0"/>
      <dgm:spPr/>
    </dgm:pt>
    <dgm:pt modelId="{38C0AECA-8640-4B5B-998E-856245AC0AC4}" type="pres">
      <dgm:prSet presAssocID="{8911C002-5307-40A2-A895-8D074287EF3A}" presName="parentText" presStyleLbl="node1" presStyleIdx="1" presStyleCnt="5" custScaleX="172657" custScaleY="85345">
        <dgm:presLayoutVars>
          <dgm:chMax val="1"/>
          <dgm:bulletEnabled val="1"/>
        </dgm:presLayoutVars>
      </dgm:prSet>
      <dgm:spPr/>
      <dgm:t>
        <a:bodyPr/>
        <a:lstStyle/>
        <a:p>
          <a:endParaRPr lang="zh-CN" altLang="en-US"/>
        </a:p>
      </dgm:t>
    </dgm:pt>
    <dgm:pt modelId="{F3485190-2FD8-4C45-87D2-277F17BC61EA}" type="pres">
      <dgm:prSet presAssocID="{8911C002-5307-40A2-A895-8D074287EF3A}" presName="descendantText" presStyleLbl="alignAccFollowNode1" presStyleIdx="1" presStyleCnt="5" custScaleX="425604">
        <dgm:presLayoutVars>
          <dgm:bulletEnabled val="1"/>
        </dgm:presLayoutVars>
      </dgm:prSet>
      <dgm:spPr/>
      <dgm:t>
        <a:bodyPr/>
        <a:lstStyle/>
        <a:p>
          <a:endParaRPr lang="zh-CN" altLang="en-US"/>
        </a:p>
      </dgm:t>
    </dgm:pt>
    <dgm:pt modelId="{1BE86F9D-65AE-448C-82E6-BC4EF7684B18}" type="pres">
      <dgm:prSet presAssocID="{E37E9CB4-538E-494F-A893-E1D97A1B5898}" presName="sp" presStyleCnt="0"/>
      <dgm:spPr/>
    </dgm:pt>
    <dgm:pt modelId="{7B695D63-6A8C-49C3-BD9F-D04BB58EE99D}" type="pres">
      <dgm:prSet presAssocID="{962B7193-92A9-4A5D-B41B-C2AC0F7792C6}" presName="linNode" presStyleCnt="0"/>
      <dgm:spPr/>
    </dgm:pt>
    <dgm:pt modelId="{421930C9-0548-4F77-84AE-7C595130D93A}" type="pres">
      <dgm:prSet presAssocID="{962B7193-92A9-4A5D-B41B-C2AC0F7792C6}" presName="parentText" presStyleLbl="node1" presStyleIdx="2" presStyleCnt="5" custScaleX="53801" custScaleY="85663" custLinFactNeighborX="-2347" custLinFactNeighborY="-815">
        <dgm:presLayoutVars>
          <dgm:chMax val="1"/>
          <dgm:bulletEnabled val="1"/>
        </dgm:presLayoutVars>
      </dgm:prSet>
      <dgm:spPr/>
      <dgm:t>
        <a:bodyPr/>
        <a:lstStyle/>
        <a:p>
          <a:endParaRPr lang="zh-CN" altLang="en-US"/>
        </a:p>
      </dgm:t>
    </dgm:pt>
    <dgm:pt modelId="{0E5C191F-25EC-4582-96A9-ECA2298C569E}" type="pres">
      <dgm:prSet presAssocID="{962B7193-92A9-4A5D-B41B-C2AC0F7792C6}" presName="descendantText" presStyleLbl="alignAccFollowNode1" presStyleIdx="2" presStyleCnt="5" custScaleX="132649">
        <dgm:presLayoutVars>
          <dgm:bulletEnabled val="1"/>
        </dgm:presLayoutVars>
      </dgm:prSet>
      <dgm:spPr/>
      <dgm:t>
        <a:bodyPr/>
        <a:lstStyle/>
        <a:p>
          <a:endParaRPr lang="zh-CN" altLang="en-US"/>
        </a:p>
      </dgm:t>
    </dgm:pt>
    <dgm:pt modelId="{F03516C0-D875-4AC7-86A9-188F5CA28B56}" type="pres">
      <dgm:prSet presAssocID="{E33E7DF8-EBD6-4110-B526-00D9EFB206F3}" presName="sp" presStyleCnt="0"/>
      <dgm:spPr/>
    </dgm:pt>
    <dgm:pt modelId="{62574915-48B0-406D-955A-5E9F5AB75C40}" type="pres">
      <dgm:prSet presAssocID="{596C29C8-3404-46BA-907A-9044575DACAB}" presName="linNode" presStyleCnt="0"/>
      <dgm:spPr/>
    </dgm:pt>
    <dgm:pt modelId="{05489382-2E67-4276-B7A2-8F81167EFB0B}" type="pres">
      <dgm:prSet presAssocID="{596C29C8-3404-46BA-907A-9044575DACAB}" presName="parentText" presStyleLbl="node1" presStyleIdx="3" presStyleCnt="5" custScaleX="55614" custScaleY="84612">
        <dgm:presLayoutVars>
          <dgm:chMax val="1"/>
          <dgm:bulletEnabled val="1"/>
        </dgm:presLayoutVars>
      </dgm:prSet>
      <dgm:spPr/>
      <dgm:t>
        <a:bodyPr/>
        <a:lstStyle/>
        <a:p>
          <a:endParaRPr lang="zh-CN" altLang="en-US"/>
        </a:p>
      </dgm:t>
    </dgm:pt>
    <dgm:pt modelId="{96FB0C9B-C72F-48BB-B1B0-C7E5BD3DFC5C}" type="pres">
      <dgm:prSet presAssocID="{596C29C8-3404-46BA-907A-9044575DACAB}" presName="descendantText" presStyleLbl="alignAccFollowNode1" presStyleIdx="3" presStyleCnt="5" custScaleX="137111">
        <dgm:presLayoutVars>
          <dgm:bulletEnabled val="1"/>
        </dgm:presLayoutVars>
      </dgm:prSet>
      <dgm:spPr/>
      <dgm:t>
        <a:bodyPr/>
        <a:lstStyle/>
        <a:p>
          <a:endParaRPr lang="zh-CN" altLang="en-US"/>
        </a:p>
      </dgm:t>
    </dgm:pt>
    <dgm:pt modelId="{DA1E662C-331F-409E-BBF0-4D949121C0D1}" type="pres">
      <dgm:prSet presAssocID="{3B769116-1763-41C5-A1EA-F245E0FEE497}" presName="sp" presStyleCnt="0"/>
      <dgm:spPr/>
    </dgm:pt>
    <dgm:pt modelId="{7E6B555E-9C59-4142-8900-6F32C86BB16C}" type="pres">
      <dgm:prSet presAssocID="{AB9B2318-C9E0-48C3-9517-63262DBDE0BD}" presName="linNode" presStyleCnt="0"/>
      <dgm:spPr/>
    </dgm:pt>
    <dgm:pt modelId="{64264B99-92B7-4603-85F6-7575CC0C6747}" type="pres">
      <dgm:prSet presAssocID="{AB9B2318-C9E0-48C3-9517-63262DBDE0BD}" presName="parentText" presStyleLbl="node1" presStyleIdx="4" presStyleCnt="5" custScaleX="66626" custScaleY="91112">
        <dgm:presLayoutVars>
          <dgm:chMax val="1"/>
          <dgm:bulletEnabled val="1"/>
        </dgm:presLayoutVars>
      </dgm:prSet>
      <dgm:spPr/>
      <dgm:t>
        <a:bodyPr/>
        <a:lstStyle/>
        <a:p>
          <a:endParaRPr lang="zh-CN" altLang="en-US"/>
        </a:p>
      </dgm:t>
    </dgm:pt>
    <dgm:pt modelId="{3BABBB1B-317E-4294-900E-3F396DECE832}" type="pres">
      <dgm:prSet presAssocID="{AB9B2318-C9E0-48C3-9517-63262DBDE0BD}" presName="descendantText" presStyleLbl="alignAccFollowNode1" presStyleIdx="4" presStyleCnt="5" custScaleX="165277" custScaleY="104232">
        <dgm:presLayoutVars>
          <dgm:bulletEnabled val="1"/>
        </dgm:presLayoutVars>
      </dgm:prSet>
      <dgm:spPr/>
      <dgm:t>
        <a:bodyPr/>
        <a:lstStyle/>
        <a:p>
          <a:endParaRPr lang="zh-CN" altLang="en-US"/>
        </a:p>
      </dgm:t>
    </dgm:pt>
  </dgm:ptLst>
  <dgm:cxnLst>
    <dgm:cxn modelId="{90BC1E75-4EC1-424A-8C45-FFEBA162B881}" type="presOf" srcId="{AB9B2318-C9E0-48C3-9517-63262DBDE0BD}" destId="{64264B99-92B7-4603-85F6-7575CC0C6747}" srcOrd="0" destOrd="0" presId="urn:microsoft.com/office/officeart/2005/8/layout/vList5"/>
    <dgm:cxn modelId="{0AE51849-50F6-4E80-8A43-CCE2CDDA8264}" srcId="{731BDD23-06E4-4537-9834-CA9453A22715}" destId="{596C29C8-3404-46BA-907A-9044575DACAB}" srcOrd="3" destOrd="0" parTransId="{91BB8132-FDD8-479D-B891-A715F78D66F4}" sibTransId="{3B769116-1763-41C5-A1EA-F245E0FEE497}"/>
    <dgm:cxn modelId="{EB8AF8CC-98B5-466B-BABF-ED73BE84417E}" type="presOf" srcId="{8911C002-5307-40A2-A895-8D074287EF3A}" destId="{38C0AECA-8640-4B5B-998E-856245AC0AC4}" srcOrd="0" destOrd="0" presId="urn:microsoft.com/office/officeart/2005/8/layout/vList5"/>
    <dgm:cxn modelId="{CF16F60A-3976-4A20-8BFB-EF7277DFFDE4}" srcId="{962B7193-92A9-4A5D-B41B-C2AC0F7792C6}" destId="{62018603-4D5C-4EDA-B84A-B2CE4C45C6B9}" srcOrd="0" destOrd="0" parTransId="{93D59ABA-1408-46AE-8CEE-559FDB155BDB}" sibTransId="{9195C982-A18D-414A-B6FB-9E58DA510BCD}"/>
    <dgm:cxn modelId="{047D324F-DFFA-41CC-98D2-C7738C06FDB5}" srcId="{ED4C667D-1F01-4F12-AFDC-C3C450711508}" destId="{7CB6C418-2EC7-419C-AA07-486251C77CC3}" srcOrd="0" destOrd="0" parTransId="{DF31E85E-74B5-4130-9331-B43E395DAEDA}" sibTransId="{7D5B88B5-8527-45B0-8644-932906C5AA24}"/>
    <dgm:cxn modelId="{4A0A14E0-E7AF-42E7-BDC1-88F3DD1FD861}" srcId="{731BDD23-06E4-4537-9834-CA9453A22715}" destId="{AB9B2318-C9E0-48C3-9517-63262DBDE0BD}" srcOrd="4" destOrd="0" parTransId="{900FEB20-4C0C-4D72-897F-B6DB7298B0C7}" sibTransId="{7ABE2226-F58C-4DD6-90F9-DD7075D41DC5}"/>
    <dgm:cxn modelId="{BD1BDD12-9903-4D62-9E0C-F2FF3FD08007}" srcId="{AB9B2318-C9E0-48C3-9517-63262DBDE0BD}" destId="{2FA85AE6-9999-4A06-8DD9-EB36E17A8C6C}" srcOrd="0" destOrd="0" parTransId="{BF87EE1E-0E79-412D-AD05-227A5721A9A9}" sibTransId="{111892A8-44E1-4F94-8457-25CFA502B790}"/>
    <dgm:cxn modelId="{FF7F9CBC-658B-40C9-B21A-948343E007C9}" srcId="{8911C002-5307-40A2-A895-8D074287EF3A}" destId="{A6C4177E-577A-4A5D-AB5C-37434A51D53C}" srcOrd="0" destOrd="0" parTransId="{6F7EF14A-CD74-403D-8F12-41BD7144CE23}" sibTransId="{0F561156-739F-4D14-A8EE-8F4E2B5606E0}"/>
    <dgm:cxn modelId="{7645AF89-15B5-4A0A-9A19-91D773DEF147}" type="presOf" srcId="{962B7193-92A9-4A5D-B41B-C2AC0F7792C6}" destId="{421930C9-0548-4F77-84AE-7C595130D93A}" srcOrd="0" destOrd="0" presId="urn:microsoft.com/office/officeart/2005/8/layout/vList5"/>
    <dgm:cxn modelId="{56ED0B81-7506-4516-B230-90AF346EFDF5}" type="presOf" srcId="{ED4C667D-1F01-4F12-AFDC-C3C450711508}" destId="{5F354A61-717C-405B-BBE4-072B1AF7412E}" srcOrd="0" destOrd="0" presId="urn:microsoft.com/office/officeart/2005/8/layout/vList5"/>
    <dgm:cxn modelId="{D07519C2-CC77-4A5D-99C4-D0C516F21893}" srcId="{596C29C8-3404-46BA-907A-9044575DACAB}" destId="{C25C8CF4-DC37-42A4-841A-F33B65277B6C}" srcOrd="0" destOrd="0" parTransId="{B9857013-B8DB-409C-AD0D-1382539C43D0}" sibTransId="{6CB615A8-A083-49FC-A3C6-B6338414514D}"/>
    <dgm:cxn modelId="{7CEE6839-BD01-4B37-B42C-2DA5D47EEE80}" srcId="{731BDD23-06E4-4537-9834-CA9453A22715}" destId="{8911C002-5307-40A2-A895-8D074287EF3A}" srcOrd="1" destOrd="0" parTransId="{8054B4AA-F501-4C19-B833-303F7F915E60}" sibTransId="{E37E9CB4-538E-494F-A893-E1D97A1B5898}"/>
    <dgm:cxn modelId="{A172FA6D-F6AE-42F4-8734-34968F834DDE}" type="presOf" srcId="{596C29C8-3404-46BA-907A-9044575DACAB}" destId="{05489382-2E67-4276-B7A2-8F81167EFB0B}" srcOrd="0" destOrd="0" presId="urn:microsoft.com/office/officeart/2005/8/layout/vList5"/>
    <dgm:cxn modelId="{E2A957D7-42F2-4D7D-971C-86F847C4FE09}" type="presOf" srcId="{C25C8CF4-DC37-42A4-841A-F33B65277B6C}" destId="{96FB0C9B-C72F-48BB-B1B0-C7E5BD3DFC5C}" srcOrd="0" destOrd="0" presId="urn:microsoft.com/office/officeart/2005/8/layout/vList5"/>
    <dgm:cxn modelId="{58F2D945-4C57-4402-98A7-E8495AEBC823}" type="presOf" srcId="{A6C4177E-577A-4A5D-AB5C-37434A51D53C}" destId="{F3485190-2FD8-4C45-87D2-277F17BC61EA}" srcOrd="0" destOrd="0" presId="urn:microsoft.com/office/officeart/2005/8/layout/vList5"/>
    <dgm:cxn modelId="{8D37A641-8DDE-49BF-8B8D-35FB9870DBFB}" type="presOf" srcId="{7CB6C418-2EC7-419C-AA07-486251C77CC3}" destId="{825610D2-0663-44E3-BE32-B42447C89396}" srcOrd="0" destOrd="0" presId="urn:microsoft.com/office/officeart/2005/8/layout/vList5"/>
    <dgm:cxn modelId="{69924ADA-0231-48EA-BDD3-02B3ED4DDB44}" type="presOf" srcId="{2FA85AE6-9999-4A06-8DD9-EB36E17A8C6C}" destId="{3BABBB1B-317E-4294-900E-3F396DECE832}" srcOrd="0" destOrd="0" presId="urn:microsoft.com/office/officeart/2005/8/layout/vList5"/>
    <dgm:cxn modelId="{5EFAE168-573C-4A42-8C91-FD9C1D47B67F}" type="presOf" srcId="{62018603-4D5C-4EDA-B84A-B2CE4C45C6B9}" destId="{0E5C191F-25EC-4582-96A9-ECA2298C569E}" srcOrd="0" destOrd="0" presId="urn:microsoft.com/office/officeart/2005/8/layout/vList5"/>
    <dgm:cxn modelId="{BC9DD2FD-C192-4C15-9369-DD5E5B9AF7E2}" type="presOf" srcId="{731BDD23-06E4-4537-9834-CA9453A22715}" destId="{587BA071-AE8C-4856-8C68-A1DAEDDF92D1}" srcOrd="0" destOrd="0" presId="urn:microsoft.com/office/officeart/2005/8/layout/vList5"/>
    <dgm:cxn modelId="{C43FDD74-A7CB-49D1-9073-61C4E9BFDEF4}" srcId="{731BDD23-06E4-4537-9834-CA9453A22715}" destId="{ED4C667D-1F01-4F12-AFDC-C3C450711508}" srcOrd="0" destOrd="0" parTransId="{16032465-4863-4370-BD8F-BF7626434200}" sibTransId="{A20A6772-E741-426A-8056-BA96624F1794}"/>
    <dgm:cxn modelId="{184538ED-CD70-44DC-A600-572D7C52E890}" srcId="{731BDD23-06E4-4537-9834-CA9453A22715}" destId="{962B7193-92A9-4A5D-B41B-C2AC0F7792C6}" srcOrd="2" destOrd="0" parTransId="{4A7DE9A8-99EA-4B09-9F74-F628862CF7D6}" sibTransId="{E33E7DF8-EBD6-4110-B526-00D9EFB206F3}"/>
    <dgm:cxn modelId="{008D69B2-AE66-4309-85E8-69681A0A7C9C}" type="presParOf" srcId="{587BA071-AE8C-4856-8C68-A1DAEDDF92D1}" destId="{71D35F98-8F29-4CCC-90D4-6195C5F9294A}" srcOrd="0" destOrd="0" presId="urn:microsoft.com/office/officeart/2005/8/layout/vList5"/>
    <dgm:cxn modelId="{21C0DC25-7F2C-4050-BF28-9DE326EA986A}" type="presParOf" srcId="{71D35F98-8F29-4CCC-90D4-6195C5F9294A}" destId="{5F354A61-717C-405B-BBE4-072B1AF7412E}" srcOrd="0" destOrd="0" presId="urn:microsoft.com/office/officeart/2005/8/layout/vList5"/>
    <dgm:cxn modelId="{33847725-3053-4E28-BE65-2FA8B1F13FBE}" type="presParOf" srcId="{71D35F98-8F29-4CCC-90D4-6195C5F9294A}" destId="{825610D2-0663-44E3-BE32-B42447C89396}" srcOrd="1" destOrd="0" presId="urn:microsoft.com/office/officeart/2005/8/layout/vList5"/>
    <dgm:cxn modelId="{52998234-5A5C-46E3-BD80-5A6CAF6E22EA}" type="presParOf" srcId="{587BA071-AE8C-4856-8C68-A1DAEDDF92D1}" destId="{21F591A9-8729-4EAE-BF30-B9A1A8B5E8BB}" srcOrd="1" destOrd="0" presId="urn:microsoft.com/office/officeart/2005/8/layout/vList5"/>
    <dgm:cxn modelId="{D8CB8DFB-AFA4-467A-B699-2FFF33634E64}" type="presParOf" srcId="{587BA071-AE8C-4856-8C68-A1DAEDDF92D1}" destId="{A426C4F8-6A77-44BA-ABFE-29EB76B847E9}" srcOrd="2" destOrd="0" presId="urn:microsoft.com/office/officeart/2005/8/layout/vList5"/>
    <dgm:cxn modelId="{390EE796-F463-40EE-B7EC-0EAC03DD3298}" type="presParOf" srcId="{A426C4F8-6A77-44BA-ABFE-29EB76B847E9}" destId="{38C0AECA-8640-4B5B-998E-856245AC0AC4}" srcOrd="0" destOrd="0" presId="urn:microsoft.com/office/officeart/2005/8/layout/vList5"/>
    <dgm:cxn modelId="{6AB60A3B-4A39-47F2-BCBA-BEB8C1AA7E11}" type="presParOf" srcId="{A426C4F8-6A77-44BA-ABFE-29EB76B847E9}" destId="{F3485190-2FD8-4C45-87D2-277F17BC61EA}" srcOrd="1" destOrd="0" presId="urn:microsoft.com/office/officeart/2005/8/layout/vList5"/>
    <dgm:cxn modelId="{31BE14C0-8A8D-4A3E-9010-1C04AC96E138}" type="presParOf" srcId="{587BA071-AE8C-4856-8C68-A1DAEDDF92D1}" destId="{1BE86F9D-65AE-448C-82E6-BC4EF7684B18}" srcOrd="3" destOrd="0" presId="urn:microsoft.com/office/officeart/2005/8/layout/vList5"/>
    <dgm:cxn modelId="{80234178-63DD-4BD1-8526-E6982CEBA565}" type="presParOf" srcId="{587BA071-AE8C-4856-8C68-A1DAEDDF92D1}" destId="{7B695D63-6A8C-49C3-BD9F-D04BB58EE99D}" srcOrd="4" destOrd="0" presId="urn:microsoft.com/office/officeart/2005/8/layout/vList5"/>
    <dgm:cxn modelId="{A4D9C39C-CDDA-4302-A151-E504E796750B}" type="presParOf" srcId="{7B695D63-6A8C-49C3-BD9F-D04BB58EE99D}" destId="{421930C9-0548-4F77-84AE-7C595130D93A}" srcOrd="0" destOrd="0" presId="urn:microsoft.com/office/officeart/2005/8/layout/vList5"/>
    <dgm:cxn modelId="{407B8085-60AA-45CA-811D-29E1BC6F9655}" type="presParOf" srcId="{7B695D63-6A8C-49C3-BD9F-D04BB58EE99D}" destId="{0E5C191F-25EC-4582-96A9-ECA2298C569E}" srcOrd="1" destOrd="0" presId="urn:microsoft.com/office/officeart/2005/8/layout/vList5"/>
    <dgm:cxn modelId="{403E2CBF-3858-439E-BC7A-F583EAAECB78}" type="presParOf" srcId="{587BA071-AE8C-4856-8C68-A1DAEDDF92D1}" destId="{F03516C0-D875-4AC7-86A9-188F5CA28B56}" srcOrd="5" destOrd="0" presId="urn:microsoft.com/office/officeart/2005/8/layout/vList5"/>
    <dgm:cxn modelId="{DB31C992-EB3E-4ED2-9320-4E3E3179A48D}" type="presParOf" srcId="{587BA071-AE8C-4856-8C68-A1DAEDDF92D1}" destId="{62574915-48B0-406D-955A-5E9F5AB75C40}" srcOrd="6" destOrd="0" presId="urn:microsoft.com/office/officeart/2005/8/layout/vList5"/>
    <dgm:cxn modelId="{ACCC947D-5C53-401A-98DE-E9CB817555E3}" type="presParOf" srcId="{62574915-48B0-406D-955A-5E9F5AB75C40}" destId="{05489382-2E67-4276-B7A2-8F81167EFB0B}" srcOrd="0" destOrd="0" presId="urn:microsoft.com/office/officeart/2005/8/layout/vList5"/>
    <dgm:cxn modelId="{1CD967A6-F14D-4536-B6B1-6BD33DE98AF9}" type="presParOf" srcId="{62574915-48B0-406D-955A-5E9F5AB75C40}" destId="{96FB0C9B-C72F-48BB-B1B0-C7E5BD3DFC5C}" srcOrd="1" destOrd="0" presId="urn:microsoft.com/office/officeart/2005/8/layout/vList5"/>
    <dgm:cxn modelId="{EB89E559-7D30-4338-B133-2240E4B00E8A}" type="presParOf" srcId="{587BA071-AE8C-4856-8C68-A1DAEDDF92D1}" destId="{DA1E662C-331F-409E-BBF0-4D949121C0D1}" srcOrd="7" destOrd="0" presId="urn:microsoft.com/office/officeart/2005/8/layout/vList5"/>
    <dgm:cxn modelId="{2E68983A-6352-409E-95B8-695225C04BC7}" type="presParOf" srcId="{587BA071-AE8C-4856-8C68-A1DAEDDF92D1}" destId="{7E6B555E-9C59-4142-8900-6F32C86BB16C}" srcOrd="8" destOrd="0" presId="urn:microsoft.com/office/officeart/2005/8/layout/vList5"/>
    <dgm:cxn modelId="{50468263-D562-4EFD-B8EC-2FA8E04CCADB}" type="presParOf" srcId="{7E6B555E-9C59-4142-8900-6F32C86BB16C}" destId="{64264B99-92B7-4603-85F6-7575CC0C6747}" srcOrd="0" destOrd="0" presId="urn:microsoft.com/office/officeart/2005/8/layout/vList5"/>
    <dgm:cxn modelId="{C228103E-92D0-4F01-B938-5429E53A206E}" type="presParOf" srcId="{7E6B555E-9C59-4142-8900-6F32C86BB16C}" destId="{3BABBB1B-317E-4294-900E-3F396DECE8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610D2-0663-44E3-BE32-B42447C89396}">
      <dsp:nvSpPr>
        <dsp:cNvPr id="0" name=""/>
        <dsp:cNvSpPr/>
      </dsp:nvSpPr>
      <dsp:spPr>
        <a:xfrm rot="5400000">
          <a:off x="2563244" y="-1646906"/>
          <a:ext cx="594131" cy="3927788"/>
        </a:xfrm>
        <a:prstGeom prst="round2Same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Bus Rapid Transit</a:t>
          </a:r>
          <a:endParaRPr lang="zh-CN" altLang="en-US" sz="2000" kern="1200" dirty="0"/>
        </a:p>
      </dsp:txBody>
      <dsp:txXfrm rot="-5400000">
        <a:off x="896416" y="48925"/>
        <a:ext cx="3898785" cy="536125"/>
      </dsp:txXfrm>
    </dsp:sp>
    <dsp:sp modelId="{5F354A61-717C-405B-BBE4-072B1AF7412E}">
      <dsp:nvSpPr>
        <dsp:cNvPr id="0" name=""/>
        <dsp:cNvSpPr/>
      </dsp:nvSpPr>
      <dsp:spPr>
        <a:xfrm>
          <a:off x="306" y="1248"/>
          <a:ext cx="896109" cy="631479"/>
        </a:xfrm>
        <a:prstGeom prst="roundRect">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1</a:t>
          </a:r>
          <a:endParaRPr lang="zh-CN" sz="2400" kern="1200" dirty="0"/>
        </a:p>
      </dsp:txBody>
      <dsp:txXfrm>
        <a:off x="31132" y="32074"/>
        <a:ext cx="834457" cy="569827"/>
      </dsp:txXfrm>
    </dsp:sp>
    <dsp:sp modelId="{F3485190-2FD8-4C45-87D2-277F17BC61EA}">
      <dsp:nvSpPr>
        <dsp:cNvPr id="0" name=""/>
        <dsp:cNvSpPr/>
      </dsp:nvSpPr>
      <dsp:spPr>
        <a:xfrm rot="5400000">
          <a:off x="2562864" y="-976733"/>
          <a:ext cx="594131" cy="3927016"/>
        </a:xfrm>
        <a:prstGeom prst="round2Same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Freeway Tunnel</a:t>
          </a:r>
          <a:endParaRPr lang="zh-CN" altLang="en-US" sz="2000" kern="1200" dirty="0"/>
        </a:p>
      </dsp:txBody>
      <dsp:txXfrm rot="-5400000">
        <a:off x="896422" y="718712"/>
        <a:ext cx="3898013" cy="536125"/>
      </dsp:txXfrm>
    </dsp:sp>
    <dsp:sp modelId="{38C0AECA-8640-4B5B-998E-856245AC0AC4}">
      <dsp:nvSpPr>
        <dsp:cNvPr id="0" name=""/>
        <dsp:cNvSpPr/>
      </dsp:nvSpPr>
      <dsp:spPr>
        <a:xfrm>
          <a:off x="306" y="669861"/>
          <a:ext cx="896114" cy="633826"/>
        </a:xfrm>
        <a:prstGeom prst="roundRect">
          <a:avLst/>
        </a:prstGeom>
        <a:solidFill>
          <a:schemeClr val="accent2">
            <a:shade val="50000"/>
            <a:hueOff val="-16594"/>
            <a:satOff val="-3364"/>
            <a:lumOff val="185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2</a:t>
          </a:r>
          <a:endParaRPr lang="zh-CN" sz="2400" kern="1200" dirty="0"/>
        </a:p>
      </dsp:txBody>
      <dsp:txXfrm>
        <a:off x="31247" y="700802"/>
        <a:ext cx="834232" cy="571944"/>
      </dsp:txXfrm>
    </dsp:sp>
    <dsp:sp modelId="{0E5C191F-25EC-4582-96A9-ECA2298C569E}">
      <dsp:nvSpPr>
        <dsp:cNvPr id="0" name=""/>
        <dsp:cNvSpPr/>
      </dsp:nvSpPr>
      <dsp:spPr>
        <a:xfrm rot="5400000">
          <a:off x="2563255" y="-304992"/>
          <a:ext cx="594131" cy="3927815"/>
        </a:xfrm>
        <a:prstGeom prst="round2Same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Light Rail Transit</a:t>
          </a:r>
          <a:endParaRPr lang="zh-CN" altLang="en-US" sz="2000" kern="1200" dirty="0"/>
        </a:p>
      </dsp:txBody>
      <dsp:txXfrm rot="-5400000">
        <a:off x="896414" y="1390852"/>
        <a:ext cx="3898812" cy="536125"/>
      </dsp:txXfrm>
    </dsp:sp>
    <dsp:sp modelId="{421930C9-0548-4F77-84AE-7C595130D93A}">
      <dsp:nvSpPr>
        <dsp:cNvPr id="0" name=""/>
        <dsp:cNvSpPr/>
      </dsp:nvSpPr>
      <dsp:spPr>
        <a:xfrm>
          <a:off x="0" y="1334768"/>
          <a:ext cx="896107" cy="636188"/>
        </a:xfrm>
        <a:prstGeom prst="roundRect">
          <a:avLst/>
        </a:prstGeom>
        <a:solidFill>
          <a:schemeClr val="accent2">
            <a:shade val="50000"/>
            <a:hueOff val="-33187"/>
            <a:satOff val="-6727"/>
            <a:lumOff val="370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3</a:t>
          </a:r>
          <a:endParaRPr lang="zh-CN" sz="2400" kern="1200" dirty="0"/>
        </a:p>
      </dsp:txBody>
      <dsp:txXfrm>
        <a:off x="31056" y="1365824"/>
        <a:ext cx="833995" cy="574076"/>
      </dsp:txXfrm>
    </dsp:sp>
    <dsp:sp modelId="{96FB0C9B-C72F-48BB-B1B0-C7E5BD3DFC5C}">
      <dsp:nvSpPr>
        <dsp:cNvPr id="0" name=""/>
        <dsp:cNvSpPr/>
      </dsp:nvSpPr>
      <dsp:spPr>
        <a:xfrm rot="5400000">
          <a:off x="2563179" y="364514"/>
          <a:ext cx="594131" cy="3927638"/>
        </a:xfrm>
        <a:prstGeom prst="round2Same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No Build</a:t>
          </a:r>
          <a:endParaRPr lang="zh-CN" altLang="en-US" sz="2000" kern="1200" dirty="0"/>
        </a:p>
      </dsp:txBody>
      <dsp:txXfrm rot="-5400000">
        <a:off x="896426" y="2060271"/>
        <a:ext cx="3898635" cy="536125"/>
      </dsp:txXfrm>
    </dsp:sp>
    <dsp:sp modelId="{05489382-2E67-4276-B7A2-8F81167EFB0B}">
      <dsp:nvSpPr>
        <dsp:cNvPr id="0" name=""/>
        <dsp:cNvSpPr/>
      </dsp:nvSpPr>
      <dsp:spPr>
        <a:xfrm>
          <a:off x="306" y="2014142"/>
          <a:ext cx="896119" cy="628382"/>
        </a:xfrm>
        <a:prstGeom prst="roundRect">
          <a:avLst/>
        </a:prstGeom>
        <a:solidFill>
          <a:schemeClr val="accent2">
            <a:shade val="50000"/>
            <a:hueOff val="-33187"/>
            <a:satOff val="-6727"/>
            <a:lumOff val="3700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4</a:t>
          </a:r>
          <a:endParaRPr lang="zh-CN" sz="2400" kern="1200" dirty="0"/>
        </a:p>
      </dsp:txBody>
      <dsp:txXfrm>
        <a:off x="30981" y="2044817"/>
        <a:ext cx="834769" cy="567032"/>
      </dsp:txXfrm>
    </dsp:sp>
    <dsp:sp modelId="{3BABBB1B-317E-4294-900E-3F396DECE832}">
      <dsp:nvSpPr>
        <dsp:cNvPr id="0" name=""/>
        <dsp:cNvSpPr/>
      </dsp:nvSpPr>
      <dsp:spPr>
        <a:xfrm rot="5400000">
          <a:off x="2548339" y="1051934"/>
          <a:ext cx="619274" cy="3932103"/>
        </a:xfrm>
        <a:prstGeom prst="round2Same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Transportation System Management/Transportation Demand Management(TSM/TDM)</a:t>
          </a:r>
          <a:endParaRPr lang="zh-CN" altLang="en-US" sz="1600" kern="1200" dirty="0"/>
        </a:p>
      </dsp:txBody>
      <dsp:txXfrm rot="-5400000">
        <a:off x="891925" y="2738578"/>
        <a:ext cx="3901873" cy="558814"/>
      </dsp:txXfrm>
    </dsp:sp>
    <dsp:sp modelId="{64264B99-92B7-4603-85F6-7575CC0C6747}">
      <dsp:nvSpPr>
        <dsp:cNvPr id="0" name=""/>
        <dsp:cNvSpPr/>
      </dsp:nvSpPr>
      <dsp:spPr>
        <a:xfrm>
          <a:off x="306" y="2679658"/>
          <a:ext cx="891618" cy="676656"/>
        </a:xfrm>
        <a:prstGeom prst="roundRect">
          <a:avLst/>
        </a:prstGeom>
        <a:solidFill>
          <a:schemeClr val="accent2">
            <a:shade val="50000"/>
            <a:hueOff val="-16594"/>
            <a:satOff val="-3364"/>
            <a:lumOff val="185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5</a:t>
          </a:r>
          <a:endParaRPr lang="zh-CN" sz="2400" kern="1200" dirty="0"/>
        </a:p>
      </dsp:txBody>
      <dsp:txXfrm>
        <a:off x="33338" y="2712690"/>
        <a:ext cx="825554" cy="61059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Times New Roman" charset="0"/>
                <a:cs typeface="Arial" charset="0"/>
              </a:defRPr>
            </a:lvl1pPr>
          </a:lstStyle>
          <a:p>
            <a:pPr>
              <a:defRPr/>
            </a:pPr>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smtClean="0">
                <a:latin typeface="Times New Roman" charset="0"/>
                <a:cs typeface="Arial" charset="0"/>
              </a:defRPr>
            </a:lvl1pPr>
          </a:lstStyle>
          <a:p>
            <a:pPr>
              <a:defRPr/>
            </a:pPr>
            <a:fld id="{43132B69-9C71-4ECA-BDED-CC34D4C803B7}" type="datetimeFigureOut">
              <a:rPr lang="en-US"/>
              <a:pPr>
                <a:defRPr/>
              </a:pPr>
              <a:t>1/25/2022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atin typeface="Times New Roman" charset="0"/>
                <a:cs typeface="Arial" charset="0"/>
              </a:defRPr>
            </a:lvl1pPr>
          </a:lstStyle>
          <a:p>
            <a:pPr>
              <a:defRPr/>
            </a:pPr>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wrap="square" lIns="93324" tIns="46662" rIns="93324" bIns="46662" numCol="1" anchor="b" anchorCtr="0" compatLnSpc="1">
            <a:prstTxWarp prst="textNoShape">
              <a:avLst/>
            </a:prstTxWarp>
          </a:bodyPr>
          <a:lstStyle>
            <a:lvl1pPr algn="r">
              <a:defRPr sz="1200"/>
            </a:lvl1pPr>
          </a:lstStyle>
          <a:p>
            <a:fld id="{B9CD0D88-AB5B-4A17-8D99-82907F637556}" type="slidenum">
              <a:rPr lang="en-US" altLang="en-US"/>
              <a:pPr/>
              <a:t>‹#›</a:t>
            </a:fld>
            <a:endParaRPr lang="en-US" altLang="en-US"/>
          </a:p>
        </p:txBody>
      </p:sp>
    </p:spTree>
    <p:extLst>
      <p:ext uri="{BB962C8B-B14F-4D97-AF65-F5344CB8AC3E}">
        <p14:creationId xmlns:p14="http://schemas.microsoft.com/office/powerpoint/2010/main" val="40091423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Drew Conway’s definition</a:t>
            </a:r>
            <a:endParaRPr lang="en-US" dirty="0"/>
          </a:p>
        </p:txBody>
      </p:sp>
      <p:sp>
        <p:nvSpPr>
          <p:cNvPr id="4" name="Slide Number Placeholder 3"/>
          <p:cNvSpPr>
            <a:spLocks noGrp="1"/>
          </p:cNvSpPr>
          <p:nvPr>
            <p:ph type="sldNum" sz="quarter" idx="10"/>
          </p:nvPr>
        </p:nvSpPr>
        <p:spPr/>
        <p:txBody>
          <a:bodyPr/>
          <a:lstStyle/>
          <a:p>
            <a:fld id="{BE993057-5528-3549-89E2-97C5373A791C}" type="slidenum">
              <a:rPr lang="en-US" smtClean="0"/>
              <a:t>21</a:t>
            </a:fld>
            <a:endParaRPr lang="en-US"/>
          </a:p>
        </p:txBody>
      </p:sp>
    </p:spTree>
    <p:extLst>
      <p:ext uri="{BB962C8B-B14F-4D97-AF65-F5344CB8AC3E}">
        <p14:creationId xmlns:p14="http://schemas.microsoft.com/office/powerpoint/2010/main" val="66508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15089" eaLnBrk="0" hangingPunct="0">
              <a:defRPr>
                <a:solidFill>
                  <a:schemeClr val="tx1"/>
                </a:solidFill>
                <a:latin typeface="Arial" charset="0"/>
              </a:defRPr>
            </a:lvl1pPr>
            <a:lvl2pPr marL="729577" indent="-280607" defTabSz="915089" eaLnBrk="0" hangingPunct="0">
              <a:defRPr>
                <a:solidFill>
                  <a:schemeClr val="tx1"/>
                </a:solidFill>
                <a:latin typeface="Arial" charset="0"/>
              </a:defRPr>
            </a:lvl2pPr>
            <a:lvl3pPr marL="1122426" indent="-224485" defTabSz="915089" eaLnBrk="0" hangingPunct="0">
              <a:defRPr>
                <a:solidFill>
                  <a:schemeClr val="tx1"/>
                </a:solidFill>
                <a:latin typeface="Arial" charset="0"/>
              </a:defRPr>
            </a:lvl3pPr>
            <a:lvl4pPr marL="1571396" indent="-224485" defTabSz="915089" eaLnBrk="0" hangingPunct="0">
              <a:defRPr>
                <a:solidFill>
                  <a:schemeClr val="tx1"/>
                </a:solidFill>
                <a:latin typeface="Arial" charset="0"/>
              </a:defRPr>
            </a:lvl4pPr>
            <a:lvl5pPr marL="2020367" indent="-224485" defTabSz="915089" eaLnBrk="0" hangingPunct="0">
              <a:defRPr>
                <a:solidFill>
                  <a:schemeClr val="tx1"/>
                </a:solidFill>
                <a:latin typeface="Arial" charset="0"/>
              </a:defRPr>
            </a:lvl5pPr>
            <a:lvl6pPr marL="2469337" indent="-224485" defTabSz="915089" eaLnBrk="0" fontAlgn="base" hangingPunct="0">
              <a:spcBef>
                <a:spcPct val="0"/>
              </a:spcBef>
              <a:spcAft>
                <a:spcPct val="0"/>
              </a:spcAft>
              <a:defRPr>
                <a:solidFill>
                  <a:schemeClr val="tx1"/>
                </a:solidFill>
                <a:latin typeface="Arial" charset="0"/>
              </a:defRPr>
            </a:lvl6pPr>
            <a:lvl7pPr marL="2918308" indent="-224485" defTabSz="915089" eaLnBrk="0" fontAlgn="base" hangingPunct="0">
              <a:spcBef>
                <a:spcPct val="0"/>
              </a:spcBef>
              <a:spcAft>
                <a:spcPct val="0"/>
              </a:spcAft>
              <a:defRPr>
                <a:solidFill>
                  <a:schemeClr val="tx1"/>
                </a:solidFill>
                <a:latin typeface="Arial" charset="0"/>
              </a:defRPr>
            </a:lvl7pPr>
            <a:lvl8pPr marL="3367278" indent="-224485" defTabSz="915089" eaLnBrk="0" fontAlgn="base" hangingPunct="0">
              <a:spcBef>
                <a:spcPct val="0"/>
              </a:spcBef>
              <a:spcAft>
                <a:spcPct val="0"/>
              </a:spcAft>
              <a:defRPr>
                <a:solidFill>
                  <a:schemeClr val="tx1"/>
                </a:solidFill>
                <a:latin typeface="Arial" charset="0"/>
              </a:defRPr>
            </a:lvl8pPr>
            <a:lvl9pPr marL="3816248" indent="-224485" defTabSz="915089" eaLnBrk="0" fontAlgn="base" hangingPunct="0">
              <a:spcBef>
                <a:spcPct val="0"/>
              </a:spcBef>
              <a:spcAft>
                <a:spcPct val="0"/>
              </a:spcAft>
              <a:defRPr>
                <a:solidFill>
                  <a:schemeClr val="tx1"/>
                </a:solidFill>
                <a:latin typeface="Arial" charset="0"/>
              </a:defRPr>
            </a:lvl9pPr>
          </a:lstStyle>
          <a:p>
            <a:pPr eaLnBrk="1" hangingPunct="1"/>
            <a:fld id="{50B34F8E-FF3F-435B-A519-24CB37F04C50}" type="slidenum">
              <a:rPr lang="en-US"/>
              <a:pPr eaLnBrk="1" hangingPunct="1"/>
              <a:t>24</a:t>
            </a:fld>
            <a:endParaRPr lang="en-US"/>
          </a:p>
        </p:txBody>
      </p:sp>
      <p:sp>
        <p:nvSpPr>
          <p:cNvPr id="68611" name="Rectangle 2"/>
          <p:cNvSpPr>
            <a:spLocks noGrp="1" noRot="1" noChangeAspect="1" noChangeArrowheads="1" noTextEdit="1"/>
          </p:cNvSpPr>
          <p:nvPr>
            <p:ph type="sldImg"/>
          </p:nvPr>
        </p:nvSpPr>
        <p:spPr>
          <a:xfrm>
            <a:off x="1147763" y="687388"/>
            <a:ext cx="4567237" cy="3427412"/>
          </a:xfrm>
          <a:ln/>
        </p:spPr>
      </p:sp>
      <p:sp>
        <p:nvSpPr>
          <p:cNvPr id="68612" name="Rectangle 3"/>
          <p:cNvSpPr>
            <a:spLocks noGrp="1" noChangeArrowheads="1"/>
          </p:cNvSpPr>
          <p:nvPr>
            <p:ph type="body" idx="1"/>
          </p:nvPr>
        </p:nvSpPr>
        <p:spPr>
          <a:xfrm>
            <a:off x="915541" y="4342307"/>
            <a:ext cx="5026920" cy="4114174"/>
          </a:xfrm>
          <a:noFill/>
        </p:spPr>
        <p:txBody>
          <a:bodyPr lIns="89876" tIns="44937" rIns="89876" bIns="44937"/>
          <a:lstStyle/>
          <a:p>
            <a:pPr eaLnBrk="1" hangingPunct="1"/>
            <a:endParaRPr lang="en-US" smtClean="0"/>
          </a:p>
        </p:txBody>
      </p:sp>
    </p:spTree>
    <p:extLst>
      <p:ext uri="{BB962C8B-B14F-4D97-AF65-F5344CB8AC3E}">
        <p14:creationId xmlns:p14="http://schemas.microsoft.com/office/powerpoint/2010/main" val="1793407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Unstructured data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(Possibly??) Add a slide on railroads as connection to what I do now. Compare railroad network with internet operation =&gt; analytics to understand, improve utilization and plan for growth.</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1F86237-27DE-4841-AAE6-1C7638547984}" type="slidenum">
              <a:rPr lang="en-US" smtClean="0"/>
              <a:t>27</a:t>
            </a:fld>
            <a:endParaRPr lang="en-US"/>
          </a:p>
        </p:txBody>
      </p:sp>
    </p:spTree>
    <p:extLst>
      <p:ext uri="{BB962C8B-B14F-4D97-AF65-F5344CB8AC3E}">
        <p14:creationId xmlns:p14="http://schemas.microsoft.com/office/powerpoint/2010/main" val="133548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C24ABF-0C12-4BF0-A018-2F45AB32A4C7}" type="slidenum">
              <a:rPr lang="en-US" smtClean="0"/>
              <a:t>28</a:t>
            </a:fld>
            <a:endParaRPr lang="en-US"/>
          </a:p>
        </p:txBody>
      </p:sp>
    </p:spTree>
    <p:extLst>
      <p:ext uri="{BB962C8B-B14F-4D97-AF65-F5344CB8AC3E}">
        <p14:creationId xmlns:p14="http://schemas.microsoft.com/office/powerpoint/2010/main" val="296354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969599-B8A2-42AD-9F29-B44667E0D18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5542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EB5FB0-247E-41F9-AD87-1041688E9A8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783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9853D80-2348-4BF9-8718-8C6A7E1A588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7958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AACD65-5B8C-4EFC-95A4-3CDADBE66BB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96950-646D-4C61-ACE5-9A561975C43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6994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8E817DE-4078-426E-8023-E58F7BCC94A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460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48DB39-9739-41D9-9A51-65F7915A600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7323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825004-FA77-47E3-85C0-5B6542999D9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1606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DE0C64-D267-4B20-BB48-C0CDB2F43CE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6894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2C0ABD-B1B2-4B74-85E6-DDA35015872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4300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A3B81-7573-4E26-A52A-566EBCC79C8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2926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BD114D-8AF6-4C16-9D37-38B8F7A7266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9343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B8D5359-C19D-4270-B2D7-8642F5C1B16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7785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CAF4E2B-2192-4B67-91D2-F4302F18905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1/25/2022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8684490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quora.com/What-are-data-products/answer/MoD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Google_Flu_Trends" TargetMode="External"/><Relationship Id="rId2" Type="http://schemas.openxmlformats.org/officeDocument/2006/relationships/hyperlink" Target="http://ijoc.org/index.php/ijoc/article/view/124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oo.gl/forms/XLLy01jDVCug1EIi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2.xml"/><Relationship Id="rId7" Type="http://schemas.openxmlformats.org/officeDocument/2006/relationships/oleObject" Target="../embeddings/oleObject2.bin"/><Relationship Id="rId12"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jpeg"/><Relationship Id="rId11" Type="http://schemas.openxmlformats.org/officeDocument/2006/relationships/oleObject" Target="../embeddings/oleObject4.bin"/><Relationship Id="rId5" Type="http://schemas.openxmlformats.org/officeDocument/2006/relationships/image" Target="../media/image12.wmf"/><Relationship Id="rId10" Type="http://schemas.openxmlformats.org/officeDocument/2006/relationships/image" Target="../media/image14.w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ee.ucla.edu/events/flow-monitoring-in-oil-and-gas-wells-using-fiber-optic-sensor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internetlivestats.com/twitter-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gif"/><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news.fullerton.edu/2018wi/cisco-grant.aspx" TargetMode="External"/><Relationship Id="rId2" Type="http://schemas.openxmlformats.org/officeDocument/2006/relationships/hyperlink" Target="http://bd3reap.fullerton.edu/"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CPSC 375</a:t>
            </a:r>
            <a:br>
              <a:rPr lang="en-US" dirty="0" smtClean="0"/>
            </a:br>
            <a:r>
              <a:rPr lang="en-US" dirty="0"/>
              <a:t>Introduction to Data Science and Big Data Analytics</a:t>
            </a:r>
          </a:p>
        </p:txBody>
      </p:sp>
      <p:sp>
        <p:nvSpPr>
          <p:cNvPr id="3" name="Subtitle 2"/>
          <p:cNvSpPr>
            <a:spLocks noGrp="1"/>
          </p:cNvSpPr>
          <p:nvPr>
            <p:ph type="subTitle" idx="1"/>
          </p:nvPr>
        </p:nvSpPr>
        <p:spPr/>
        <p:txBody>
          <a:bodyPr/>
          <a:lstStyle/>
          <a:p>
            <a:r>
              <a:rPr lang="en-US" dirty="0" smtClean="0"/>
              <a:t>Dr. Anand </a:t>
            </a:r>
            <a:r>
              <a:rPr lang="en-US" dirty="0" err="1" smtClean="0"/>
              <a:t>Panangadan</a:t>
            </a:r>
            <a:endParaRPr lang="en-US" dirty="0" smtClean="0"/>
          </a:p>
          <a:p>
            <a:r>
              <a:rPr lang="en-US" dirty="0" smtClean="0"/>
              <a:t>apanangadan@fullerton.edu</a:t>
            </a:r>
            <a:endParaRPr lang="en-US" dirty="0"/>
          </a:p>
        </p:txBody>
      </p:sp>
    </p:spTree>
    <p:extLst>
      <p:ext uri="{BB962C8B-B14F-4D97-AF65-F5344CB8AC3E}">
        <p14:creationId xmlns:p14="http://schemas.microsoft.com/office/powerpoint/2010/main" val="1771176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a:bodyPr>
          <a:lstStyle/>
          <a:p>
            <a:r>
              <a:rPr lang="en-US" dirty="0"/>
              <a:t>Need to write programs to</a:t>
            </a:r>
          </a:p>
          <a:p>
            <a:pPr lvl="1"/>
            <a:r>
              <a:rPr lang="en-US" dirty="0" smtClean="0"/>
              <a:t>Identify tweets that are about the 710 freeway project</a:t>
            </a:r>
          </a:p>
          <a:p>
            <a:pPr lvl="1"/>
            <a:r>
              <a:rPr lang="en-US" dirty="0" smtClean="0"/>
              <a:t>Classify </a:t>
            </a:r>
            <a:r>
              <a:rPr lang="en-US" dirty="0"/>
              <a:t>tweets into one of the 5 choices</a:t>
            </a:r>
          </a:p>
          <a:p>
            <a:pPr lvl="1"/>
            <a:r>
              <a:rPr lang="en-US" dirty="0" smtClean="0"/>
              <a:t>Compute </a:t>
            </a:r>
            <a:r>
              <a:rPr lang="en-US" dirty="0"/>
              <a:t>average sentiment for each </a:t>
            </a:r>
            <a:r>
              <a:rPr lang="en-US" dirty="0" smtClean="0"/>
              <a:t>topic/choice</a:t>
            </a:r>
            <a:endParaRPr lang="en-US" dirty="0"/>
          </a:p>
        </p:txBody>
      </p:sp>
      <p:sp>
        <p:nvSpPr>
          <p:cNvPr id="4" name="Slide Number Placeholder 3"/>
          <p:cNvSpPr>
            <a:spLocks noGrp="1"/>
          </p:cNvSpPr>
          <p:nvPr>
            <p:ph type="sldNum" sz="quarter" idx="12"/>
          </p:nvPr>
        </p:nvSpPr>
        <p:spPr/>
        <p:txBody>
          <a:bodyPr/>
          <a:lstStyle/>
          <a:p>
            <a:pPr fontAlgn="auto">
              <a:spcBef>
                <a:spcPts val="0"/>
              </a:spcBef>
              <a:spcAft>
                <a:spcPts val="0"/>
              </a:spcAft>
              <a:defRPr/>
            </a:pPr>
            <a:fld id="{AD9F33D8-5447-47F5-B4F9-489CB73D74D3}" type="slidenum">
              <a:rPr lang="en-US" smtClean="0">
                <a:solidFill>
                  <a:prstClr val="black">
                    <a:tint val="75000"/>
                  </a:prstClr>
                </a:solidFill>
                <a:latin typeface="Calibri"/>
              </a:rPr>
              <a:pPr fontAlgn="auto">
                <a:spcBef>
                  <a:spcPts val="0"/>
                </a:spcBef>
                <a:spcAft>
                  <a:spcPts val="0"/>
                </a:spcAft>
                <a:defRPr/>
              </a:pPr>
              <a:t>10</a:t>
            </a:fld>
            <a:endParaRPr lang="en-US">
              <a:solidFill>
                <a:prstClr val="black">
                  <a:tint val="75000"/>
                </a:prstClr>
              </a:solidFill>
              <a:latin typeface="Calibri"/>
            </a:endParaRPr>
          </a:p>
        </p:txBody>
      </p:sp>
    </p:spTree>
    <p:extLst>
      <p:ext uri="{BB962C8B-B14F-4D97-AF65-F5344CB8AC3E}">
        <p14:creationId xmlns:p14="http://schemas.microsoft.com/office/powerpoint/2010/main" val="3132357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data</a:t>
            </a:r>
            <a:endParaRPr lang="en-US" dirty="0"/>
          </a:p>
        </p:txBody>
      </p:sp>
      <p:sp>
        <p:nvSpPr>
          <p:cNvPr id="4" name="Slide Number Placeholder 3"/>
          <p:cNvSpPr>
            <a:spLocks noGrp="1"/>
          </p:cNvSpPr>
          <p:nvPr>
            <p:ph type="sldNum" sz="quarter" idx="12"/>
          </p:nvPr>
        </p:nvSpPr>
        <p:spPr/>
        <p:txBody>
          <a:bodyPr/>
          <a:lstStyle/>
          <a:p>
            <a:pPr fontAlgn="auto">
              <a:spcBef>
                <a:spcPts val="0"/>
              </a:spcBef>
              <a:spcAft>
                <a:spcPts val="0"/>
              </a:spcAft>
              <a:defRPr/>
            </a:pPr>
            <a:fld id="{AD9F33D8-5447-47F5-B4F9-489CB73D74D3}" type="slidenum">
              <a:rPr lang="en-US" smtClean="0">
                <a:solidFill>
                  <a:prstClr val="black">
                    <a:tint val="75000"/>
                  </a:prstClr>
                </a:solidFill>
                <a:latin typeface="Calibri"/>
              </a:rPr>
              <a:pPr fontAlgn="auto">
                <a:spcBef>
                  <a:spcPts val="0"/>
                </a:spcBef>
                <a:spcAft>
                  <a:spcPts val="0"/>
                </a:spcAft>
                <a:defRPr/>
              </a:pPr>
              <a:t>11</a:t>
            </a:fld>
            <a:endParaRPr lang="en-US">
              <a:solidFill>
                <a:prstClr val="black">
                  <a:tint val="75000"/>
                </a:prstClr>
              </a:solidFill>
              <a:latin typeface="Calibri"/>
            </a:endParaRPr>
          </a:p>
        </p:txBody>
      </p:sp>
      <p:pic>
        <p:nvPicPr>
          <p:cNvPr id="5" name="Content Placeholder 4" descr="Sample tweets&#10;" title="Sample tweets"/>
          <p:cNvPicPr>
            <a:picLocks noGrp="1"/>
          </p:cNvPicPr>
          <p:nvPr>
            <p:ph idx="1"/>
          </p:nvPr>
        </p:nvPicPr>
        <p:blipFill rotWithShape="1">
          <a:blip r:embed="rId2"/>
          <a:srcRect l="26324" t="20203" r="27271" b="7401"/>
          <a:stretch/>
        </p:blipFill>
        <p:spPr>
          <a:xfrm>
            <a:off x="2438400" y="1676400"/>
            <a:ext cx="5181600" cy="426720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30395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(lots of) code!</a:t>
            </a:r>
            <a:endParaRPr lang="en-US" dirty="0"/>
          </a:p>
        </p:txBody>
      </p:sp>
      <p:sp>
        <p:nvSpPr>
          <p:cNvPr id="6" name="Content Placeholder 5"/>
          <p:cNvSpPr>
            <a:spLocks noGrp="1"/>
          </p:cNvSpPr>
          <p:nvPr>
            <p:ph idx="1"/>
          </p:nvPr>
        </p:nvSpPr>
        <p:spPr/>
        <p:txBody>
          <a:bodyPr/>
          <a:lstStyle/>
          <a:p>
            <a:r>
              <a:rPr lang="en-US" dirty="0" smtClean="0"/>
              <a:t>Pre-process the tweets</a:t>
            </a:r>
            <a:endParaRPr lang="en-US" dirty="0"/>
          </a:p>
        </p:txBody>
      </p:sp>
      <p:sp>
        <p:nvSpPr>
          <p:cNvPr id="3" name="Slide Number Placeholder 2"/>
          <p:cNvSpPr>
            <a:spLocks noGrp="1"/>
          </p:cNvSpPr>
          <p:nvPr>
            <p:ph type="sldNum" sz="quarter" idx="12"/>
          </p:nvPr>
        </p:nvSpPr>
        <p:spPr/>
        <p:txBody>
          <a:bodyPr/>
          <a:lstStyle/>
          <a:p>
            <a:pPr fontAlgn="auto">
              <a:spcBef>
                <a:spcPts val="0"/>
              </a:spcBef>
              <a:spcAft>
                <a:spcPts val="0"/>
              </a:spcAft>
              <a:defRPr/>
            </a:pPr>
            <a:fld id="{AD9F33D8-5447-47F5-B4F9-489CB73D74D3}" type="slidenum">
              <a:rPr lang="en-US" smtClean="0">
                <a:solidFill>
                  <a:prstClr val="black">
                    <a:tint val="75000"/>
                  </a:prstClr>
                </a:solidFill>
                <a:latin typeface="Calibri"/>
              </a:rPr>
              <a:pPr fontAlgn="auto">
                <a:spcBef>
                  <a:spcPts val="0"/>
                </a:spcBef>
                <a:spcAft>
                  <a:spcPts val="0"/>
                </a:spcAft>
                <a:defRPr/>
              </a:pPr>
              <a:t>12</a:t>
            </a:fld>
            <a:endParaRPr lang="en-US">
              <a:solidFill>
                <a:prstClr val="black">
                  <a:tint val="75000"/>
                </a:prstClr>
              </a:solidFill>
              <a:latin typeface="Calibri"/>
            </a:endParaRPr>
          </a:p>
        </p:txBody>
      </p:sp>
      <p:pic>
        <p:nvPicPr>
          <p:cNvPr id="4" name="Picture 3" descr="Code in Python" title="Code in Python"/>
          <p:cNvPicPr/>
          <p:nvPr/>
        </p:nvPicPr>
        <p:blipFill>
          <a:blip r:embed="rId2"/>
          <a:stretch>
            <a:fillRect/>
          </a:stretch>
        </p:blipFill>
        <p:spPr>
          <a:xfrm>
            <a:off x="1219200" y="2133600"/>
            <a:ext cx="6705600" cy="4222750"/>
          </a:xfrm>
          <a:prstGeom prst="rect">
            <a:avLst/>
          </a:prstGeom>
        </p:spPr>
      </p:pic>
    </p:spTree>
    <p:extLst>
      <p:ext uri="{BB962C8B-B14F-4D97-AF65-F5344CB8AC3E}">
        <p14:creationId xmlns:p14="http://schemas.microsoft.com/office/powerpoint/2010/main" val="1272084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similarity to topics</a:t>
            </a:r>
            <a:endParaRPr lang="en-US" dirty="0"/>
          </a:p>
        </p:txBody>
      </p:sp>
      <p:sp>
        <p:nvSpPr>
          <p:cNvPr id="3" name="Content Placeholder 2" descr="Cosine similarity is calculated with vectors&#10;" title="Cosine similarity"/>
          <p:cNvSpPr>
            <a:spLocks noGrp="1"/>
          </p:cNvSpPr>
          <p:nvPr>
            <p:ph idx="1"/>
          </p:nvPr>
        </p:nvSpPr>
        <p:spPr/>
        <p:txBody>
          <a:bodyPr/>
          <a:lstStyle/>
          <a:p>
            <a:r>
              <a:rPr lang="en-US" dirty="0" smtClean="0"/>
              <a:t>Cosine similarity</a:t>
            </a:r>
          </a:p>
          <a:p>
            <a:endParaRPr lang="en-US" dirty="0" smtClean="0"/>
          </a:p>
          <a:p>
            <a:endParaRPr lang="en-US" dirty="0"/>
          </a:p>
          <a:p>
            <a:endParaRPr lang="en-US" dirty="0" smtClean="0"/>
          </a:p>
          <a:p>
            <a:endParaRPr lang="en-US" dirty="0"/>
          </a:p>
          <a:p>
            <a:endParaRPr lang="en-US" dirty="0" smtClean="0"/>
          </a:p>
          <a:p>
            <a:r>
              <a:rPr lang="en-US" dirty="0" smtClean="0"/>
              <a:t>Write code for this</a:t>
            </a:r>
            <a:endParaRPr lang="en-US" dirty="0"/>
          </a:p>
        </p:txBody>
      </p:sp>
      <p:sp>
        <p:nvSpPr>
          <p:cNvPr id="4" name="Slide Number Placeholder 3"/>
          <p:cNvSpPr>
            <a:spLocks noGrp="1"/>
          </p:cNvSpPr>
          <p:nvPr>
            <p:ph type="sldNum" sz="quarter" idx="12"/>
          </p:nvPr>
        </p:nvSpPr>
        <p:spPr/>
        <p:txBody>
          <a:bodyPr/>
          <a:lstStyle/>
          <a:p>
            <a:pPr fontAlgn="auto">
              <a:spcBef>
                <a:spcPts val="0"/>
              </a:spcBef>
              <a:spcAft>
                <a:spcPts val="0"/>
              </a:spcAft>
              <a:defRPr/>
            </a:pPr>
            <a:fld id="{AD9F33D8-5447-47F5-B4F9-489CB73D74D3}" type="slidenum">
              <a:rPr lang="en-US" smtClean="0">
                <a:solidFill>
                  <a:prstClr val="black">
                    <a:tint val="75000"/>
                  </a:prstClr>
                </a:solidFill>
                <a:latin typeface="Calibri"/>
              </a:rPr>
              <a:pPr fontAlgn="auto">
                <a:spcBef>
                  <a:spcPts val="0"/>
                </a:spcBef>
                <a:spcAft>
                  <a:spcPts val="0"/>
                </a:spcAft>
                <a:defRPr/>
              </a:pPr>
              <a:t>13</a:t>
            </a:fld>
            <a:endParaRPr lang="en-US">
              <a:solidFill>
                <a:prstClr val="black">
                  <a:tint val="75000"/>
                </a:prstClr>
              </a:solidFill>
              <a:latin typeface="Calibri"/>
            </a:endParaRPr>
          </a:p>
        </p:txBody>
      </p:sp>
      <p:pic>
        <p:nvPicPr>
          <p:cNvPr id="5" name="Picture 4" descr="Cosine similarity is calculated with vectors&#10;" title="Cosine similarity is calculated with vectors"/>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50490"/>
            <a:ext cx="6600507" cy="2150110"/>
          </a:xfrm>
          <a:prstGeom prst="rect">
            <a:avLst/>
          </a:prstGeom>
          <a:noFill/>
          <a:ln>
            <a:noFill/>
          </a:ln>
        </p:spPr>
      </p:pic>
    </p:spTree>
    <p:extLst>
      <p:ext uri="{BB962C8B-B14F-4D97-AF65-F5344CB8AC3E}">
        <p14:creationId xmlns:p14="http://schemas.microsoft.com/office/powerpoint/2010/main" val="595480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results</a:t>
            </a:r>
            <a:endParaRPr lang="en-US" dirty="0"/>
          </a:p>
        </p:txBody>
      </p:sp>
      <p:sp>
        <p:nvSpPr>
          <p:cNvPr id="3" name="Content Placeholder 2"/>
          <p:cNvSpPr>
            <a:spLocks noGrp="1"/>
          </p:cNvSpPr>
          <p:nvPr>
            <p:ph idx="1"/>
          </p:nvPr>
        </p:nvSpPr>
        <p:spPr/>
        <p:txBody>
          <a:bodyPr/>
          <a:lstStyle/>
          <a:p>
            <a:r>
              <a:rPr lang="en-US" dirty="0" smtClean="0"/>
              <a:t>Quantitative results</a:t>
            </a:r>
            <a:endParaRPr lang="en-US" dirty="0"/>
          </a:p>
        </p:txBody>
      </p:sp>
      <p:sp>
        <p:nvSpPr>
          <p:cNvPr id="4" name="Slide Number Placeholder 3"/>
          <p:cNvSpPr>
            <a:spLocks noGrp="1"/>
          </p:cNvSpPr>
          <p:nvPr>
            <p:ph type="sldNum" sz="quarter" idx="12"/>
          </p:nvPr>
        </p:nvSpPr>
        <p:spPr/>
        <p:txBody>
          <a:bodyPr/>
          <a:lstStyle/>
          <a:p>
            <a:pPr fontAlgn="auto">
              <a:spcBef>
                <a:spcPts val="0"/>
              </a:spcBef>
              <a:spcAft>
                <a:spcPts val="0"/>
              </a:spcAft>
              <a:defRPr/>
            </a:pPr>
            <a:fld id="{AD9F33D8-5447-47F5-B4F9-489CB73D74D3}" type="slidenum">
              <a:rPr lang="en-US" smtClean="0">
                <a:solidFill>
                  <a:prstClr val="black">
                    <a:tint val="75000"/>
                  </a:prstClr>
                </a:solidFill>
                <a:latin typeface="Calibri"/>
              </a:rPr>
              <a:pPr fontAlgn="auto">
                <a:spcBef>
                  <a:spcPts val="0"/>
                </a:spcBef>
                <a:spcAft>
                  <a:spcPts val="0"/>
                </a:spcAft>
                <a:defRPr/>
              </a:pPr>
              <a:t>14</a:t>
            </a:fld>
            <a:endParaRPr lang="en-US">
              <a:solidFill>
                <a:prstClr val="black">
                  <a:tint val="75000"/>
                </a:prstClr>
              </a:solidFill>
              <a:latin typeface="Calibri"/>
            </a:endParaRPr>
          </a:p>
        </p:txBody>
      </p:sp>
      <p:graphicFrame>
        <p:nvGraphicFramePr>
          <p:cNvPr id="6" name="Table 5" descr="Table showing analysis results" title="Table showing analysis results"/>
          <p:cNvGraphicFramePr>
            <a:graphicFrameLocks noGrp="1"/>
          </p:cNvGraphicFramePr>
          <p:nvPr>
            <p:extLst>
              <p:ext uri="{D42A27DB-BD31-4B8C-83A1-F6EECF244321}">
                <p14:modId xmlns:p14="http://schemas.microsoft.com/office/powerpoint/2010/main" val="3229065456"/>
              </p:ext>
            </p:extLst>
          </p:nvPr>
        </p:nvGraphicFramePr>
        <p:xfrm>
          <a:off x="838200" y="2514600"/>
          <a:ext cx="7467599" cy="2971800"/>
        </p:xfrm>
        <a:graphic>
          <a:graphicData uri="http://schemas.openxmlformats.org/drawingml/2006/table">
            <a:tbl>
              <a:tblPr firstRow="1" firstCol="1" bandRow="1">
                <a:tableStyleId>{5C22544A-7EE6-4342-B048-85BDC9FD1C3A}</a:tableStyleId>
              </a:tblPr>
              <a:tblGrid>
                <a:gridCol w="1179008">
                  <a:extLst>
                    <a:ext uri="{9D8B030D-6E8A-4147-A177-3AD203B41FA5}">
                      <a16:colId xmlns:a16="http://schemas.microsoft.com/office/drawing/2014/main" val="20000"/>
                    </a:ext>
                  </a:extLst>
                </a:gridCol>
                <a:gridCol w="1347087">
                  <a:extLst>
                    <a:ext uri="{9D8B030D-6E8A-4147-A177-3AD203B41FA5}">
                      <a16:colId xmlns:a16="http://schemas.microsoft.com/office/drawing/2014/main" val="20001"/>
                    </a:ext>
                  </a:extLst>
                </a:gridCol>
                <a:gridCol w="1388082">
                  <a:extLst>
                    <a:ext uri="{9D8B030D-6E8A-4147-A177-3AD203B41FA5}">
                      <a16:colId xmlns:a16="http://schemas.microsoft.com/office/drawing/2014/main" val="20002"/>
                    </a:ext>
                  </a:extLst>
                </a:gridCol>
                <a:gridCol w="1340527">
                  <a:extLst>
                    <a:ext uri="{9D8B030D-6E8A-4147-A177-3AD203B41FA5}">
                      <a16:colId xmlns:a16="http://schemas.microsoft.com/office/drawing/2014/main" val="20003"/>
                    </a:ext>
                  </a:extLst>
                </a:gridCol>
                <a:gridCol w="992072">
                  <a:extLst>
                    <a:ext uri="{9D8B030D-6E8A-4147-A177-3AD203B41FA5}">
                      <a16:colId xmlns:a16="http://schemas.microsoft.com/office/drawing/2014/main" val="20004"/>
                    </a:ext>
                  </a:extLst>
                </a:gridCol>
                <a:gridCol w="1220823">
                  <a:extLst>
                    <a:ext uri="{9D8B030D-6E8A-4147-A177-3AD203B41FA5}">
                      <a16:colId xmlns:a16="http://schemas.microsoft.com/office/drawing/2014/main" val="20005"/>
                    </a:ext>
                  </a:extLst>
                </a:gridCol>
              </a:tblGrid>
              <a:tr h="1180925">
                <a:tc>
                  <a:txBody>
                    <a:bodyPr/>
                    <a:lstStyle/>
                    <a:p>
                      <a:pPr marL="0" marR="0" algn="just">
                        <a:lnSpc>
                          <a:spcPct val="150000"/>
                        </a:lnSpc>
                        <a:spcAft>
                          <a:spcPts val="0"/>
                        </a:spcAft>
                      </a:pPr>
                      <a:r>
                        <a:rPr lang="en-US" sz="1200">
                          <a:effectLst/>
                        </a:rPr>
                        <a:t>Options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dirty="0">
                          <a:effectLst/>
                        </a:rPr>
                        <a:t>Positive Tweets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dirty="0">
                          <a:effectLst/>
                        </a:rPr>
                        <a:t>Negative Tweets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Neutral Tweets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a:effectLst/>
                        </a:rPr>
                        <a:t>Total Tweets</a:t>
                      </a:r>
                      <a:endParaRPr lang="en-US" sz="1100">
                        <a:effectLst/>
                      </a:endParaRPr>
                    </a:p>
                    <a:p>
                      <a:pPr marL="0" marR="0" algn="just">
                        <a:lnSpc>
                          <a:spcPct val="150000"/>
                        </a:lnSpc>
                        <a:spcBef>
                          <a:spcPts val="0"/>
                        </a:spcBef>
                        <a:spcAft>
                          <a:spcPts val="0"/>
                        </a:spcAft>
                      </a:pPr>
                      <a:r>
                        <a:rPr lang="en-US" sz="1200">
                          <a:effectLst/>
                        </a:rPr>
                        <a:t>(1046)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dirty="0">
                          <a:effectLst/>
                        </a:rPr>
                        <a:t>% Positives/</a:t>
                      </a:r>
                      <a:endParaRPr lang="en-US" sz="1100" dirty="0">
                        <a:effectLst/>
                      </a:endParaRPr>
                    </a:p>
                    <a:p>
                      <a:pPr marL="0" marR="0" algn="just">
                        <a:lnSpc>
                          <a:spcPct val="150000"/>
                        </a:lnSpc>
                        <a:spcBef>
                          <a:spcPts val="0"/>
                        </a:spcBef>
                        <a:spcAft>
                          <a:spcPts val="0"/>
                        </a:spcAft>
                      </a:pPr>
                      <a:r>
                        <a:rPr lang="en-US" sz="1200" dirty="0">
                          <a:effectLst/>
                        </a:rPr>
                        <a:t>Total tweets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58175">
                <a:tc>
                  <a:txBody>
                    <a:bodyPr/>
                    <a:lstStyle/>
                    <a:p>
                      <a:pPr marL="0" marR="0" algn="just">
                        <a:lnSpc>
                          <a:spcPct val="150000"/>
                        </a:lnSpc>
                        <a:spcAft>
                          <a:spcPts val="0"/>
                        </a:spcAft>
                      </a:pPr>
                      <a:r>
                        <a:rPr lang="en-US" sz="1200">
                          <a:effectLst/>
                        </a:rPr>
                        <a:t>BRT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134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217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4.11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58175">
                <a:tc>
                  <a:txBody>
                    <a:bodyPr/>
                    <a:lstStyle/>
                    <a:p>
                      <a:pPr marL="0" marR="0" algn="just">
                        <a:lnSpc>
                          <a:spcPct val="150000"/>
                        </a:lnSpc>
                        <a:spcAft>
                          <a:spcPts val="0"/>
                        </a:spcAft>
                      </a:pPr>
                      <a:r>
                        <a:rPr lang="en-US" sz="1200">
                          <a:effectLst/>
                        </a:rPr>
                        <a:t>LRT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1.33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58175">
                <a:tc>
                  <a:txBody>
                    <a:bodyPr/>
                    <a:lstStyle/>
                    <a:p>
                      <a:pPr marL="0" marR="0" algn="just">
                        <a:lnSpc>
                          <a:spcPct val="150000"/>
                        </a:lnSpc>
                        <a:spcAft>
                          <a:spcPts val="0"/>
                        </a:spcAft>
                      </a:pPr>
                      <a:r>
                        <a:rPr lang="en-US" sz="1200">
                          <a:effectLst/>
                        </a:rPr>
                        <a:t>Tunnel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254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136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303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693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24.28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58175">
                <a:tc>
                  <a:txBody>
                    <a:bodyPr/>
                    <a:lstStyle/>
                    <a:p>
                      <a:pPr marL="0" marR="0" algn="just">
                        <a:lnSpc>
                          <a:spcPct val="150000"/>
                        </a:lnSpc>
                        <a:spcAft>
                          <a:spcPts val="0"/>
                        </a:spcAft>
                      </a:pPr>
                      <a:r>
                        <a:rPr lang="en-US" sz="1200">
                          <a:effectLst/>
                        </a:rPr>
                        <a:t>TSM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0.47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58175">
                <a:tc>
                  <a:txBody>
                    <a:bodyPr/>
                    <a:lstStyle/>
                    <a:p>
                      <a:pPr marL="0" marR="0" algn="just">
                        <a:lnSpc>
                          <a:spcPct val="150000"/>
                        </a:lnSpc>
                        <a:spcAft>
                          <a:spcPts val="0"/>
                        </a:spcAft>
                      </a:pPr>
                      <a:r>
                        <a:rPr lang="en-US" sz="1200">
                          <a:effectLst/>
                        </a:rPr>
                        <a:t>No Build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a:effectLst/>
                        </a:rPr>
                        <a:t>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Aft>
                          <a:spcPts val="0"/>
                        </a:spcAft>
                      </a:pPr>
                      <a:r>
                        <a:rPr lang="en-US" sz="1200" dirty="0">
                          <a:effectLst/>
                        </a:rPr>
                        <a:t>0.57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47038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results</a:t>
            </a:r>
            <a:endParaRPr lang="en-US" dirty="0"/>
          </a:p>
        </p:txBody>
      </p:sp>
      <p:sp>
        <p:nvSpPr>
          <p:cNvPr id="3" name="Content Placeholder 2"/>
          <p:cNvSpPr>
            <a:spLocks noGrp="1"/>
          </p:cNvSpPr>
          <p:nvPr>
            <p:ph idx="1"/>
          </p:nvPr>
        </p:nvSpPr>
        <p:spPr/>
        <p:txBody>
          <a:bodyPr/>
          <a:lstStyle/>
          <a:p>
            <a:r>
              <a:rPr lang="en-US" dirty="0" smtClean="0"/>
              <a:t>Quantitative results</a:t>
            </a:r>
            <a:endParaRPr lang="en-US" dirty="0"/>
          </a:p>
        </p:txBody>
      </p:sp>
      <p:sp>
        <p:nvSpPr>
          <p:cNvPr id="4" name="Slide Number Placeholder 3"/>
          <p:cNvSpPr>
            <a:spLocks noGrp="1"/>
          </p:cNvSpPr>
          <p:nvPr>
            <p:ph type="sldNum" sz="quarter" idx="12"/>
          </p:nvPr>
        </p:nvSpPr>
        <p:spPr/>
        <p:txBody>
          <a:bodyPr/>
          <a:lstStyle/>
          <a:p>
            <a:pPr fontAlgn="auto">
              <a:spcBef>
                <a:spcPts val="0"/>
              </a:spcBef>
              <a:spcAft>
                <a:spcPts val="0"/>
              </a:spcAft>
              <a:defRPr/>
            </a:pPr>
            <a:fld id="{AD9F33D8-5447-47F5-B4F9-489CB73D74D3}" type="slidenum">
              <a:rPr lang="en-US" smtClean="0">
                <a:solidFill>
                  <a:prstClr val="black">
                    <a:tint val="75000"/>
                  </a:prstClr>
                </a:solidFill>
                <a:latin typeface="Calibri"/>
              </a:rPr>
              <a:pPr fontAlgn="auto">
                <a:spcBef>
                  <a:spcPts val="0"/>
                </a:spcBef>
                <a:spcAft>
                  <a:spcPts val="0"/>
                </a:spcAft>
                <a:defRPr/>
              </a:pPr>
              <a:t>15</a:t>
            </a:fld>
            <a:endParaRPr lang="en-US">
              <a:solidFill>
                <a:prstClr val="black">
                  <a:tint val="75000"/>
                </a:prstClr>
              </a:solidFill>
              <a:latin typeface="Calibri"/>
            </a:endParaRPr>
          </a:p>
        </p:txBody>
      </p:sp>
      <p:pic>
        <p:nvPicPr>
          <p:cNvPr id="5" name="Picture 4" descr="Bar graph showing analysis results" title="Bar graph showing analysis results"/>
          <p:cNvPicPr/>
          <p:nvPr/>
        </p:nvPicPr>
        <p:blipFill rotWithShape="1">
          <a:blip r:embed="rId2"/>
          <a:srcRect l="25862" t="29335" r="29310" b="30995"/>
          <a:stretch/>
        </p:blipFill>
        <p:spPr>
          <a:xfrm>
            <a:off x="1447800" y="2971800"/>
            <a:ext cx="5486400" cy="3048000"/>
          </a:xfrm>
          <a:prstGeom prst="rect">
            <a:avLst/>
          </a:prstGeom>
        </p:spPr>
      </p:pic>
    </p:spTree>
    <p:extLst>
      <p:ext uri="{BB962C8B-B14F-4D97-AF65-F5344CB8AC3E}">
        <p14:creationId xmlns:p14="http://schemas.microsoft.com/office/powerpoint/2010/main" val="2965172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What </a:t>
            </a:r>
            <a:r>
              <a:rPr lang="en-US" dirty="0"/>
              <a:t>does “data science” mean? </a:t>
            </a:r>
            <a:endParaRPr lang="en-US" dirty="0" smtClean="0"/>
          </a:p>
          <a:p>
            <a:r>
              <a:rPr lang="en-US" dirty="0"/>
              <a:t>Is data science only the stuff going on in companies like Google and Facebook and tech companies?</a:t>
            </a:r>
          </a:p>
          <a:p>
            <a:r>
              <a:rPr lang="en-US" dirty="0" smtClean="0"/>
              <a:t>What </a:t>
            </a:r>
            <a:r>
              <a:rPr lang="en-US" dirty="0"/>
              <a:t>is “Big Data”?</a:t>
            </a:r>
          </a:p>
          <a:p>
            <a:r>
              <a:rPr lang="en-US" dirty="0"/>
              <a:t>Just how </a:t>
            </a:r>
            <a:r>
              <a:rPr lang="en-US" i="1" dirty="0"/>
              <a:t>big </a:t>
            </a:r>
            <a:r>
              <a:rPr lang="en-US" dirty="0"/>
              <a:t>is big? Or is it just a relative term? </a:t>
            </a:r>
          </a:p>
          <a:p>
            <a:r>
              <a:rPr lang="en-US" dirty="0" smtClean="0"/>
              <a:t>What is </a:t>
            </a:r>
            <a:r>
              <a:rPr lang="en-US" dirty="0"/>
              <a:t>the relationship between Big Data and data science? </a:t>
            </a:r>
            <a:endParaRPr lang="en-US" dirty="0" smtClean="0"/>
          </a:p>
          <a:p>
            <a:r>
              <a:rPr lang="en-US" dirty="0" smtClean="0"/>
              <a:t>Is </a:t>
            </a:r>
            <a:r>
              <a:rPr lang="en-US" dirty="0"/>
              <a:t>data </a:t>
            </a:r>
            <a:r>
              <a:rPr lang="en-US" dirty="0" smtClean="0"/>
              <a:t>science the </a:t>
            </a:r>
            <a:r>
              <a:rPr lang="en-US" dirty="0"/>
              <a:t>science of Big Data? </a:t>
            </a:r>
            <a:endParaRPr lang="en-US" dirty="0" smtClean="0"/>
          </a:p>
          <a:p>
            <a:r>
              <a:rPr lang="en-US" dirty="0" smtClean="0"/>
              <a:t>Why </a:t>
            </a:r>
            <a:r>
              <a:rPr lang="en-US" dirty="0"/>
              <a:t>do many people refer to Big Data as crossing disciplines (</a:t>
            </a:r>
            <a:r>
              <a:rPr lang="en-US" dirty="0" smtClean="0"/>
              <a:t>astronomy, finance</a:t>
            </a:r>
            <a:r>
              <a:rPr lang="en-US" dirty="0"/>
              <a:t>, tech, etc.) </a:t>
            </a:r>
            <a:endParaRPr lang="en-US"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8553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en-US" sz="4000" dirty="0" smtClean="0"/>
              <a:t>Data Science – A Definition</a:t>
            </a:r>
          </a:p>
        </p:txBody>
      </p:sp>
      <p:sp>
        <p:nvSpPr>
          <p:cNvPr id="10" name="Rectangle 3"/>
          <p:cNvSpPr>
            <a:spLocks noGrp="1" noChangeArrowheads="1"/>
          </p:cNvSpPr>
          <p:nvPr>
            <p:ph idx="1"/>
          </p:nvPr>
        </p:nvSpPr>
        <p:spPr/>
        <p:txBody>
          <a:bodyPr>
            <a:normAutofit lnSpcReduction="10000"/>
          </a:bodyPr>
          <a:lstStyle/>
          <a:p>
            <a:pPr marL="0" indent="0" eaLnBrk="1" hangingPunct="1">
              <a:lnSpc>
                <a:spcPct val="80000"/>
              </a:lnSpc>
              <a:buNone/>
            </a:pPr>
            <a:endParaRPr lang="en-US" b="1" dirty="0" smtClean="0"/>
          </a:p>
          <a:p>
            <a:pPr marL="0" indent="0" eaLnBrk="1" hangingPunct="1">
              <a:lnSpc>
                <a:spcPct val="80000"/>
              </a:lnSpc>
              <a:buNone/>
            </a:pPr>
            <a:r>
              <a:rPr lang="en-US" b="1" dirty="0" smtClean="0"/>
              <a:t>Data Science </a:t>
            </a:r>
            <a:r>
              <a:rPr lang="en-US" dirty="0" smtClean="0"/>
              <a:t>is the science which uses </a:t>
            </a:r>
            <a:r>
              <a:rPr lang="en-US" dirty="0" smtClean="0">
                <a:solidFill>
                  <a:schemeClr val="tx2"/>
                </a:solidFill>
              </a:rPr>
              <a:t>computer science, statistics and machine learning, visualization and human-computer interactions</a:t>
            </a:r>
            <a:r>
              <a:rPr lang="en-US" dirty="0" smtClean="0"/>
              <a:t> to </a:t>
            </a:r>
            <a:r>
              <a:rPr lang="en-US" dirty="0" smtClean="0">
                <a:solidFill>
                  <a:schemeClr val="accent1">
                    <a:lumMod val="75000"/>
                  </a:schemeClr>
                </a:solidFill>
              </a:rPr>
              <a:t>collect, clean, integrate, analyze, visualize, interact </a:t>
            </a:r>
            <a:r>
              <a:rPr lang="en-US" dirty="0" smtClean="0"/>
              <a:t>with </a:t>
            </a:r>
            <a:r>
              <a:rPr lang="en-US" dirty="0" smtClean="0">
                <a:solidFill>
                  <a:srgbClr val="FF0000"/>
                </a:solidFill>
              </a:rPr>
              <a:t>data</a:t>
            </a:r>
            <a:r>
              <a:rPr lang="en-US" dirty="0" smtClean="0"/>
              <a:t> to create</a:t>
            </a:r>
            <a:r>
              <a:rPr lang="en-US" dirty="0" smtClean="0">
                <a:solidFill>
                  <a:srgbClr val="FF3300"/>
                </a:solidFill>
              </a:rPr>
              <a:t> data products</a:t>
            </a:r>
            <a:r>
              <a:rPr lang="en-US" dirty="0" smtClean="0"/>
              <a:t>.</a:t>
            </a:r>
          </a:p>
          <a:p>
            <a:pPr marL="0" indent="0" eaLnBrk="1" hangingPunct="1">
              <a:lnSpc>
                <a:spcPct val="80000"/>
              </a:lnSpc>
              <a:buNone/>
            </a:pPr>
            <a:endParaRPr lang="en-US" dirty="0"/>
          </a:p>
          <a:p>
            <a:pPr marL="0" indent="0">
              <a:lnSpc>
                <a:spcPct val="80000"/>
              </a:lnSpc>
              <a:buNone/>
            </a:pPr>
            <a:r>
              <a:rPr lang="en-US" i="1" dirty="0" smtClean="0"/>
              <a:t>data product</a:t>
            </a:r>
            <a:r>
              <a:rPr lang="en-US" dirty="0" smtClean="0"/>
              <a:t>: </a:t>
            </a:r>
            <a:r>
              <a:rPr lang="en-US" dirty="0"/>
              <a:t>an insight or tool created out of </a:t>
            </a:r>
            <a:r>
              <a:rPr lang="en-US" dirty="0" smtClean="0"/>
              <a:t>raw </a:t>
            </a:r>
            <a:r>
              <a:rPr lang="en-US" dirty="0"/>
              <a:t>data that can be used to improve decision </a:t>
            </a:r>
            <a:r>
              <a:rPr lang="en-US" dirty="0" smtClean="0"/>
              <a:t>making</a:t>
            </a:r>
            <a:r>
              <a:rPr lang="en-US" baseline="30000" dirty="0" smtClean="0"/>
              <a:t>+</a:t>
            </a:r>
          </a:p>
          <a:p>
            <a:pPr marL="0" indent="0">
              <a:lnSpc>
                <a:spcPct val="80000"/>
              </a:lnSpc>
              <a:buNone/>
            </a:pPr>
            <a:endParaRPr lang="en-US" baseline="30000" dirty="0" smtClean="0"/>
          </a:p>
          <a:p>
            <a:pPr marL="0" indent="0">
              <a:lnSpc>
                <a:spcPct val="80000"/>
              </a:lnSpc>
              <a:buNone/>
            </a:pPr>
            <a:r>
              <a:rPr lang="en-US" sz="1400" baseline="30000" dirty="0" smtClean="0"/>
              <a:t>+</a:t>
            </a:r>
            <a:r>
              <a:rPr lang="en-US" sz="1400" dirty="0" smtClean="0">
                <a:hlinkClick r:id="rId2"/>
              </a:rPr>
              <a:t>https</a:t>
            </a:r>
            <a:r>
              <a:rPr lang="en-US" sz="1400" dirty="0">
                <a:hlinkClick r:id="rId2"/>
              </a:rPr>
              <a:t>://</a:t>
            </a:r>
            <a:r>
              <a:rPr lang="en-US" sz="1400" dirty="0" smtClean="0">
                <a:hlinkClick r:id="rId2"/>
              </a:rPr>
              <a:t>www.quora.com/What-are-data-products/answer/MoData</a:t>
            </a:r>
            <a:endParaRPr lang="en-US" sz="1400" dirty="0" smtClean="0"/>
          </a:p>
          <a:p>
            <a:pPr marL="0" indent="0">
              <a:lnSpc>
                <a:spcPct val="80000"/>
              </a:lnSpc>
              <a:buNone/>
            </a:pPr>
            <a:endParaRPr lang="en-US" sz="2000" baseline="30000" dirty="0" smtClean="0"/>
          </a:p>
          <a:p>
            <a:pPr marL="0" indent="0">
              <a:lnSpc>
                <a:spcPct val="80000"/>
              </a:lnSpc>
              <a:buNone/>
            </a:pPr>
            <a:endParaRPr lang="en-US" sz="2000" baseline="30000" dirty="0" smtClean="0"/>
          </a:p>
        </p:txBody>
      </p:sp>
      <p:sp>
        <p:nvSpPr>
          <p:cNvPr id="5122" name="Slide Number Placeholder 7"/>
          <p:cNvSpPr>
            <a:spLocks noGrp="1"/>
          </p:cNvSpPr>
          <p:nvPr>
            <p:ph type="sldNum"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5320318-E5AA-4798-8587-82BF78C9A38D}" type="slidenum">
              <a:rPr lang="en-US"/>
              <a:pPr eaLnBrk="1" hangingPunct="1"/>
              <a:t>17</a:t>
            </a:fld>
            <a:endParaRPr lang="en-US"/>
          </a:p>
        </p:txBody>
      </p:sp>
    </p:spTree>
    <p:extLst>
      <p:ext uri="{BB962C8B-B14F-4D97-AF65-F5344CB8AC3E}">
        <p14:creationId xmlns:p14="http://schemas.microsoft.com/office/powerpoint/2010/main" val="526963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i="1" dirty="0" smtClean="0"/>
              <a:t>data</a:t>
            </a:r>
            <a:r>
              <a:rPr lang="en-US" dirty="0" smtClean="0"/>
              <a:t> </a:t>
            </a:r>
            <a:r>
              <a:rPr lang="en-US" dirty="0" smtClean="0">
                <a:sym typeface="Wingdings" panose="05000000000000000000" pitchFamily="2" charset="2"/>
              </a:rPr>
              <a:t></a:t>
            </a:r>
            <a:r>
              <a:rPr lang="en-US" i="1" dirty="0" smtClean="0"/>
              <a:t>data products</a:t>
            </a:r>
            <a:endParaRPr lang="en-US" i="1" dirty="0"/>
          </a:p>
        </p:txBody>
      </p:sp>
      <p:sp>
        <p:nvSpPr>
          <p:cNvPr id="3" name="Content Placeholder 2"/>
          <p:cNvSpPr>
            <a:spLocks noGrp="1"/>
          </p:cNvSpPr>
          <p:nvPr>
            <p:ph idx="1"/>
          </p:nvPr>
        </p:nvSpPr>
        <p:spPr/>
        <p:txBody>
          <a:bodyPr>
            <a:normAutofit fontScale="92500"/>
          </a:bodyPr>
          <a:lstStyle/>
          <a:p>
            <a:r>
              <a:rPr lang="en-US" dirty="0" smtClean="0"/>
              <a:t>Movie reviews </a:t>
            </a:r>
            <a:r>
              <a:rPr lang="en-US" dirty="0" smtClean="0">
                <a:sym typeface="Wingdings" panose="05000000000000000000" pitchFamily="2" charset="2"/>
              </a:rPr>
              <a:t>movie recommendation (Netflix)</a:t>
            </a:r>
          </a:p>
          <a:p>
            <a:r>
              <a:rPr lang="en-US" dirty="0" smtClean="0">
                <a:sym typeface="Wingdings" panose="05000000000000000000" pitchFamily="2" charset="2"/>
              </a:rPr>
              <a:t>Medical data diagnosis</a:t>
            </a:r>
          </a:p>
          <a:p>
            <a:r>
              <a:rPr lang="en-US" dirty="0" smtClean="0">
                <a:sym typeface="Wingdings" panose="05000000000000000000" pitchFamily="2" charset="2"/>
              </a:rPr>
              <a:t>Smartwatch sensor data activity level (Fitbit)</a:t>
            </a:r>
          </a:p>
          <a:p>
            <a:r>
              <a:rPr lang="en-US" dirty="0" smtClean="0">
                <a:sym typeface="Wingdings" panose="05000000000000000000" pitchFamily="2" charset="2"/>
              </a:rPr>
              <a:t>Tweets on Twitter </a:t>
            </a:r>
            <a:r>
              <a:rPr lang="en-US" dirty="0" smtClean="0">
                <a:sym typeface="Wingdings" panose="05000000000000000000" pitchFamily="2" charset="2"/>
                <a:hlinkClick r:id="rId2"/>
              </a:rPr>
              <a:t>identify revolutions</a:t>
            </a:r>
            <a:endParaRPr lang="en-US" dirty="0" smtClean="0">
              <a:sym typeface="Wingdings" panose="05000000000000000000" pitchFamily="2" charset="2"/>
            </a:endParaRPr>
          </a:p>
          <a:p>
            <a:r>
              <a:rPr lang="en-US" dirty="0" smtClean="0">
                <a:sym typeface="Wingdings" panose="05000000000000000000" pitchFamily="2" charset="2"/>
              </a:rPr>
              <a:t>Google search data flu activity [</a:t>
            </a:r>
            <a:r>
              <a:rPr lang="en-US" dirty="0" smtClean="0">
                <a:sym typeface="Wingdings" panose="05000000000000000000" pitchFamily="2" charset="2"/>
                <a:hlinkClick r:id="rId3"/>
              </a:rPr>
              <a:t>Google Flu Trends</a:t>
            </a:r>
            <a:r>
              <a:rPr lang="en-US" dirty="0" smtClean="0">
                <a:sym typeface="Wingdings" panose="05000000000000000000" pitchFamily="2" charset="2"/>
              </a:rPr>
              <a:t>]</a:t>
            </a:r>
          </a:p>
          <a:p>
            <a:r>
              <a:rPr lang="en-US" dirty="0" smtClean="0">
                <a:sym typeface="Wingdings" panose="05000000000000000000" pitchFamily="2" charset="2"/>
              </a:rPr>
              <a:t>Home sales data  home selling strategy</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52025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Data Science</a:t>
            </a:r>
            <a:endParaRPr lang="en-US" dirty="0"/>
          </a:p>
        </p:txBody>
      </p:sp>
      <p:sp>
        <p:nvSpPr>
          <p:cNvPr id="4" name="Content Placeholder 3"/>
          <p:cNvSpPr>
            <a:spLocks noGrp="1"/>
          </p:cNvSpPr>
          <p:nvPr>
            <p:ph idx="1"/>
          </p:nvPr>
        </p:nvSpPr>
        <p:spPr/>
        <p:txBody>
          <a:bodyPr/>
          <a:lstStyle/>
          <a:p>
            <a:r>
              <a:rPr lang="en-US" dirty="0" smtClean="0"/>
              <a:t>Turn </a:t>
            </a:r>
            <a:r>
              <a:rPr lang="en-US" dirty="0"/>
              <a:t>data into data </a:t>
            </a:r>
            <a:r>
              <a:rPr lang="en-US" dirty="0" smtClean="0"/>
              <a:t>products</a:t>
            </a:r>
          </a:p>
          <a:p>
            <a:r>
              <a:rPr lang="en-US" dirty="0" smtClean="0"/>
              <a:t>It is a </a:t>
            </a:r>
            <a:r>
              <a:rPr lang="en-US" i="1" dirty="0" smtClean="0"/>
              <a:t>process</a:t>
            </a:r>
          </a:p>
          <a:p>
            <a:r>
              <a:rPr lang="en-US" dirty="0" smtClean="0"/>
              <a:t>Not a science?!</a:t>
            </a:r>
            <a:endParaRPr lang="en-US" dirty="0"/>
          </a:p>
          <a:p>
            <a:endParaRPr lang="en-US" dirty="0"/>
          </a:p>
        </p:txBody>
      </p:sp>
    </p:spTree>
    <p:extLst>
      <p:ext uri="{BB962C8B-B14F-4D97-AF65-F5344CB8AC3E}">
        <p14:creationId xmlns:p14="http://schemas.microsoft.com/office/powerpoint/2010/main" val="3254873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p:txBody>
          <a:bodyPr/>
          <a:lstStyle/>
          <a:p>
            <a:pPr fontAlgn="auto">
              <a:spcAft>
                <a:spcPts val="0"/>
              </a:spcAft>
              <a:defRPr/>
            </a:pPr>
            <a:r>
              <a:rPr lang="en-US" dirty="0"/>
              <a:t>What </a:t>
            </a:r>
            <a:r>
              <a:rPr lang="en-US" dirty="0" smtClean="0"/>
              <a:t>we </a:t>
            </a:r>
            <a:r>
              <a:rPr lang="en-US" dirty="0"/>
              <a:t>w</a:t>
            </a:r>
            <a:r>
              <a:rPr lang="en-US" dirty="0" smtClean="0"/>
              <a:t>ill cover today</a:t>
            </a:r>
            <a:endParaRPr lang="en-US" dirty="0"/>
          </a:p>
        </p:txBody>
      </p:sp>
      <p:sp>
        <p:nvSpPr>
          <p:cNvPr id="25609" name="Rectangle 9"/>
          <p:cNvSpPr>
            <a:spLocks noGrp="1" noChangeArrowheads="1"/>
          </p:cNvSpPr>
          <p:nvPr>
            <p:ph idx="1"/>
          </p:nvPr>
        </p:nvSpPr>
        <p:spPr/>
        <p:txBody>
          <a:bodyPr rtlCol="0">
            <a:normAutofit/>
          </a:bodyPr>
          <a:lstStyle/>
          <a:p>
            <a:pPr>
              <a:defRPr/>
            </a:pPr>
            <a:r>
              <a:rPr lang="en-US" dirty="0" smtClean="0"/>
              <a:t>Introductions</a:t>
            </a:r>
          </a:p>
          <a:p>
            <a:pPr>
              <a:defRPr/>
            </a:pPr>
            <a:r>
              <a:rPr lang="en-US" dirty="0" smtClean="0"/>
              <a:t>What is Data Science?</a:t>
            </a:r>
          </a:p>
          <a:p>
            <a:pPr>
              <a:defRPr/>
            </a:pPr>
            <a:r>
              <a:rPr lang="en-US" dirty="0" smtClean="0"/>
              <a:t>What is the relationship between Data </a:t>
            </a:r>
            <a:r>
              <a:rPr lang="en-US" dirty="0"/>
              <a:t>S</a:t>
            </a:r>
            <a:r>
              <a:rPr lang="en-US" dirty="0" smtClean="0"/>
              <a:t>cience and Big Data?</a:t>
            </a:r>
          </a:p>
          <a:p>
            <a:pPr>
              <a:defRPr/>
            </a:pPr>
            <a:r>
              <a:rPr lang="en-US" dirty="0"/>
              <a:t>Where does this course fit in CSUF?</a:t>
            </a:r>
          </a:p>
          <a:p>
            <a:pPr>
              <a:defRPr/>
            </a:pPr>
            <a:r>
              <a:rPr lang="en-US" dirty="0" smtClean="0"/>
              <a:t>Course Outline</a:t>
            </a:r>
          </a:p>
          <a:p>
            <a:pPr lvl="1">
              <a:defRPr/>
            </a:pPr>
            <a:endParaRPr lang="en-US" dirty="0"/>
          </a:p>
          <a:p>
            <a:pPr>
              <a:defRPr/>
            </a:pPr>
            <a:endParaRPr lang="en-US" dirty="0" smtClean="0"/>
          </a:p>
          <a:p>
            <a:pPr lvl="1">
              <a:defRPr/>
            </a:pPr>
            <a:endParaRPr lang="en-US" dirty="0"/>
          </a:p>
          <a:p>
            <a:pPr>
              <a:defRPr/>
            </a:pPr>
            <a:endParaRPr lang="en-US" dirty="0"/>
          </a:p>
        </p:txBody>
      </p:sp>
    </p:spTree>
    <p:extLst>
      <p:ext uri="{BB962C8B-B14F-4D97-AF65-F5344CB8AC3E}">
        <p14:creationId xmlns:p14="http://schemas.microsoft.com/office/powerpoint/2010/main" val="2215880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77559" y="-48471"/>
            <a:ext cx="8229600" cy="1143000"/>
          </a:xfrm>
        </p:spPr>
        <p:txBody>
          <a:bodyPr/>
          <a:lstStyle/>
          <a:p>
            <a:r>
              <a:rPr lang="en-US" dirty="0" smtClean="0"/>
              <a:t>The Data Science Process</a:t>
            </a:r>
            <a:endParaRPr lang="en-US" dirty="0"/>
          </a:p>
        </p:txBody>
      </p:sp>
      <p:sp>
        <p:nvSpPr>
          <p:cNvPr id="22" name="Rectangle 21"/>
          <p:cNvSpPr/>
          <p:nvPr/>
        </p:nvSpPr>
        <p:spPr>
          <a:xfrm>
            <a:off x="1676399" y="4576493"/>
            <a:ext cx="2849569" cy="44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Formatting, Cleaning</a:t>
            </a:r>
            <a:endParaRPr lang="en-US" sz="2400" dirty="0">
              <a:solidFill>
                <a:schemeClr val="tx1"/>
              </a:solidFill>
            </a:endParaRPr>
          </a:p>
        </p:txBody>
      </p:sp>
      <p:sp>
        <p:nvSpPr>
          <p:cNvPr id="26" name="TextBox 25"/>
          <p:cNvSpPr txBox="1"/>
          <p:nvPr/>
        </p:nvSpPr>
        <p:spPr>
          <a:xfrm>
            <a:off x="4648200" y="5629131"/>
            <a:ext cx="818667" cy="552632"/>
          </a:xfrm>
          <a:prstGeom prst="rect">
            <a:avLst/>
          </a:prstGeom>
          <a:noFill/>
        </p:spPr>
        <p:txBody>
          <a:bodyPr wrap="none" rtlCol="0">
            <a:spAutoFit/>
          </a:bodyPr>
          <a:lstStyle/>
          <a:p>
            <a:r>
              <a:rPr lang="en-US" sz="3600" dirty="0" smtClean="0"/>
              <a:t>Data</a:t>
            </a:r>
            <a:endParaRPr lang="en-US" sz="3600" dirty="0"/>
          </a:p>
        </p:txBody>
      </p:sp>
      <p:sp>
        <p:nvSpPr>
          <p:cNvPr id="28" name="Up Arrow 27"/>
          <p:cNvSpPr/>
          <p:nvPr/>
        </p:nvSpPr>
        <p:spPr>
          <a:xfrm>
            <a:off x="2800114" y="5032566"/>
            <a:ext cx="376148" cy="5108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01159" y="3609618"/>
            <a:ext cx="2631330" cy="44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Exploratory Data Analysis</a:t>
            </a:r>
            <a:endParaRPr lang="en-US" dirty="0">
              <a:solidFill>
                <a:schemeClr val="tx1"/>
              </a:solidFill>
            </a:endParaRPr>
          </a:p>
        </p:txBody>
      </p:sp>
      <p:sp>
        <p:nvSpPr>
          <p:cNvPr id="31" name="Up Arrow 30"/>
          <p:cNvSpPr/>
          <p:nvPr/>
        </p:nvSpPr>
        <p:spPr>
          <a:xfrm>
            <a:off x="2800114" y="4065691"/>
            <a:ext cx="376148" cy="5108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 Arrow 33"/>
          <p:cNvSpPr/>
          <p:nvPr/>
        </p:nvSpPr>
        <p:spPr>
          <a:xfrm>
            <a:off x="2740971" y="3109374"/>
            <a:ext cx="376148" cy="5108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525968" y="4574433"/>
            <a:ext cx="2290053" cy="44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Data integration</a:t>
            </a:r>
            <a:endParaRPr lang="en-US" sz="2400" dirty="0">
              <a:solidFill>
                <a:schemeClr val="tx1"/>
              </a:solidFill>
            </a:endParaRPr>
          </a:p>
        </p:txBody>
      </p:sp>
      <p:sp>
        <p:nvSpPr>
          <p:cNvPr id="38" name="Rectangle 37"/>
          <p:cNvSpPr/>
          <p:nvPr/>
        </p:nvSpPr>
        <p:spPr>
          <a:xfrm>
            <a:off x="1847011" y="2666175"/>
            <a:ext cx="1919564" cy="44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Data analysis</a:t>
            </a:r>
            <a:endParaRPr lang="en-US" sz="2400" dirty="0">
              <a:solidFill>
                <a:schemeClr val="tx1"/>
              </a:solidFill>
            </a:endParaRPr>
          </a:p>
        </p:txBody>
      </p:sp>
      <p:sp>
        <p:nvSpPr>
          <p:cNvPr id="41" name="Left Arrow 40"/>
          <p:cNvSpPr/>
          <p:nvPr/>
        </p:nvSpPr>
        <p:spPr>
          <a:xfrm>
            <a:off x="3766574" y="5698260"/>
            <a:ext cx="759394" cy="4143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487979" y="1654912"/>
            <a:ext cx="2842461" cy="447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Data Visualization</a:t>
            </a:r>
            <a:endParaRPr lang="en-US" sz="2400" dirty="0">
              <a:solidFill>
                <a:schemeClr val="tx1"/>
              </a:solidFill>
            </a:endParaRPr>
          </a:p>
        </p:txBody>
      </p:sp>
      <p:sp>
        <p:nvSpPr>
          <p:cNvPr id="44" name="Up Arrow 43"/>
          <p:cNvSpPr/>
          <p:nvPr/>
        </p:nvSpPr>
        <p:spPr>
          <a:xfrm>
            <a:off x="2721136" y="2132074"/>
            <a:ext cx="376148" cy="5108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erson visualizing data" title="Person visualizing da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5618" y="1144351"/>
            <a:ext cx="529140" cy="595084"/>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Magnetic Disk 1"/>
          <p:cNvSpPr/>
          <p:nvPr/>
        </p:nvSpPr>
        <p:spPr>
          <a:xfrm>
            <a:off x="2133600" y="5562496"/>
            <a:ext cx="1632975" cy="68590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Storage</a:t>
            </a:r>
            <a:endParaRPr lang="en-US" sz="2400" dirty="0"/>
          </a:p>
        </p:txBody>
      </p:sp>
      <p:sp>
        <p:nvSpPr>
          <p:cNvPr id="16" name="TextBox 15"/>
          <p:cNvSpPr txBox="1"/>
          <p:nvPr/>
        </p:nvSpPr>
        <p:spPr>
          <a:xfrm>
            <a:off x="7673533" y="4259508"/>
            <a:ext cx="1143000" cy="1077218"/>
          </a:xfrm>
          <a:prstGeom prst="rect">
            <a:avLst/>
          </a:prstGeom>
          <a:noFill/>
        </p:spPr>
        <p:txBody>
          <a:bodyPr wrap="square" rtlCol="0">
            <a:spAutoFit/>
          </a:bodyPr>
          <a:lstStyle/>
          <a:p>
            <a:r>
              <a:rPr lang="en-US" sz="3200" dirty="0" smtClean="0"/>
              <a:t>Other data</a:t>
            </a:r>
            <a:endParaRPr lang="en-US" sz="3200" dirty="0"/>
          </a:p>
        </p:txBody>
      </p:sp>
      <p:sp>
        <p:nvSpPr>
          <p:cNvPr id="17" name="Left Arrow 16"/>
          <p:cNvSpPr/>
          <p:nvPr/>
        </p:nvSpPr>
        <p:spPr>
          <a:xfrm>
            <a:off x="6865080" y="4593561"/>
            <a:ext cx="759394" cy="4143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97044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 A Visual Definition</a:t>
            </a:r>
            <a:endParaRPr lang="en-US" dirty="0"/>
          </a:p>
        </p:txBody>
      </p:sp>
      <p:pic>
        <p:nvPicPr>
          <p:cNvPr id="1026" name="Picture 2" descr="Data science is the intersection of three areas: computer science, math &amp; statistics, and an application domain" title="Data science is the intersection of three are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319" y="1499925"/>
            <a:ext cx="50292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055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Please fill out the survey at:</a:t>
            </a:r>
          </a:p>
          <a:p>
            <a:r>
              <a:rPr lang="en-US" dirty="0">
                <a:hlinkClick r:id="rId2"/>
              </a:rPr>
              <a:t>https://</a:t>
            </a:r>
            <a:r>
              <a:rPr lang="en-US" dirty="0" smtClean="0">
                <a:hlinkClick r:id="rId2"/>
              </a:rPr>
              <a:t>goo.gl/forms/XLLy01jDVCug1EIi1</a:t>
            </a:r>
            <a:endParaRPr lang="en-US" dirty="0" smtClean="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descr="Survey QR code" title="Survey QR cod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971800"/>
            <a:ext cx="2857500" cy="2857500"/>
          </a:xfrm>
          <a:prstGeom prst="rect">
            <a:avLst/>
          </a:prstGeom>
        </p:spPr>
      </p:pic>
    </p:spTree>
    <p:extLst>
      <p:ext uri="{BB962C8B-B14F-4D97-AF65-F5344CB8AC3E}">
        <p14:creationId xmlns:p14="http://schemas.microsoft.com/office/powerpoint/2010/main" val="669921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and Big Data</a:t>
            </a:r>
            <a:endParaRPr lang="en-US" dirty="0"/>
          </a:p>
        </p:txBody>
      </p:sp>
      <p:sp>
        <p:nvSpPr>
          <p:cNvPr id="3" name="Content Placeholder 2"/>
          <p:cNvSpPr>
            <a:spLocks noGrp="1"/>
          </p:cNvSpPr>
          <p:nvPr>
            <p:ph idx="1"/>
          </p:nvPr>
        </p:nvSpPr>
        <p:spPr/>
        <p:txBody>
          <a:bodyPr/>
          <a:lstStyle/>
          <a:p>
            <a:r>
              <a:rPr lang="en-US" dirty="0" smtClean="0"/>
              <a:t>How are they related?</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50107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a:xfrm>
            <a:off x="228600" y="838200"/>
            <a:ext cx="8763000" cy="609600"/>
          </a:xfrm>
        </p:spPr>
        <p:txBody>
          <a:bodyPr lIns="0" rIns="0">
            <a:normAutofit fontScale="90000"/>
          </a:bodyPr>
          <a:lstStyle/>
          <a:p>
            <a:pPr fontAlgn="auto">
              <a:spcAft>
                <a:spcPts val="0"/>
              </a:spcAft>
              <a:defRPr/>
            </a:pPr>
            <a:r>
              <a:rPr lang="en-US" dirty="0" smtClean="0"/>
              <a:t>Big Data Everywhere! </a:t>
            </a:r>
            <a:endParaRPr lang="en-US" dirty="0"/>
          </a:p>
        </p:txBody>
      </p:sp>
      <p:sp>
        <p:nvSpPr>
          <p:cNvPr id="16387" name="Rectangle 2"/>
          <p:cNvSpPr>
            <a:spLocks noGrp="1" noChangeArrowheads="1"/>
          </p:cNvSpPr>
          <p:nvPr>
            <p:ph idx="1"/>
          </p:nvPr>
        </p:nvSpPr>
        <p:spPr>
          <a:xfrm>
            <a:off x="152400" y="1752600"/>
            <a:ext cx="8763000" cy="5334000"/>
          </a:xfrm>
        </p:spPr>
        <p:txBody>
          <a:bodyPr>
            <a:normAutofit/>
          </a:bodyPr>
          <a:lstStyle/>
          <a:p>
            <a:r>
              <a:rPr lang="en-US" dirty="0" smtClean="0"/>
              <a:t>Lots of data is being collected </a:t>
            </a:r>
            <a:br>
              <a:rPr lang="en-US" dirty="0" smtClean="0"/>
            </a:br>
            <a:r>
              <a:rPr lang="en-US" dirty="0" smtClean="0"/>
              <a:t>and warehoused </a:t>
            </a:r>
          </a:p>
          <a:p>
            <a:pPr lvl="1"/>
            <a:r>
              <a:rPr lang="en-US" dirty="0" smtClean="0"/>
              <a:t>Web data, e-commerce</a:t>
            </a:r>
          </a:p>
          <a:p>
            <a:pPr lvl="1"/>
            <a:r>
              <a:rPr lang="en-US" dirty="0" smtClean="0"/>
              <a:t>purchases at stores</a:t>
            </a:r>
          </a:p>
          <a:p>
            <a:pPr lvl="1"/>
            <a:r>
              <a:rPr lang="en-US" dirty="0" smtClean="0"/>
              <a:t>Bank/Credit Card </a:t>
            </a:r>
            <a:br>
              <a:rPr lang="en-US" dirty="0" smtClean="0"/>
            </a:br>
            <a:r>
              <a:rPr lang="en-US" dirty="0" smtClean="0"/>
              <a:t>transactions</a:t>
            </a:r>
          </a:p>
          <a:p>
            <a:pPr lvl="1"/>
            <a:r>
              <a:rPr lang="en-US" dirty="0" smtClean="0"/>
              <a:t>Social Network</a:t>
            </a:r>
          </a:p>
        </p:txBody>
      </p:sp>
      <p:graphicFrame>
        <p:nvGraphicFramePr>
          <p:cNvPr id="16388" name="Object 3" descr="Data sources: checkout counter" title="Data sources"/>
          <p:cNvGraphicFramePr>
            <a:graphicFrameLocks noChangeAspect="1"/>
          </p:cNvGraphicFramePr>
          <p:nvPr>
            <p:extLst>
              <p:ext uri="{D42A27DB-BD31-4B8C-83A1-F6EECF244321}">
                <p14:modId xmlns:p14="http://schemas.microsoft.com/office/powerpoint/2010/main" val="1437950490"/>
              </p:ext>
            </p:extLst>
          </p:nvPr>
        </p:nvGraphicFramePr>
        <p:xfrm>
          <a:off x="6692900" y="3429000"/>
          <a:ext cx="2146300" cy="2341562"/>
        </p:xfrm>
        <a:graphic>
          <a:graphicData uri="http://schemas.openxmlformats.org/presentationml/2006/ole">
            <mc:AlternateContent xmlns:mc="http://schemas.openxmlformats.org/markup-compatibility/2006">
              <mc:Choice xmlns:v="urn:schemas-microsoft-com:vml" Requires="v">
                <p:oleObj spid="_x0000_s1142" name="VISIO" r:id="rId4" imgW="2142744" imgH="2343912" progId="Visio.Drawing.6">
                  <p:embed/>
                </p:oleObj>
              </mc:Choice>
              <mc:Fallback>
                <p:oleObj name="VISIO" r:id="rId4" imgW="2142744" imgH="2343912" progId="Visio.Drawing.6">
                  <p:embed/>
                  <p:pic>
                    <p:nvPicPr>
                      <p:cNvPr id="1638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2900" y="3429000"/>
                        <a:ext cx="2146300" cy="234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389" name="Picture 5" descr="Data sources" title="Data sourc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3375" y="2667000"/>
            <a:ext cx="1965325"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390" name="Object 6"/>
          <p:cNvGraphicFramePr>
            <a:graphicFrameLocks noChangeAspect="1"/>
          </p:cNvGraphicFramePr>
          <p:nvPr>
            <p:extLst/>
          </p:nvPr>
        </p:nvGraphicFramePr>
        <p:xfrm>
          <a:off x="5273675" y="3413125"/>
          <a:ext cx="685800" cy="681037"/>
        </p:xfrm>
        <a:graphic>
          <a:graphicData uri="http://schemas.openxmlformats.org/presentationml/2006/ole">
            <mc:AlternateContent xmlns:mc="http://schemas.openxmlformats.org/markup-compatibility/2006">
              <mc:Choice xmlns:v="urn:schemas-microsoft-com:vml" Requires="v">
                <p:oleObj spid="_x0000_s1143" name="VISIO" r:id="rId7" imgW="617220" imgH="615696" progId="Visio.Drawing.6">
                  <p:embed/>
                </p:oleObj>
              </mc:Choice>
              <mc:Fallback>
                <p:oleObj name="VISIO" r:id="rId7" imgW="617220" imgH="615696" progId="Visio.Drawing.6">
                  <p:embed/>
                  <p:pic>
                    <p:nvPicPr>
                      <p:cNvPr id="163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3675" y="3413125"/>
                        <a:ext cx="6858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1" name="Object 7"/>
          <p:cNvGraphicFramePr>
            <a:graphicFrameLocks noChangeAspect="1"/>
          </p:cNvGraphicFramePr>
          <p:nvPr>
            <p:extLst/>
          </p:nvPr>
        </p:nvGraphicFramePr>
        <p:xfrm>
          <a:off x="5257800" y="3027362"/>
          <a:ext cx="685800" cy="563563"/>
        </p:xfrm>
        <a:graphic>
          <a:graphicData uri="http://schemas.openxmlformats.org/presentationml/2006/ole">
            <mc:AlternateContent xmlns:mc="http://schemas.openxmlformats.org/markup-compatibility/2006">
              <mc:Choice xmlns:v="urn:schemas-microsoft-com:vml" Requires="v">
                <p:oleObj spid="_x0000_s1144" name="VISIO" r:id="rId9" imgW="806196" imgH="662940" progId="Visio.Drawing.6">
                  <p:embed/>
                </p:oleObj>
              </mc:Choice>
              <mc:Fallback>
                <p:oleObj name="VISIO" r:id="rId9" imgW="806196" imgH="662940" progId="Visio.Drawing.6">
                  <p:embed/>
                  <p:pic>
                    <p:nvPicPr>
                      <p:cNvPr id="1639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3027362"/>
                        <a:ext cx="685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2" name="Object 8" descr="Data sources: ATM" title="Data sources"/>
          <p:cNvGraphicFramePr>
            <a:graphicFrameLocks noChangeAspect="1"/>
          </p:cNvGraphicFramePr>
          <p:nvPr>
            <p:extLst>
              <p:ext uri="{D42A27DB-BD31-4B8C-83A1-F6EECF244321}">
                <p14:modId xmlns:p14="http://schemas.microsoft.com/office/powerpoint/2010/main" val="3587699089"/>
              </p:ext>
            </p:extLst>
          </p:nvPr>
        </p:nvGraphicFramePr>
        <p:xfrm>
          <a:off x="5168900" y="4114800"/>
          <a:ext cx="1485900" cy="1558925"/>
        </p:xfrm>
        <a:graphic>
          <a:graphicData uri="http://schemas.openxmlformats.org/presentationml/2006/ole">
            <mc:AlternateContent xmlns:mc="http://schemas.openxmlformats.org/markup-compatibility/2006">
              <mc:Choice xmlns:v="urn:schemas-microsoft-com:vml" Requires="v">
                <p:oleObj spid="_x0000_s1145" name="VISIO" r:id="rId11" imgW="1661160" imgH="1748028" progId="Visio.Drawing.6">
                  <p:embed/>
                </p:oleObj>
              </mc:Choice>
              <mc:Fallback>
                <p:oleObj name="VISIO" r:id="rId11" imgW="1661160" imgH="1748028" progId="Visio.Drawing.6">
                  <p:embed/>
                  <p:pic>
                    <p:nvPicPr>
                      <p:cNvPr id="1639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8900" y="4114800"/>
                        <a:ext cx="14859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08712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How much data?</a:t>
            </a:r>
          </a:p>
        </p:txBody>
      </p:sp>
      <p:sp>
        <p:nvSpPr>
          <p:cNvPr id="10243" name="Content Placeholder 2"/>
          <p:cNvSpPr>
            <a:spLocks noGrp="1"/>
          </p:cNvSpPr>
          <p:nvPr>
            <p:ph idx="1"/>
          </p:nvPr>
        </p:nvSpPr>
        <p:spPr>
          <a:xfrm>
            <a:off x="152400" y="1219200"/>
            <a:ext cx="8534400" cy="4525963"/>
          </a:xfrm>
        </p:spPr>
        <p:txBody>
          <a:bodyPr/>
          <a:lstStyle/>
          <a:p>
            <a:r>
              <a:rPr lang="en-US" sz="2800" dirty="0" smtClean="0"/>
              <a:t>CERN’s Large </a:t>
            </a:r>
            <a:r>
              <a:rPr lang="en-US" sz="2800" dirty="0" err="1" smtClean="0"/>
              <a:t>Hydron</a:t>
            </a:r>
            <a:r>
              <a:rPr lang="en-US" sz="2800" dirty="0" smtClean="0"/>
              <a:t> Collider (LHC) generates 15 PB a year </a:t>
            </a:r>
          </a:p>
          <a:p>
            <a:r>
              <a:rPr lang="en-US" sz="2800" dirty="0" smtClean="0">
                <a:hlinkClick r:id="rId2"/>
              </a:rPr>
              <a:t>Oil and gas</a:t>
            </a:r>
            <a:endParaRPr lang="en-US" sz="2800" dirty="0" smtClean="0"/>
          </a:p>
          <a:p>
            <a:pPr lvl="1"/>
            <a:r>
              <a:rPr lang="en-US" sz="2400" dirty="0"/>
              <a:t>“…  a single well can produce terabytes of data in a couple of </a:t>
            </a:r>
            <a:r>
              <a:rPr lang="en-US" sz="2400" dirty="0" smtClean="0"/>
              <a:t>hours …”</a:t>
            </a:r>
          </a:p>
          <a:p>
            <a:endParaRPr lang="en-US" dirty="0" smtClean="0"/>
          </a:p>
          <a:p>
            <a:endParaRPr lang="en-US" dirty="0" smtClean="0"/>
          </a:p>
          <a:p>
            <a:endParaRPr lang="en-US" dirty="0" smtClean="0"/>
          </a:p>
          <a:p>
            <a:endParaRPr lang="en-US" dirty="0" smtClean="0"/>
          </a:p>
        </p:txBody>
      </p:sp>
      <p:pic>
        <p:nvPicPr>
          <p:cNvPr id="8196" name="Picture 5" descr="A young Bill Gates" title="Bill Gates"/>
          <p:cNvPicPr>
            <a:picLocks noChangeAspect="1"/>
          </p:cNvPicPr>
          <p:nvPr/>
        </p:nvPicPr>
        <p:blipFill>
          <a:blip r:embed="rId3" cstate="print"/>
          <a:srcRect/>
          <a:stretch>
            <a:fillRect/>
          </a:stretch>
        </p:blipFill>
        <p:spPr bwMode="auto">
          <a:xfrm>
            <a:off x="1905000" y="4343400"/>
            <a:ext cx="3140075" cy="2076450"/>
          </a:xfrm>
          <a:prstGeom prst="rect">
            <a:avLst/>
          </a:prstGeom>
          <a:noFill/>
          <a:ln w="9525">
            <a:noFill/>
            <a:miter lim="800000"/>
            <a:headEnd/>
            <a:tailEnd/>
          </a:ln>
        </p:spPr>
      </p:pic>
      <p:sp>
        <p:nvSpPr>
          <p:cNvPr id="7" name="Rounded Rectangular Callout 4"/>
          <p:cNvSpPr>
            <a:spLocks noChangeArrowheads="1"/>
          </p:cNvSpPr>
          <p:nvPr/>
        </p:nvSpPr>
        <p:spPr bwMode="auto">
          <a:xfrm>
            <a:off x="5334000" y="4724400"/>
            <a:ext cx="2362200" cy="990600"/>
          </a:xfrm>
          <a:prstGeom prst="wedgeRoundRectCallout">
            <a:avLst>
              <a:gd name="adj1" fmla="val -76861"/>
              <a:gd name="adj2" fmla="val 55972"/>
              <a:gd name="adj3"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dirty="0">
                <a:solidFill>
                  <a:srgbClr val="FF0000"/>
                </a:solidFill>
              </a:rPr>
              <a:t>640K</a:t>
            </a:r>
            <a:r>
              <a:rPr lang="en-US" dirty="0"/>
              <a:t> </a:t>
            </a:r>
            <a:r>
              <a:rPr lang="en-US" dirty="0">
                <a:solidFill>
                  <a:schemeClr val="bg2"/>
                </a:solidFill>
              </a:rPr>
              <a:t>ought to be enough for anybody.</a:t>
            </a:r>
          </a:p>
        </p:txBody>
      </p:sp>
    </p:spTree>
    <p:extLst>
      <p:ext uri="{BB962C8B-B14F-4D97-AF65-F5344CB8AC3E}">
        <p14:creationId xmlns:p14="http://schemas.microsoft.com/office/powerpoint/2010/main" val="2293630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terior of the Large Hadron Collider" title="Picture of the LHC"/>
          <p:cNvPicPr>
            <a:picLocks noChangeAspect="1"/>
          </p:cNvPicPr>
          <p:nvPr/>
        </p:nvPicPr>
        <p:blipFill>
          <a:blip r:embed="rId2" cstate="print"/>
          <a:srcRect/>
          <a:stretch>
            <a:fillRect/>
          </a:stretch>
        </p:blipFill>
        <p:spPr bwMode="auto">
          <a:xfrm>
            <a:off x="0" y="501650"/>
            <a:ext cx="9144000" cy="5854700"/>
          </a:xfrm>
          <a:prstGeom prst="rect">
            <a:avLst/>
          </a:prstGeom>
          <a:noFill/>
          <a:ln w="9525">
            <a:noFill/>
            <a:miter lim="800000"/>
            <a:headEnd/>
            <a:tailEnd/>
          </a:ln>
        </p:spPr>
      </p:pic>
      <p:sp>
        <p:nvSpPr>
          <p:cNvPr id="5" name="TextBox 4"/>
          <p:cNvSpPr txBox="1">
            <a:spLocks noChangeArrowheads="1"/>
          </p:cNvSpPr>
          <p:nvPr/>
        </p:nvSpPr>
        <p:spPr bwMode="auto">
          <a:xfrm>
            <a:off x="0" y="6611938"/>
            <a:ext cx="2362200" cy="246062"/>
          </a:xfrm>
          <a:prstGeom prst="rect">
            <a:avLst/>
          </a:prstGeom>
          <a:noFill/>
          <a:ln w="9525">
            <a:noFill/>
            <a:miter lim="800000"/>
            <a:headEnd/>
            <a:tailEnd/>
          </a:ln>
        </p:spPr>
        <p:txBody>
          <a:bodyPr>
            <a:spAutoFit/>
          </a:bodyPr>
          <a:lstStyle/>
          <a:p>
            <a:r>
              <a:rPr lang="en-US" sz="1000" b="0" dirty="0" err="1" smtClean="0">
                <a:solidFill>
                  <a:schemeClr val="bg1"/>
                </a:solidFill>
              </a:rPr>
              <a:t>Maximilien</a:t>
            </a:r>
            <a:r>
              <a:rPr lang="en-US" sz="1000" b="0" dirty="0" smtClean="0">
                <a:solidFill>
                  <a:schemeClr val="bg1"/>
                </a:solidFill>
              </a:rPr>
              <a:t> Brice, © CERN</a:t>
            </a:r>
            <a:endParaRPr lang="en-US" sz="1000" b="0" dirty="0">
              <a:solidFill>
                <a:schemeClr val="bg1"/>
              </a:solidFill>
            </a:endParaRPr>
          </a:p>
        </p:txBody>
      </p:sp>
    </p:spTree>
    <p:extLst>
      <p:ext uri="{BB962C8B-B14F-4D97-AF65-F5344CB8AC3E}">
        <p14:creationId xmlns:p14="http://schemas.microsoft.com/office/powerpoint/2010/main" val="313179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Vs of Big Data</a:t>
            </a:r>
            <a:endParaRPr lang="en-US" dirty="0"/>
          </a:p>
        </p:txBody>
      </p:sp>
      <p:sp>
        <p:nvSpPr>
          <p:cNvPr id="3" name="Content Placeholder 2"/>
          <p:cNvSpPr>
            <a:spLocks noGrp="1"/>
          </p:cNvSpPr>
          <p:nvPr>
            <p:ph idx="1"/>
          </p:nvPr>
        </p:nvSpPr>
        <p:spPr/>
        <p:txBody>
          <a:bodyPr>
            <a:normAutofit lnSpcReduction="10000"/>
          </a:bodyPr>
          <a:lstStyle/>
          <a:p>
            <a:r>
              <a:rPr lang="en-US" dirty="0" smtClean="0"/>
              <a:t>Raw Data: Volume</a:t>
            </a:r>
          </a:p>
          <a:p>
            <a:r>
              <a:rPr lang="en-US" dirty="0" smtClean="0"/>
              <a:t>Rate at which data comes in: Velocity</a:t>
            </a:r>
          </a:p>
          <a:p>
            <a:pPr lvl="1"/>
            <a:r>
              <a:rPr lang="en-US" dirty="0">
                <a:hlinkClick r:id="rId3"/>
              </a:rPr>
              <a:t>http://www.internetlivestats.com/twitter-statistics</a:t>
            </a:r>
            <a:r>
              <a:rPr lang="en-US" dirty="0" smtClean="0">
                <a:hlinkClick r:id="rId3"/>
              </a:rPr>
              <a:t>/</a:t>
            </a:r>
            <a:endParaRPr lang="en-US" dirty="0" smtClean="0"/>
          </a:p>
          <a:p>
            <a:r>
              <a:rPr lang="en-US" dirty="0" smtClean="0"/>
              <a:t>Data types: Variety</a:t>
            </a:r>
          </a:p>
          <a:p>
            <a:pPr lvl="1"/>
            <a:r>
              <a:rPr lang="en-US" dirty="0" smtClean="0"/>
              <a:t>Web clicks</a:t>
            </a:r>
          </a:p>
          <a:p>
            <a:pPr lvl="1"/>
            <a:r>
              <a:rPr lang="en-US" dirty="0" smtClean="0"/>
              <a:t>Sensor data</a:t>
            </a:r>
          </a:p>
          <a:p>
            <a:pPr lvl="1"/>
            <a:r>
              <a:rPr lang="en-US" dirty="0" smtClean="0"/>
              <a:t>Text: articles, tweets</a:t>
            </a:r>
          </a:p>
          <a:p>
            <a:pPr lvl="1"/>
            <a:r>
              <a:rPr lang="en-US" dirty="0" smtClean="0"/>
              <a:t>Multimedia: Instagram, …</a:t>
            </a:r>
          </a:p>
        </p:txBody>
      </p:sp>
    </p:spTree>
    <p:extLst>
      <p:ext uri="{BB962C8B-B14F-4D97-AF65-F5344CB8AC3E}">
        <p14:creationId xmlns:p14="http://schemas.microsoft.com/office/powerpoint/2010/main" val="206547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240" y="200360"/>
            <a:ext cx="7503446" cy="694990"/>
          </a:xfrm>
        </p:spPr>
        <p:txBody>
          <a:bodyPr>
            <a:normAutofit fontScale="90000"/>
          </a:bodyPr>
          <a:lstStyle/>
          <a:p>
            <a:r>
              <a:rPr lang="en-US" dirty="0" smtClean="0"/>
              <a:t>Data Sources</a:t>
            </a:r>
            <a:endParaRPr lang="en-US" dirty="0"/>
          </a:p>
        </p:txBody>
      </p:sp>
      <p:sp>
        <p:nvSpPr>
          <p:cNvPr id="4" name="Rectangle 3"/>
          <p:cNvSpPr/>
          <p:nvPr/>
        </p:nvSpPr>
        <p:spPr>
          <a:xfrm>
            <a:off x="875214" y="969630"/>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 name="Rectangle 4"/>
          <p:cNvSpPr/>
          <p:nvPr/>
        </p:nvSpPr>
        <p:spPr>
          <a:xfrm>
            <a:off x="4821563" y="969628"/>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 name="Rectangle 5"/>
          <p:cNvSpPr/>
          <p:nvPr/>
        </p:nvSpPr>
        <p:spPr>
          <a:xfrm>
            <a:off x="875214" y="3902014"/>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Rectangle 6"/>
          <p:cNvSpPr/>
          <p:nvPr/>
        </p:nvSpPr>
        <p:spPr>
          <a:xfrm>
            <a:off x="4821563" y="3902013"/>
            <a:ext cx="3240658" cy="2695903"/>
          </a:xfrm>
          <a:prstGeom prst="rect">
            <a:avLst/>
          </a:prstGeom>
          <a:ln>
            <a:solidFill>
              <a:schemeClr val="accent1"/>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pic>
        <p:nvPicPr>
          <p:cNvPr id="8" name="Picture 7" descr="Iceberg" title="Iceberg"/>
          <p:cNvPicPr>
            <a:picLocks noChangeAspect="1"/>
          </p:cNvPicPr>
          <p:nvPr/>
        </p:nvPicPr>
        <p:blipFill>
          <a:blip r:embed="rId3"/>
          <a:stretch>
            <a:fillRect/>
          </a:stretch>
        </p:blipFill>
        <p:spPr>
          <a:xfrm>
            <a:off x="964817" y="1472010"/>
            <a:ext cx="1235046" cy="1691135"/>
          </a:xfrm>
          <a:prstGeom prst="rect">
            <a:avLst/>
          </a:prstGeom>
        </p:spPr>
      </p:pic>
      <p:sp>
        <p:nvSpPr>
          <p:cNvPr id="9" name="Rectangle 8"/>
          <p:cNvSpPr/>
          <p:nvPr/>
        </p:nvSpPr>
        <p:spPr>
          <a:xfrm>
            <a:off x="2199863" y="1438809"/>
            <a:ext cx="4570809" cy="2246769"/>
          </a:xfrm>
          <a:prstGeom prst="rect">
            <a:avLst/>
          </a:prstGeom>
        </p:spPr>
        <p:txBody>
          <a:bodyPr>
            <a:spAutoFit/>
          </a:bodyPr>
          <a:lstStyle/>
          <a:p>
            <a:r>
              <a:rPr lang="en-US" sz="1400" dirty="0">
                <a:solidFill>
                  <a:schemeClr val="bg1"/>
                </a:solidFill>
              </a:rPr>
              <a:t>Every:</a:t>
            </a:r>
          </a:p>
          <a:p>
            <a:r>
              <a:rPr lang="en-US" sz="1400" dirty="0">
                <a:solidFill>
                  <a:schemeClr val="bg1"/>
                </a:solidFill>
              </a:rPr>
              <a:t>Click</a:t>
            </a:r>
          </a:p>
          <a:p>
            <a:r>
              <a:rPr lang="en-US" sz="1400" dirty="0">
                <a:solidFill>
                  <a:schemeClr val="bg1"/>
                </a:solidFill>
              </a:rPr>
              <a:t>Ad impression</a:t>
            </a:r>
          </a:p>
          <a:p>
            <a:r>
              <a:rPr lang="en-US" sz="1400" dirty="0" smtClean="0">
                <a:solidFill>
                  <a:schemeClr val="bg1"/>
                </a:solidFill>
              </a:rPr>
              <a:t>Billing </a:t>
            </a:r>
            <a:r>
              <a:rPr lang="en-US" sz="1400" dirty="0">
                <a:solidFill>
                  <a:schemeClr val="bg1"/>
                </a:solidFill>
              </a:rPr>
              <a:t>event</a:t>
            </a:r>
          </a:p>
          <a:p>
            <a:r>
              <a:rPr lang="en-US" sz="1400" dirty="0">
                <a:solidFill>
                  <a:schemeClr val="bg1"/>
                </a:solidFill>
              </a:rPr>
              <a:t>Fast Forward, pause,…</a:t>
            </a:r>
          </a:p>
          <a:p>
            <a:r>
              <a:rPr lang="en-US" sz="1400" dirty="0">
                <a:solidFill>
                  <a:schemeClr val="bg1"/>
                </a:solidFill>
              </a:rPr>
              <a:t>Server request</a:t>
            </a:r>
          </a:p>
          <a:p>
            <a:r>
              <a:rPr lang="en-US" sz="1400" dirty="0">
                <a:solidFill>
                  <a:schemeClr val="bg1"/>
                </a:solidFill>
              </a:rPr>
              <a:t>Transaction</a:t>
            </a:r>
          </a:p>
          <a:p>
            <a:r>
              <a:rPr lang="en-US" sz="1400" dirty="0">
                <a:solidFill>
                  <a:schemeClr val="bg1"/>
                </a:solidFill>
              </a:rPr>
              <a:t>Network message</a:t>
            </a:r>
          </a:p>
          <a:p>
            <a:r>
              <a:rPr lang="en-US" sz="1400" dirty="0">
                <a:solidFill>
                  <a:schemeClr val="bg1"/>
                </a:solidFill>
              </a:rPr>
              <a:t>Fault</a:t>
            </a:r>
          </a:p>
          <a:p>
            <a:r>
              <a:rPr lang="en-US" sz="1400" dirty="0">
                <a:solidFill>
                  <a:schemeClr val="bg1"/>
                </a:solidFill>
              </a:rPr>
              <a:t>…</a:t>
            </a:r>
          </a:p>
        </p:txBody>
      </p:sp>
      <p:sp>
        <p:nvSpPr>
          <p:cNvPr id="10" name="Title 1"/>
          <p:cNvSpPr txBox="1">
            <a:spLocks/>
          </p:cNvSpPr>
          <p:nvPr/>
        </p:nvSpPr>
        <p:spPr>
          <a:xfrm>
            <a:off x="4821563" y="995904"/>
            <a:ext cx="3240658" cy="615414"/>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smtClean="0">
                <a:solidFill>
                  <a:srgbClr val="FFFF00"/>
                </a:solidFill>
              </a:rPr>
              <a:t>User Generated (Web &amp; Mobile)</a:t>
            </a:r>
            <a:endParaRPr lang="en-US" sz="2000" b="1" dirty="0">
              <a:solidFill>
                <a:srgbClr val="FFFF00"/>
              </a:solidFill>
            </a:endParaRPr>
          </a:p>
        </p:txBody>
      </p:sp>
      <p:pic>
        <p:nvPicPr>
          <p:cNvPr id="11" name="Picture 10" descr="Logos of companies: facebook" title="Logos of companies"/>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96963" y="1820305"/>
            <a:ext cx="533400" cy="324114"/>
          </a:xfrm>
          <a:prstGeom prst="rect">
            <a:avLst/>
          </a:prstGeom>
        </p:spPr>
      </p:pic>
      <p:pic>
        <p:nvPicPr>
          <p:cNvPr id="12" name="Picture 11" descr="Logos of companies: Youtube" title="Logos of companies"/>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796899" y="1680451"/>
            <a:ext cx="508000" cy="505473"/>
          </a:xfrm>
          <a:prstGeom prst="rect">
            <a:avLst/>
          </a:prstGeom>
        </p:spPr>
      </p:pic>
      <p:pic>
        <p:nvPicPr>
          <p:cNvPr id="13" name="Picture 12" descr="Logos of companies: twitter" title="Logos of companies"/>
          <p:cNvPicPr>
            <a:picLocks noChangeAspect="1"/>
          </p:cNvPicPr>
          <p:nvPr/>
        </p:nvPicPr>
        <p:blipFill>
          <a:blip r:embed="rId6"/>
          <a:stretch>
            <a:fillRect/>
          </a:stretch>
        </p:blipFill>
        <p:spPr>
          <a:xfrm>
            <a:off x="6402372" y="1820305"/>
            <a:ext cx="368300" cy="292100"/>
          </a:xfrm>
          <a:prstGeom prst="rect">
            <a:avLst/>
          </a:prstGeom>
        </p:spPr>
      </p:pic>
      <p:pic>
        <p:nvPicPr>
          <p:cNvPr id="14" name="Picture 13" descr="Logos of companies: Yelp" title="Logos of companies"/>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65000" y="1684569"/>
            <a:ext cx="508000" cy="508000"/>
          </a:xfrm>
          <a:prstGeom prst="rect">
            <a:avLst/>
          </a:prstGeom>
        </p:spPr>
      </p:pic>
      <p:sp>
        <p:nvSpPr>
          <p:cNvPr id="15" name="TextBox 14"/>
          <p:cNvSpPr txBox="1"/>
          <p:nvPr/>
        </p:nvSpPr>
        <p:spPr>
          <a:xfrm>
            <a:off x="7538808" y="1938569"/>
            <a:ext cx="421838" cy="830997"/>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pic>
        <p:nvPicPr>
          <p:cNvPr id="16" name="Picture 15" descr="Users produce data" title="Computer users"/>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H="1">
            <a:off x="5525679" y="2375916"/>
            <a:ext cx="503932" cy="1255538"/>
          </a:xfrm>
          <a:prstGeom prst="rect">
            <a:avLst/>
          </a:prstGeom>
        </p:spPr>
      </p:pic>
      <p:pic>
        <p:nvPicPr>
          <p:cNvPr id="17" name="Picture 16" descr="Users produce data" title="Computer users"/>
          <p:cNvPicPr>
            <a:picLocks noChangeAspect="1"/>
          </p:cNvPicPr>
          <p:nvPr/>
        </p:nvPicPr>
        <p:blipFill>
          <a:blip r:embed="rId9"/>
          <a:stretch>
            <a:fillRect/>
          </a:stretch>
        </p:blipFill>
        <p:spPr>
          <a:xfrm>
            <a:off x="6364271" y="2317580"/>
            <a:ext cx="812800" cy="1219200"/>
          </a:xfrm>
          <a:prstGeom prst="rect">
            <a:avLst/>
          </a:prstGeom>
        </p:spPr>
      </p:pic>
      <p:sp>
        <p:nvSpPr>
          <p:cNvPr id="18" name="Title 1"/>
          <p:cNvSpPr txBox="1">
            <a:spLocks/>
          </p:cNvSpPr>
          <p:nvPr/>
        </p:nvSpPr>
        <p:spPr>
          <a:xfrm>
            <a:off x="875213" y="4018231"/>
            <a:ext cx="3240659" cy="477569"/>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smtClean="0">
                <a:solidFill>
                  <a:srgbClr val="FFFF00"/>
                </a:solidFill>
              </a:rPr>
              <a:t>Internet of Things / </a:t>
            </a:r>
            <a:r>
              <a:rPr lang="en-US" sz="2000" b="1" dirty="0" err="1" smtClean="0">
                <a:solidFill>
                  <a:srgbClr val="FFFF00"/>
                </a:solidFill>
              </a:rPr>
              <a:t>M2M</a:t>
            </a:r>
            <a:endParaRPr lang="en-US" sz="2000" b="1" dirty="0">
              <a:solidFill>
                <a:srgbClr val="FFFF00"/>
              </a:solidFill>
            </a:endParaRPr>
          </a:p>
        </p:txBody>
      </p:sp>
      <p:pic>
        <p:nvPicPr>
          <p:cNvPr id="19" name="Picture 3" descr="Internet of Things" title="Internet of Thing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7812" y="4520485"/>
            <a:ext cx="1991807" cy="184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
          <p:cNvSpPr txBox="1">
            <a:spLocks/>
          </p:cNvSpPr>
          <p:nvPr/>
        </p:nvSpPr>
        <p:spPr>
          <a:xfrm>
            <a:off x="4834526" y="4018231"/>
            <a:ext cx="3227695" cy="477569"/>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smtClean="0">
                <a:solidFill>
                  <a:srgbClr val="FFFF00"/>
                </a:solidFill>
              </a:rPr>
              <a:t>Health/Scientific Computing</a:t>
            </a:r>
            <a:endParaRPr lang="en-US" sz="2000" b="1" dirty="0">
              <a:solidFill>
                <a:srgbClr val="FFFF00"/>
              </a:solidFill>
            </a:endParaRPr>
          </a:p>
        </p:txBody>
      </p:sp>
      <p:pic>
        <p:nvPicPr>
          <p:cNvPr id="21" name="Picture 20" descr="Health/Scientific Computing&#10;" title="Health/Scientific Computing"/>
          <p:cNvPicPr>
            <a:picLocks noChangeAspect="1"/>
          </p:cNvPicPr>
          <p:nvPr/>
        </p:nvPicPr>
        <p:blipFill>
          <a:blip r:embed="rId11"/>
          <a:stretch>
            <a:fillRect/>
          </a:stretch>
        </p:blipFill>
        <p:spPr>
          <a:xfrm>
            <a:off x="5410200" y="4525427"/>
            <a:ext cx="2154605" cy="1875373"/>
          </a:xfrm>
          <a:prstGeom prst="rect">
            <a:avLst/>
          </a:prstGeom>
        </p:spPr>
      </p:pic>
      <p:sp>
        <p:nvSpPr>
          <p:cNvPr id="22" name="Title 1"/>
          <p:cNvSpPr txBox="1">
            <a:spLocks/>
          </p:cNvSpPr>
          <p:nvPr/>
        </p:nvSpPr>
        <p:spPr>
          <a:xfrm>
            <a:off x="875214" y="914400"/>
            <a:ext cx="3240658" cy="615414"/>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lang="en-US" sz="3600"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pPr algn="ctr"/>
            <a:r>
              <a:rPr lang="en-US" sz="2000" b="1" dirty="0" smtClean="0">
                <a:solidFill>
                  <a:srgbClr val="FFFF00"/>
                </a:solidFill>
              </a:rPr>
              <a:t>It’s All Happening On-line</a:t>
            </a:r>
            <a:endParaRPr lang="en-US" sz="2000" b="1" dirty="0">
              <a:solidFill>
                <a:srgbClr val="FFFF00"/>
              </a:solidFill>
            </a:endParaRPr>
          </a:p>
        </p:txBody>
      </p:sp>
    </p:spTree>
    <p:extLst>
      <p:ext uri="{BB962C8B-B14F-4D97-AF65-F5344CB8AC3E}">
        <p14:creationId xmlns:p14="http://schemas.microsoft.com/office/powerpoint/2010/main" val="89800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p:bldP spid="15" grpId="0"/>
      <p:bldP spid="18" grpId="0"/>
      <p:bldP spid="20"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exercise</a:t>
            </a:r>
            <a:endParaRPr lang="en-US" dirty="0"/>
          </a:p>
        </p:txBody>
      </p:sp>
      <p:sp>
        <p:nvSpPr>
          <p:cNvPr id="4" name="Content Placeholder 3"/>
          <p:cNvSpPr>
            <a:spLocks noGrp="1"/>
          </p:cNvSpPr>
          <p:nvPr>
            <p:ph idx="1"/>
          </p:nvPr>
        </p:nvSpPr>
        <p:spPr/>
        <p:txBody>
          <a:bodyPr/>
          <a:lstStyle/>
          <a:p>
            <a:r>
              <a:rPr lang="en-US" dirty="0" smtClean="0"/>
              <a:t>In next 5 minutes:</a:t>
            </a:r>
          </a:p>
          <a:p>
            <a:pPr lvl="1"/>
            <a:r>
              <a:rPr lang="en-US" dirty="0" smtClean="0"/>
              <a:t>Move to breakout rooms</a:t>
            </a:r>
          </a:p>
          <a:p>
            <a:pPr lvl="1"/>
            <a:r>
              <a:rPr lang="en-US" dirty="0" smtClean="0"/>
              <a:t>Identify one data science application that you know</a:t>
            </a:r>
          </a:p>
          <a:p>
            <a:pPr lvl="2"/>
            <a:r>
              <a:rPr lang="en-US" dirty="0" smtClean="0"/>
              <a:t>What is its “data”?</a:t>
            </a:r>
          </a:p>
          <a:p>
            <a:pPr lvl="2"/>
            <a:r>
              <a:rPr lang="en-US" dirty="0" smtClean="0"/>
              <a:t>What is its “data product”?</a:t>
            </a:r>
          </a:p>
          <a:p>
            <a:r>
              <a:rPr lang="en-US" dirty="0" smtClean="0"/>
              <a:t>When you come back to the main room</a:t>
            </a:r>
          </a:p>
          <a:p>
            <a:pPr lvl="1"/>
            <a:r>
              <a:rPr lang="en-US" dirty="0" smtClean="0"/>
              <a:t>Present your application</a:t>
            </a:r>
          </a:p>
          <a:p>
            <a:endParaRPr lang="en-US" dirty="0"/>
          </a:p>
        </p:txBody>
      </p:sp>
    </p:spTree>
    <p:extLst>
      <p:ext uri="{BB962C8B-B14F-4D97-AF65-F5344CB8AC3E}">
        <p14:creationId xmlns:p14="http://schemas.microsoft.com/office/powerpoint/2010/main" val="2363170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myself</a:t>
            </a:r>
            <a:endParaRPr lang="en-US" dirty="0"/>
          </a:p>
        </p:txBody>
      </p:sp>
      <p:pic>
        <p:nvPicPr>
          <p:cNvPr id="6" name="Content Placeholder 5" descr="Photograph of Dr. Panangadan" title="Photograph of Dr. Panangadan"/>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77000" y="2264280"/>
            <a:ext cx="1970171" cy="2362200"/>
          </a:xfrm>
        </p:spPr>
      </p:pic>
      <p:sp>
        <p:nvSpPr>
          <p:cNvPr id="7" name="TextBox 6"/>
          <p:cNvSpPr txBox="1"/>
          <p:nvPr/>
        </p:nvSpPr>
        <p:spPr>
          <a:xfrm>
            <a:off x="762000" y="1891287"/>
            <a:ext cx="3342582" cy="707886"/>
          </a:xfrm>
          <a:prstGeom prst="rect">
            <a:avLst/>
          </a:prstGeom>
          <a:noFill/>
        </p:spPr>
        <p:txBody>
          <a:bodyPr wrap="none" rtlCol="0">
            <a:spAutoFit/>
          </a:bodyPr>
          <a:lstStyle/>
          <a:p>
            <a:r>
              <a:rPr lang="en-US" sz="2000" dirty="0" smtClean="0"/>
              <a:t>Associate Professor</a:t>
            </a:r>
          </a:p>
          <a:p>
            <a:r>
              <a:rPr lang="en-US" sz="2000" dirty="0" smtClean="0"/>
              <a:t>Computer Science Department</a:t>
            </a:r>
            <a:endParaRPr lang="en-US" sz="2000" dirty="0"/>
          </a:p>
        </p:txBody>
      </p:sp>
    </p:spTree>
    <p:extLst>
      <p:ext uri="{BB962C8B-B14F-4D97-AF65-F5344CB8AC3E}">
        <p14:creationId xmlns:p14="http://schemas.microsoft.com/office/powerpoint/2010/main" val="22775625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of the course at CSUF</a:t>
            </a:r>
            <a:endParaRPr lang="en-US" dirty="0"/>
          </a:p>
        </p:txBody>
      </p:sp>
      <p:sp>
        <p:nvSpPr>
          <p:cNvPr id="3" name="Content Placeholder 2"/>
          <p:cNvSpPr>
            <a:spLocks noGrp="1"/>
          </p:cNvSpPr>
          <p:nvPr>
            <p:ph idx="1"/>
          </p:nvPr>
        </p:nvSpPr>
        <p:spPr/>
        <p:txBody>
          <a:bodyPr/>
          <a:lstStyle/>
          <a:p>
            <a:r>
              <a:rPr lang="en-US" dirty="0" smtClean="0"/>
              <a:t>Counts </a:t>
            </a:r>
            <a:r>
              <a:rPr lang="en-US" dirty="0"/>
              <a:t>as an upper division elective for CS majors</a:t>
            </a:r>
          </a:p>
          <a:p>
            <a:r>
              <a:rPr lang="en-US" dirty="0" smtClean="0"/>
              <a:t>Synergistic developments</a:t>
            </a:r>
          </a:p>
          <a:p>
            <a:pPr lvl="1"/>
            <a:r>
              <a:rPr lang="en-US" dirty="0" smtClean="0">
                <a:hlinkClick r:id="rId2"/>
              </a:rPr>
              <a:t>Big Data Discovery &amp; Diversity</a:t>
            </a:r>
            <a:endParaRPr lang="en-US" dirty="0"/>
          </a:p>
          <a:p>
            <a:pPr lvl="1"/>
            <a:r>
              <a:rPr lang="en-US" dirty="0" smtClean="0">
                <a:hlinkClick r:id="rId3"/>
              </a:rPr>
              <a:t>Courses on IoT in CS and Computer Engineering</a:t>
            </a:r>
            <a:endParaRPr lang="en-US"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152419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the course</a:t>
            </a:r>
            <a:endParaRPr lang="en-US" dirty="0"/>
          </a:p>
        </p:txBody>
      </p:sp>
      <p:sp>
        <p:nvSpPr>
          <p:cNvPr id="3" name="Content Placeholder 2"/>
          <p:cNvSpPr>
            <a:spLocks noGrp="1"/>
          </p:cNvSpPr>
          <p:nvPr>
            <p:ph idx="1"/>
          </p:nvPr>
        </p:nvSpPr>
        <p:spPr/>
        <p:txBody>
          <a:bodyPr/>
          <a:lstStyle/>
          <a:p>
            <a:r>
              <a:rPr lang="en-US" dirty="0" smtClean="0"/>
              <a:t>Approximately 70% Data Science</a:t>
            </a:r>
          </a:p>
          <a:p>
            <a:pPr lvl="1"/>
            <a:r>
              <a:rPr lang="en-US" dirty="0" smtClean="0"/>
              <a:t>Fundamental statistical analysis</a:t>
            </a:r>
          </a:p>
          <a:p>
            <a:pPr lvl="1"/>
            <a:r>
              <a:rPr lang="en-US" dirty="0" smtClean="0"/>
              <a:t>R programming language</a:t>
            </a:r>
          </a:p>
          <a:p>
            <a:r>
              <a:rPr lang="en-US" dirty="0" smtClean="0"/>
              <a:t>Other 30% Big Data</a:t>
            </a:r>
          </a:p>
          <a:p>
            <a:pPr lvl="1"/>
            <a:r>
              <a:rPr lang="en-US" dirty="0" smtClean="0"/>
              <a:t>Focus on fundamentals</a:t>
            </a:r>
          </a:p>
          <a:p>
            <a:pPr lvl="1"/>
            <a:r>
              <a:rPr lang="en-US" dirty="0" smtClean="0"/>
              <a:t>Most popular platforms</a:t>
            </a:r>
          </a:p>
          <a:p>
            <a:r>
              <a:rPr lang="en-US" dirty="0" smtClean="0"/>
              <a:t>Syllabus</a:t>
            </a:r>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28221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interests</a:t>
            </a:r>
          </a:p>
        </p:txBody>
      </p:sp>
      <p:sp>
        <p:nvSpPr>
          <p:cNvPr id="3" name="Content Placeholder 2"/>
          <p:cNvSpPr>
            <a:spLocks noGrp="1"/>
          </p:cNvSpPr>
          <p:nvPr>
            <p:ph idx="1"/>
          </p:nvPr>
        </p:nvSpPr>
        <p:spPr/>
        <p:txBody>
          <a:bodyPr/>
          <a:lstStyle/>
          <a:p>
            <a:r>
              <a:rPr lang="en-US" dirty="0" smtClean="0"/>
              <a:t>Applications </a:t>
            </a:r>
            <a:r>
              <a:rPr lang="en-US" dirty="0"/>
              <a:t>of machine </a:t>
            </a:r>
            <a:r>
              <a:rPr lang="en-US" dirty="0" smtClean="0"/>
              <a:t>learning</a:t>
            </a:r>
          </a:p>
          <a:p>
            <a:pPr lvl="1"/>
            <a:r>
              <a:rPr lang="en-US" dirty="0" smtClean="0"/>
              <a:t>Transportation</a:t>
            </a:r>
          </a:p>
          <a:p>
            <a:r>
              <a:rPr lang="en-US" dirty="0" smtClean="0"/>
              <a:t>Social </a:t>
            </a:r>
            <a:r>
              <a:rPr lang="en-US" dirty="0"/>
              <a:t>network </a:t>
            </a:r>
            <a:r>
              <a:rPr lang="en-US" dirty="0" smtClean="0"/>
              <a:t>analysis</a:t>
            </a:r>
          </a:p>
          <a:p>
            <a:pPr lvl="1"/>
            <a:r>
              <a:rPr lang="en-US" dirty="0"/>
              <a:t>Text mining</a:t>
            </a:r>
          </a:p>
          <a:p>
            <a:r>
              <a:rPr lang="en-US" dirty="0" smtClean="0"/>
              <a:t>Sensor networks</a:t>
            </a:r>
          </a:p>
          <a:p>
            <a:pPr lvl="1"/>
            <a:r>
              <a:rPr lang="en-US" dirty="0" smtClean="0"/>
              <a:t>Classification of time-series</a:t>
            </a:r>
            <a:endParaRPr lang="en-US" dirty="0"/>
          </a:p>
          <a:p>
            <a:endParaRPr lang="en-US" dirty="0"/>
          </a:p>
        </p:txBody>
      </p:sp>
      <p:sp>
        <p:nvSpPr>
          <p:cNvPr id="4" name="Slide Number Placeholder 3"/>
          <p:cNvSpPr>
            <a:spLocks noGrp="1"/>
          </p:cNvSpPr>
          <p:nvPr>
            <p:ph type="sldNum" sz="quarter" idx="12"/>
          </p:nvPr>
        </p:nvSpPr>
        <p:spPr/>
        <p:txBody>
          <a:bodyPr/>
          <a:lstStyle/>
          <a:p>
            <a:pPr fontAlgn="auto">
              <a:spcBef>
                <a:spcPts val="0"/>
              </a:spcBef>
              <a:spcAft>
                <a:spcPts val="0"/>
              </a:spcAft>
              <a:defRPr/>
            </a:pPr>
            <a:fld id="{AD9F33D8-5447-47F5-B4F9-489CB73D74D3}" type="slidenum">
              <a:rPr lang="en-US" smtClean="0">
                <a:solidFill>
                  <a:prstClr val="black">
                    <a:tint val="75000"/>
                  </a:prstClr>
                </a:solidFill>
                <a:latin typeface="Calibri"/>
              </a:rPr>
              <a:pPr fontAlgn="auto">
                <a:spcBef>
                  <a:spcPts val="0"/>
                </a:spcBef>
                <a:spcAft>
                  <a:spcPts val="0"/>
                </a:spcAft>
                <a:defRPr/>
              </a:pPr>
              <a:t>4</a:t>
            </a:fld>
            <a:endParaRPr lang="en-US">
              <a:solidFill>
                <a:prstClr val="black">
                  <a:tint val="75000"/>
                </a:prstClr>
              </a:solidFill>
              <a:latin typeface="Calibri"/>
            </a:endParaRPr>
          </a:p>
        </p:txBody>
      </p:sp>
    </p:spTree>
    <p:extLst>
      <p:ext uri="{BB962C8B-B14F-4D97-AF65-F5344CB8AC3E}">
        <p14:creationId xmlns:p14="http://schemas.microsoft.com/office/powerpoint/2010/main" val="723087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yourself?</a:t>
            </a:r>
            <a:endParaRPr lang="en-US" dirty="0"/>
          </a:p>
        </p:txBody>
      </p:sp>
      <p:sp>
        <p:nvSpPr>
          <p:cNvPr id="4" name="Content Placeholder 3"/>
          <p:cNvSpPr>
            <a:spLocks noGrp="1"/>
          </p:cNvSpPr>
          <p:nvPr>
            <p:ph idx="1"/>
          </p:nvPr>
        </p:nvSpPr>
        <p:spPr/>
        <p:txBody>
          <a:bodyPr/>
          <a:lstStyle/>
          <a:p>
            <a:r>
              <a:rPr lang="en-US" dirty="0" smtClean="0"/>
              <a:t>In next 5 minutes:</a:t>
            </a:r>
          </a:p>
          <a:p>
            <a:pPr lvl="1"/>
            <a:r>
              <a:rPr lang="en-US" dirty="0" smtClean="0"/>
              <a:t>Move to breakout rooms of 3 students</a:t>
            </a:r>
          </a:p>
          <a:p>
            <a:pPr lvl="1"/>
            <a:r>
              <a:rPr lang="en-US" dirty="0" smtClean="0"/>
              <a:t>Introduce yourselves to each other</a:t>
            </a:r>
          </a:p>
          <a:p>
            <a:pPr lvl="1"/>
            <a:r>
              <a:rPr lang="en-US" dirty="0" smtClean="0"/>
              <a:t>Learn your partner’s name</a:t>
            </a:r>
          </a:p>
          <a:p>
            <a:pPr lvl="1"/>
            <a:r>
              <a:rPr lang="en-US" dirty="0" smtClean="0"/>
              <a:t>Why they chose CPSC 375</a:t>
            </a:r>
          </a:p>
          <a:p>
            <a:pPr lvl="1"/>
            <a:r>
              <a:rPr lang="en-US" dirty="0" smtClean="0"/>
              <a:t>Anything else they would like to share</a:t>
            </a:r>
          </a:p>
          <a:p>
            <a:r>
              <a:rPr lang="en-US" dirty="0" smtClean="0"/>
              <a:t>When you come back to the main room</a:t>
            </a:r>
          </a:p>
          <a:p>
            <a:pPr lvl="1"/>
            <a:r>
              <a:rPr lang="en-US" dirty="0" smtClean="0"/>
              <a:t>Introduce your new friend to the class</a:t>
            </a:r>
          </a:p>
          <a:p>
            <a:endParaRPr lang="en-US" dirty="0"/>
          </a:p>
        </p:txBody>
      </p:sp>
    </p:spTree>
    <p:extLst>
      <p:ext uri="{BB962C8B-B14F-4D97-AF65-F5344CB8AC3E}">
        <p14:creationId xmlns:p14="http://schemas.microsoft.com/office/powerpoint/2010/main" val="1051965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application</a:t>
            </a:r>
            <a:endParaRPr lang="en-US" dirty="0"/>
          </a:p>
        </p:txBody>
      </p:sp>
      <p:sp>
        <p:nvSpPr>
          <p:cNvPr id="3" name="Content Placeholder 2" descr="Map of I-710 Freeway in Los Angeles" title="I-710 Freeway in Los Angeles"/>
          <p:cNvSpPr>
            <a:spLocks noGrp="1"/>
          </p:cNvSpPr>
          <p:nvPr>
            <p:ph idx="1"/>
          </p:nvPr>
        </p:nvSpPr>
        <p:spPr>
          <a:xfrm>
            <a:off x="457200" y="1600200"/>
            <a:ext cx="2438400" cy="4525963"/>
          </a:xfrm>
        </p:spPr>
        <p:txBody>
          <a:bodyPr/>
          <a:lstStyle/>
          <a:p>
            <a:r>
              <a:rPr lang="en-US" dirty="0" smtClean="0"/>
              <a:t>I-710 Freeway in Los Angeles</a:t>
            </a:r>
          </a:p>
          <a:p>
            <a:endParaRPr lang="en-US" dirty="0"/>
          </a:p>
        </p:txBody>
      </p:sp>
      <p:sp>
        <p:nvSpPr>
          <p:cNvPr id="5" name="Slide Number Placeholder 4"/>
          <p:cNvSpPr>
            <a:spLocks noGrp="1"/>
          </p:cNvSpPr>
          <p:nvPr>
            <p:ph type="sldNum" sz="quarter" idx="12"/>
          </p:nvPr>
        </p:nvSpPr>
        <p:spPr/>
        <p:txBody>
          <a:bodyPr/>
          <a:lstStyle/>
          <a:p>
            <a:fld id="{33FC1CA6-3286-4EFF-9254-1849385960F8}" type="slidenum">
              <a:rPr lang="en-US" smtClean="0"/>
              <a:pPr/>
              <a:t>6</a:t>
            </a:fld>
            <a:endParaRPr lang="en-US"/>
          </a:p>
        </p:txBody>
      </p:sp>
      <p:pic>
        <p:nvPicPr>
          <p:cNvPr id="6" name="图片 3" descr="I-710 Freeway in Los Angeles" title="I-710 Freeway in Los Angel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1417638"/>
            <a:ext cx="5430068" cy="4804781"/>
          </a:xfrm>
          <a:prstGeom prst="rect">
            <a:avLst/>
          </a:prstGeom>
        </p:spPr>
      </p:pic>
      <p:sp>
        <p:nvSpPr>
          <p:cNvPr id="7" name="Oval 6"/>
          <p:cNvSpPr/>
          <p:nvPr/>
        </p:nvSpPr>
        <p:spPr>
          <a:xfrm>
            <a:off x="4648200" y="3124200"/>
            <a:ext cx="609600" cy="19812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58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of these are favored by the public?</a:t>
            </a:r>
            <a:endParaRPr lang="en-US" dirty="0"/>
          </a:p>
        </p:txBody>
      </p:sp>
      <p:sp>
        <p:nvSpPr>
          <p:cNvPr id="3" name="Content Placeholder 2"/>
          <p:cNvSpPr>
            <a:spLocks noGrp="1"/>
          </p:cNvSpPr>
          <p:nvPr>
            <p:ph idx="1"/>
          </p:nvPr>
        </p:nvSpPr>
        <p:spPr/>
        <p:txBody>
          <a:bodyPr/>
          <a:lstStyle/>
          <a:p>
            <a:r>
              <a:rPr lang="en-US" dirty="0" smtClean="0"/>
              <a:t>Some people </a:t>
            </a:r>
            <a:r>
              <a:rPr lang="en-US" dirty="0" smtClean="0">
                <a:solidFill>
                  <a:srgbClr val="FF0000"/>
                </a:solidFill>
              </a:rPr>
              <a:t>do not want </a:t>
            </a:r>
            <a:r>
              <a:rPr lang="en-US" dirty="0" smtClean="0"/>
              <a:t>a freeway to go through their city</a:t>
            </a:r>
          </a:p>
          <a:p>
            <a:r>
              <a:rPr lang="en-US" dirty="0"/>
              <a:t>Some people </a:t>
            </a:r>
            <a:r>
              <a:rPr lang="en-US" dirty="0" smtClean="0">
                <a:solidFill>
                  <a:srgbClr val="FF0000"/>
                </a:solidFill>
              </a:rPr>
              <a:t>want</a:t>
            </a:r>
            <a:r>
              <a:rPr lang="en-US" dirty="0" smtClean="0"/>
              <a:t> </a:t>
            </a:r>
            <a:r>
              <a:rPr lang="en-US" dirty="0"/>
              <a:t>a freeway to </a:t>
            </a:r>
            <a:r>
              <a:rPr lang="en-US" dirty="0" smtClean="0"/>
              <a:t>reduce traffic congestion in their </a:t>
            </a:r>
            <a:r>
              <a:rPr lang="en-US" dirty="0"/>
              <a:t>city</a:t>
            </a:r>
          </a:p>
          <a:p>
            <a:endParaRPr lang="en-US" dirty="0"/>
          </a:p>
        </p:txBody>
      </p:sp>
      <p:sp>
        <p:nvSpPr>
          <p:cNvPr id="4" name="Slide Number Placeholder 3"/>
          <p:cNvSpPr>
            <a:spLocks noGrp="1"/>
          </p:cNvSpPr>
          <p:nvPr>
            <p:ph type="sldNum" sz="quarter" idx="12"/>
          </p:nvPr>
        </p:nvSpPr>
        <p:spPr/>
        <p:txBody>
          <a:bodyPr/>
          <a:lstStyle/>
          <a:p>
            <a:pPr fontAlgn="auto">
              <a:spcBef>
                <a:spcPts val="0"/>
              </a:spcBef>
              <a:spcAft>
                <a:spcPts val="0"/>
              </a:spcAft>
              <a:defRPr/>
            </a:pPr>
            <a:fld id="{AD9F33D8-5447-47F5-B4F9-489CB73D74D3}" type="slidenum">
              <a:rPr lang="en-US" smtClean="0">
                <a:solidFill>
                  <a:prstClr val="black">
                    <a:tint val="75000"/>
                  </a:prstClr>
                </a:solidFill>
                <a:latin typeface="Calibri"/>
              </a:rPr>
              <a:pPr fontAlgn="auto">
                <a:spcBef>
                  <a:spcPts val="0"/>
                </a:spcBef>
                <a:spcAft>
                  <a:spcPts val="0"/>
                </a:spcAft>
                <a:defRPr/>
              </a:pPr>
              <a:t>7</a:t>
            </a:fld>
            <a:endParaRPr lang="en-US">
              <a:solidFill>
                <a:prstClr val="black">
                  <a:tint val="75000"/>
                </a:prstClr>
              </a:solidFill>
              <a:latin typeface="Calibri"/>
            </a:endParaRPr>
          </a:p>
        </p:txBody>
      </p:sp>
    </p:spTree>
    <p:extLst>
      <p:ext uri="{BB962C8B-B14F-4D97-AF65-F5344CB8AC3E}">
        <p14:creationId xmlns:p14="http://schemas.microsoft.com/office/powerpoint/2010/main" val="3134857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descr="5 options before the public" title="5 options before the public"/>
          <p:cNvSpPr>
            <a:spLocks noGrp="1"/>
          </p:cNvSpPr>
          <p:nvPr>
            <p:ph type="title"/>
          </p:nvPr>
        </p:nvSpPr>
        <p:spPr/>
        <p:txBody>
          <a:bodyPr/>
          <a:lstStyle/>
          <a:p>
            <a:r>
              <a:rPr lang="en-US" dirty="0" smtClean="0"/>
              <a:t>5 options before the public</a:t>
            </a:r>
            <a:endParaRPr lang="en-US" dirty="0"/>
          </a:p>
        </p:txBody>
      </p:sp>
      <p:sp>
        <p:nvSpPr>
          <p:cNvPr id="16" name="Content Placeholder 15"/>
          <p:cNvSpPr>
            <a:spLocks noGrp="1"/>
          </p:cNvSpPr>
          <p:nvPr>
            <p:ph idx="1"/>
          </p:nvPr>
        </p:nvSpPr>
        <p:spPr/>
        <p:txBody>
          <a:bodyPr/>
          <a:lstStyle/>
          <a:p>
            <a:r>
              <a:rPr lang="en-US" dirty="0" smtClean="0"/>
              <a:t>Formally developed by Caltrans</a:t>
            </a:r>
            <a:endParaRPr lang="en-US" dirty="0"/>
          </a:p>
        </p:txBody>
      </p:sp>
      <p:sp>
        <p:nvSpPr>
          <p:cNvPr id="5" name="Slide Number Placeholder 4"/>
          <p:cNvSpPr>
            <a:spLocks noGrp="1"/>
          </p:cNvSpPr>
          <p:nvPr>
            <p:ph type="sldNum" sz="quarter" idx="12"/>
          </p:nvPr>
        </p:nvSpPr>
        <p:spPr/>
        <p:txBody>
          <a:bodyPr/>
          <a:lstStyle/>
          <a:p>
            <a:fld id="{33FC1CA6-3286-4EFF-9254-1849385960F8}" type="slidenum">
              <a:rPr lang="en-US" smtClean="0"/>
              <a:pPr/>
              <a:t>8</a:t>
            </a:fld>
            <a:endParaRPr lang="en-US"/>
          </a:p>
        </p:txBody>
      </p:sp>
      <p:graphicFrame>
        <p:nvGraphicFramePr>
          <p:cNvPr id="14" name="图示 5"/>
          <p:cNvGraphicFramePr/>
          <p:nvPr>
            <p:extLst>
              <p:ext uri="{D42A27DB-BD31-4B8C-83A1-F6EECF244321}">
                <p14:modId xmlns:p14="http://schemas.microsoft.com/office/powerpoint/2010/main" val="981385470"/>
              </p:ext>
            </p:extLst>
          </p:nvPr>
        </p:nvGraphicFramePr>
        <p:xfrm>
          <a:off x="2209800" y="2514600"/>
          <a:ext cx="4824536" cy="3357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744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social media</a:t>
            </a:r>
            <a:endParaRPr lang="en-US" dirty="0"/>
          </a:p>
        </p:txBody>
      </p:sp>
      <p:sp>
        <p:nvSpPr>
          <p:cNvPr id="3" name="Content Placeholder 2"/>
          <p:cNvSpPr>
            <a:spLocks noGrp="1"/>
          </p:cNvSpPr>
          <p:nvPr>
            <p:ph idx="1"/>
          </p:nvPr>
        </p:nvSpPr>
        <p:spPr>
          <a:xfrm>
            <a:off x="457200" y="1532731"/>
            <a:ext cx="8229600" cy="4525963"/>
          </a:xfrm>
        </p:spPr>
        <p:txBody>
          <a:bodyPr/>
          <a:lstStyle/>
          <a:p>
            <a:r>
              <a:rPr lang="en-US" dirty="0" smtClean="0"/>
              <a:t>Analyze “sentiment” in Twitter tweets</a:t>
            </a:r>
          </a:p>
          <a:p>
            <a:r>
              <a:rPr lang="en-US" dirty="0" smtClean="0"/>
              <a:t>Sentiment: degree of subjective positivity/negative in a message</a:t>
            </a:r>
            <a:br>
              <a:rPr lang="en-US" dirty="0" smtClean="0"/>
            </a:br>
            <a:endParaRPr lang="en-US" dirty="0"/>
          </a:p>
        </p:txBody>
      </p:sp>
      <p:sp>
        <p:nvSpPr>
          <p:cNvPr id="4" name="Slide Number Placeholder 3"/>
          <p:cNvSpPr>
            <a:spLocks noGrp="1"/>
          </p:cNvSpPr>
          <p:nvPr>
            <p:ph type="sldNum" sz="quarter" idx="12"/>
          </p:nvPr>
        </p:nvSpPr>
        <p:spPr/>
        <p:txBody>
          <a:bodyPr/>
          <a:lstStyle/>
          <a:p>
            <a:pPr fontAlgn="auto">
              <a:spcBef>
                <a:spcPts val="0"/>
              </a:spcBef>
              <a:spcAft>
                <a:spcPts val="0"/>
              </a:spcAft>
              <a:defRPr/>
            </a:pPr>
            <a:fld id="{AD9F33D8-5447-47F5-B4F9-489CB73D74D3}" type="slidenum">
              <a:rPr lang="en-US" smtClean="0">
                <a:solidFill>
                  <a:prstClr val="black">
                    <a:tint val="75000"/>
                  </a:prstClr>
                </a:solidFill>
                <a:latin typeface="Calibri"/>
              </a:rPr>
              <a:pPr fontAlgn="auto">
                <a:spcBef>
                  <a:spcPts val="0"/>
                </a:spcBef>
                <a:spcAft>
                  <a:spcPts val="0"/>
                </a:spcAft>
                <a:defRPr/>
              </a:pPr>
              <a:t>9</a:t>
            </a:fld>
            <a:endParaRPr lang="en-US">
              <a:solidFill>
                <a:prstClr val="black">
                  <a:tint val="75000"/>
                </a:prstClr>
              </a:solidFill>
              <a:latin typeface="Calibri"/>
            </a:endParaRPr>
          </a:p>
        </p:txBody>
      </p:sp>
      <p:pic>
        <p:nvPicPr>
          <p:cNvPr id="6" name="Picture 5" descr="Tweet saying &quot;CALTRANS decided to NOT complete the missing 6 mile gap in the 710 freeway, and instead use available funds for traffic mgmt including more bus and bicycle services! As if truck drivers can park their loads and get on a bicycle!&quot;" title="Tweet about the 710 freew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223737"/>
            <a:ext cx="5699760" cy="301752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08794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909</Words>
  <Application>Microsoft Office PowerPoint</Application>
  <PresentationFormat>On-screen Show (4:3)</PresentationFormat>
  <Paragraphs>235</Paragraphs>
  <Slides>31</Slides>
  <Notes>4</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Calibri</vt:lpstr>
      <vt:lpstr>Times New Roman</vt:lpstr>
      <vt:lpstr>Wingdings</vt:lpstr>
      <vt:lpstr>1_Office Theme</vt:lpstr>
      <vt:lpstr>VISIO</vt:lpstr>
      <vt:lpstr>CPSC 375 Introduction to Data Science and Big Data Analytics</vt:lpstr>
      <vt:lpstr>What we will cover today</vt:lpstr>
      <vt:lpstr>A bit about myself</vt:lpstr>
      <vt:lpstr>Research interests</vt:lpstr>
      <vt:lpstr>A bit about yourself?</vt:lpstr>
      <vt:lpstr>Example application</vt:lpstr>
      <vt:lpstr>Which of these are favored by the public?</vt:lpstr>
      <vt:lpstr>5 options before the public</vt:lpstr>
      <vt:lpstr>Use social media</vt:lpstr>
      <vt:lpstr>Challenges</vt:lpstr>
      <vt:lpstr>Download data</vt:lpstr>
      <vt:lpstr>Write (lots of) code!</vt:lpstr>
      <vt:lpstr>Compute similarity to topics</vt:lpstr>
      <vt:lpstr>Present results</vt:lpstr>
      <vt:lpstr>Present results</vt:lpstr>
      <vt:lpstr>Some questions</vt:lpstr>
      <vt:lpstr>Data Science – A Definition</vt:lpstr>
      <vt:lpstr>Examples of data data products</vt:lpstr>
      <vt:lpstr>Goal of Data Science</vt:lpstr>
      <vt:lpstr>The Data Science Process</vt:lpstr>
      <vt:lpstr>Data Science – A Visual Definition</vt:lpstr>
      <vt:lpstr>Activity</vt:lpstr>
      <vt:lpstr>Data science and Big Data</vt:lpstr>
      <vt:lpstr>Big Data Everywhere! </vt:lpstr>
      <vt:lpstr>How much data?</vt:lpstr>
      <vt:lpstr>PowerPoint Presentation</vt:lpstr>
      <vt:lpstr>3 Vs of Big Data</vt:lpstr>
      <vt:lpstr>Data Sources</vt:lpstr>
      <vt:lpstr>Class exercise</vt:lpstr>
      <vt:lpstr>Context of the course at CSUF</vt:lpstr>
      <vt:lpstr>Contents of the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2012-09-13T21:52:26Z</dcterms:created>
  <dcterms:modified xsi:type="dcterms:W3CDTF">2022-01-26T05:34:24Z</dcterms:modified>
</cp:coreProperties>
</file>