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1" r:id="rId9"/>
    <p:sldId id="268" r:id="rId10"/>
    <p:sldId id="262" r:id="rId11"/>
    <p:sldId id="271" r:id="rId12"/>
    <p:sldId id="263" r:id="rId13"/>
    <p:sldId id="264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150BA2-0021-760D-872E-2C6D3F938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8B445E4-8758-E59D-3329-389DF783D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BF7F7D2-0104-E39F-4F2C-446338CD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E61E-87EB-4558-855B-8E70EBB666B7}" type="datetimeFigureOut">
              <a:rPr lang="da-DK" smtClean="0"/>
              <a:t>27-03-2025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294B3D0-0C09-DA0E-6DB4-964A3B36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2B1F10E-FFE8-9832-FA25-CD4ACD0C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49F7-9DD4-4EFA-BD98-4543475BA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589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86F83-3F93-EA4A-26F0-7DE7CEFD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3DF3663-C2B8-C5E1-8D5F-000DD57B1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F5A5E9B-9AB8-D489-C190-3148500F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E61E-87EB-4558-855B-8E70EBB666B7}" type="datetimeFigureOut">
              <a:rPr lang="da-DK" smtClean="0"/>
              <a:t>27-03-2025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D888823-2ACD-7120-7C51-99F50E55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F639FC3-BF71-C38A-17D0-70C8F8BC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49F7-9DD4-4EFA-BD98-4543475BA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599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064B057-6CFA-B667-C339-6359355C1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E9B0DBB-AEB0-5739-C16E-8CA5A7377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F363C2-044A-D081-43C8-A1A7604EA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E61E-87EB-4558-855B-8E70EBB666B7}" type="datetimeFigureOut">
              <a:rPr lang="da-DK" smtClean="0"/>
              <a:t>27-03-2025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B8EB615-5DB4-5113-4269-59BE6599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4A4A40A-1BAC-8E39-AFDD-21BAA262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49F7-9DD4-4EFA-BD98-4543475BA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015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B6E5B-09F6-D27B-2E22-49EB0D07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DA6858-7490-023D-7A56-E6EC769E9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96C5A89-986F-6D5A-0B3A-0D778724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E61E-87EB-4558-855B-8E70EBB666B7}" type="datetimeFigureOut">
              <a:rPr lang="da-DK" smtClean="0"/>
              <a:t>27-03-2025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A913600-9847-69EA-7E3A-EEBCF3E2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C663A2D-E945-8B8F-94A7-9D6F6865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49F7-9DD4-4EFA-BD98-4543475BA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850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84FC9-D51F-4A67-75E1-1100813C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83AB637-47EE-E533-3BD9-5CC9E9AA9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CB3EFAD-03E8-F996-482B-ECEDFE30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E61E-87EB-4558-855B-8E70EBB666B7}" type="datetimeFigureOut">
              <a:rPr lang="da-DK" smtClean="0"/>
              <a:t>27-03-2025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325D013-4665-758F-AD94-958848B5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F490EF5-2545-66B5-A9FE-35FE571D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49F7-9DD4-4EFA-BD98-4543475BA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133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937FC-7902-2C3D-9C76-F5273BE3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8218D0D-CDCF-A81E-B546-7D1002260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61A6370-0983-247F-1FEA-263614565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980768A-774C-9D41-508D-F787BDF6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E61E-87EB-4558-855B-8E70EBB666B7}" type="datetimeFigureOut">
              <a:rPr lang="da-DK" smtClean="0"/>
              <a:t>27-03-2025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4D12475-F923-5333-C515-6A0D28DC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49FDA12-C250-6AD6-752B-0B87EF3A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49F7-9DD4-4EFA-BD98-4543475BA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888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F90D6-73BB-F32E-EE94-2B61FE30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0FB9396-71B7-4457-87BB-ED5A9577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2E4CA02-392F-27E5-47FD-A927FC578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428716A-F39C-E6E9-BE18-CF282FE0E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F7D57FF-5806-60CB-0514-F75FC62AF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BF528EA-5289-16C7-B4DC-8BACF128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E61E-87EB-4558-855B-8E70EBB666B7}" type="datetimeFigureOut">
              <a:rPr lang="da-DK" smtClean="0"/>
              <a:t>27-03-2025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2B278C91-6FB1-71FF-6D20-56B85AE9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FAC0EDF-127A-7DAB-4A9A-A96BF62A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49F7-9DD4-4EFA-BD98-4543475BA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32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44D97-4EF2-578A-3E13-8E1A688D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9703BCD-0F99-0F41-FE47-92153402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E61E-87EB-4558-855B-8E70EBB666B7}" type="datetimeFigureOut">
              <a:rPr lang="da-DK" smtClean="0"/>
              <a:t>27-03-2025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C5BEFA2-CBFD-85AA-F5D1-F9748939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2FBA719-C831-7E91-2FFA-A635B66B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49F7-9DD4-4EFA-BD98-4543475BA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015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26A5ECC-D0C8-01EA-E879-FAF680A7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E61E-87EB-4558-855B-8E70EBB666B7}" type="datetimeFigureOut">
              <a:rPr lang="da-DK" smtClean="0"/>
              <a:t>27-03-2025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9EC76702-0435-D21A-15BB-B49D319F2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B02D258-56AE-515A-39E1-30F7EC5A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49F7-9DD4-4EFA-BD98-4543475BA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866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755A5-FD90-D2E9-5163-E50BBED51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ED77775-0941-4E74-9A75-2AF4B88EF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CECF670-F7C6-14D7-66AB-91E88C294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31FAAE5-C77C-6F45-B899-BDED4D14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E61E-87EB-4558-855B-8E70EBB666B7}" type="datetimeFigureOut">
              <a:rPr lang="da-DK" smtClean="0"/>
              <a:t>27-03-2025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4DE3E2D-4EC1-F02C-1515-B73866C1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D0427EA-5475-73AD-CFE9-0EF0C0A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49F7-9DD4-4EFA-BD98-4543475BA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358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E5D45-CAF9-DF17-9E31-957BE31D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B766A3B1-707A-7F33-C16D-E84E640DC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2117C8B-EFE6-F517-CA70-D71F0CEBA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5B6362A-4745-6BCD-C690-F0CEB648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E61E-87EB-4558-855B-8E70EBB666B7}" type="datetimeFigureOut">
              <a:rPr lang="da-DK" smtClean="0"/>
              <a:t>27-03-2025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38D88B7-91C2-1155-184D-5747D417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2FA3050-9990-F262-206B-6CA02ECD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249F7-9DD4-4EFA-BD98-4543475BA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256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017740F-EED9-EDC2-2AD3-E6727A17F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1ACC2CC-D59A-7513-6864-EA20880FB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96FB2D0-C5E9-97C0-CCEA-8836EBB67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A0E61E-87EB-4558-855B-8E70EBB666B7}" type="datetimeFigureOut">
              <a:rPr lang="da-DK" smtClean="0"/>
              <a:t>27-03-2025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46CB9A5-1612-FD42-E308-0C2A1AE22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58D81F9-68FD-2CEE-53AC-874BBE16D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1249F7-9DD4-4EFA-BD98-4543475BAE9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223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eeksforgeeks.org/connected-components-in-an-undirected-graph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jkstras-shortest-path-algorithm-greedy-algo-7/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C195B-62C3-BAEC-BF5D-1C1E76D4A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Kvadratnet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B7CE058-B69F-A8D6-272F-EB26F7538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Find nærmeste stop</a:t>
            </a:r>
          </a:p>
          <a:p>
            <a:r>
              <a:rPr lang="da-DK" dirty="0"/>
              <a:t>Find alle stop indenfor distance</a:t>
            </a:r>
          </a:p>
        </p:txBody>
      </p:sp>
    </p:spTree>
    <p:extLst>
      <p:ext uri="{BB962C8B-B14F-4D97-AF65-F5344CB8AC3E}">
        <p14:creationId xmlns:p14="http://schemas.microsoft.com/office/powerpoint/2010/main" val="4203794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9BA1D-F506-2357-E53A-92F7EEBA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Implementering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2BA7831-7316-B7B3-A0AD-A176B7318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74321" cy="4351338"/>
          </a:xfrm>
        </p:spPr>
        <p:txBody>
          <a:bodyPr>
            <a:normAutofit fontScale="92500" lnSpcReduction="20000"/>
          </a:bodyPr>
          <a:lstStyle/>
          <a:p>
            <a:r>
              <a:rPr lang="da-DK" dirty="0"/>
              <a:t>Indlæs data</a:t>
            </a:r>
          </a:p>
          <a:p>
            <a:r>
              <a:rPr lang="da-DK" dirty="0"/>
              <a:t>Hent OSM graf</a:t>
            </a:r>
          </a:p>
          <a:p>
            <a:r>
              <a:rPr lang="da-DK" dirty="0"/>
              <a:t>Fjern </a:t>
            </a:r>
            <a:r>
              <a:rPr lang="da-DK" dirty="0" err="1"/>
              <a:t>uforbundende</a:t>
            </a:r>
            <a:r>
              <a:rPr lang="da-DK" dirty="0"/>
              <a:t> komponenter</a:t>
            </a:r>
          </a:p>
          <a:p>
            <a:r>
              <a:rPr lang="da-DK" dirty="0"/>
              <a:t>Konverter til </a:t>
            </a:r>
            <a:r>
              <a:rPr lang="da-DK" dirty="0" err="1"/>
              <a:t>Igraph</a:t>
            </a:r>
            <a:r>
              <a:rPr lang="da-DK" dirty="0"/>
              <a:t> graf</a:t>
            </a:r>
          </a:p>
          <a:p>
            <a:r>
              <a:rPr lang="da-DK" dirty="0"/>
              <a:t>Tildel OSM knuder til kvadrater og stop</a:t>
            </a:r>
          </a:p>
          <a:p>
            <a:r>
              <a:rPr lang="da-DK" dirty="0"/>
              <a:t>Opdel stop i </a:t>
            </a:r>
            <a:r>
              <a:rPr lang="da-DK" dirty="0" err="1"/>
              <a:t>chunks</a:t>
            </a:r>
            <a:r>
              <a:rPr lang="da-DK" dirty="0"/>
              <a:t>, find korteste vej og gem nærmeste stop for hvert kvadrat</a:t>
            </a:r>
          </a:p>
          <a:p>
            <a:r>
              <a:rPr lang="da-DK" dirty="0"/>
              <a:t>(Find geometrien for hver vej)</a:t>
            </a:r>
          </a:p>
          <a:p>
            <a:r>
              <a:rPr lang="da-DK" dirty="0"/>
              <a:t>Skriv resultat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8D9D3CB-C304-01DC-05D3-C04A493306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F5954CB5-7CA3-4358-0338-7A9D45088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390" y="3844830"/>
            <a:ext cx="4968217" cy="1475914"/>
          </a:xfrm>
          <a:prstGeom prst="rect">
            <a:avLst/>
          </a:prstGeom>
        </p:spPr>
      </p:pic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4B7D1518-A99B-37B6-C09C-308BCD0149DE}"/>
              </a:ext>
            </a:extLst>
          </p:cNvPr>
          <p:cNvCxnSpPr>
            <a:cxnSpLocks/>
          </p:cNvCxnSpPr>
          <p:nvPr/>
        </p:nvCxnSpPr>
        <p:spPr>
          <a:xfrm flipH="1" flipV="1">
            <a:off x="6796314" y="5309307"/>
            <a:ext cx="426549" cy="438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484501FD-6CCE-798F-13CF-BFD8C14F7B86}"/>
              </a:ext>
            </a:extLst>
          </p:cNvPr>
          <p:cNvCxnSpPr>
            <a:cxnSpLocks/>
          </p:cNvCxnSpPr>
          <p:nvPr/>
        </p:nvCxnSpPr>
        <p:spPr>
          <a:xfrm flipV="1">
            <a:off x="7282542" y="5320744"/>
            <a:ext cx="441045" cy="426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1D2BDF57-73E8-2B80-A4BF-ED4A29634F4E}"/>
              </a:ext>
            </a:extLst>
          </p:cNvPr>
          <p:cNvCxnSpPr>
            <a:cxnSpLocks/>
          </p:cNvCxnSpPr>
          <p:nvPr/>
        </p:nvCxnSpPr>
        <p:spPr>
          <a:xfrm flipH="1" flipV="1">
            <a:off x="8900515" y="5331885"/>
            <a:ext cx="297911" cy="415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CF2322F7-C564-BB79-B22D-14081FDC1061}"/>
              </a:ext>
            </a:extLst>
          </p:cNvPr>
          <p:cNvSpPr txBox="1"/>
          <p:nvPr/>
        </p:nvSpPr>
        <p:spPr>
          <a:xfrm>
            <a:off x="6384473" y="5694694"/>
            <a:ext cx="21898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F.eks. beboelsesnet, arbejdspladser, uddannelsesinstitutioner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D9704388-D692-9E8A-6A10-32BE020E0966}"/>
              </a:ext>
            </a:extLst>
          </p:cNvPr>
          <p:cNvSpPr txBox="1"/>
          <p:nvPr/>
        </p:nvSpPr>
        <p:spPr>
          <a:xfrm>
            <a:off x="8897258" y="5759483"/>
            <a:ext cx="1066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Stoppesteder</a:t>
            </a:r>
          </a:p>
        </p:txBody>
      </p:sp>
      <p:pic>
        <p:nvPicPr>
          <p:cNvPr id="19" name="Billede 18">
            <a:extLst>
              <a:ext uri="{FF2B5EF4-FFF2-40B4-BE49-F238E27FC236}">
                <a16:creationId xmlns:a16="http://schemas.microsoft.com/office/drawing/2014/main" id="{EB53DE35-EF1D-AA41-1C95-6A59ACA25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822" y="1770897"/>
            <a:ext cx="2101296" cy="1294686"/>
          </a:xfrm>
          <a:prstGeom prst="rect">
            <a:avLst/>
          </a:prstGeom>
        </p:spPr>
      </p:pic>
      <p:cxnSp>
        <p:nvCxnSpPr>
          <p:cNvPr id="24" name="Lige pilforbindelse 23">
            <a:extLst>
              <a:ext uri="{FF2B5EF4-FFF2-40B4-BE49-F238E27FC236}">
                <a16:creationId xmlns:a16="http://schemas.microsoft.com/office/drawing/2014/main" id="{D49E9CFC-FDB7-2628-DDCA-EF7A63228482}"/>
              </a:ext>
            </a:extLst>
          </p:cNvPr>
          <p:cNvCxnSpPr>
            <a:cxnSpLocks/>
          </p:cNvCxnSpPr>
          <p:nvPr/>
        </p:nvCxnSpPr>
        <p:spPr>
          <a:xfrm flipV="1">
            <a:off x="6046651" y="2222778"/>
            <a:ext cx="3561806" cy="557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kstfelt 24">
            <a:extLst>
              <a:ext uri="{FF2B5EF4-FFF2-40B4-BE49-F238E27FC236}">
                <a16:creationId xmlns:a16="http://schemas.microsoft.com/office/drawing/2014/main" id="{37C4E0C3-AE4B-31E7-12C5-6BE17D86C353}"/>
              </a:ext>
            </a:extLst>
          </p:cNvPr>
          <p:cNvSpPr txBox="1"/>
          <p:nvPr/>
        </p:nvSpPr>
        <p:spPr>
          <a:xfrm>
            <a:off x="7215060" y="3145792"/>
            <a:ext cx="3966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4"/>
              </a:rPr>
              <a:t>Connected Components in an Undirected Graph | </a:t>
            </a:r>
            <a:r>
              <a:rPr lang="en-US" sz="1000" dirty="0" err="1">
                <a:hlinkClick r:id="rId4"/>
              </a:rPr>
              <a:t>GeeksforGeeks</a:t>
            </a:r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103564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F7E22-35F6-B8BA-1751-468476AC7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DF0B7-F587-D449-8AF2-919FD04A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Output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C7E0848-5E33-DAAD-C242-1492E21F5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53744" cy="4351338"/>
          </a:xfrm>
        </p:spPr>
        <p:txBody>
          <a:bodyPr>
            <a:normAutofit fontScale="92500" lnSpcReduction="20000"/>
          </a:bodyPr>
          <a:lstStyle/>
          <a:p>
            <a:r>
              <a:rPr lang="da-DK" dirty="0"/>
              <a:t>Nærmeste stop</a:t>
            </a:r>
          </a:p>
          <a:p>
            <a:pPr lvl="1"/>
            <a:r>
              <a:rPr lang="da-DK" dirty="0"/>
              <a:t>id (fra </a:t>
            </a:r>
            <a:r>
              <a:rPr lang="da-DK" dirty="0" err="1"/>
              <a:t>kvadratnet</a:t>
            </a:r>
            <a:r>
              <a:rPr lang="da-DK" dirty="0"/>
              <a:t>)</a:t>
            </a:r>
          </a:p>
          <a:p>
            <a:pPr lvl="1"/>
            <a:r>
              <a:rPr lang="da-DK" dirty="0" err="1"/>
              <a:t>the_geom</a:t>
            </a:r>
            <a:r>
              <a:rPr lang="da-DK" dirty="0"/>
              <a:t> (korteste vej)</a:t>
            </a:r>
          </a:p>
          <a:p>
            <a:pPr lvl="1"/>
            <a:r>
              <a:rPr lang="da-DK" dirty="0" err="1"/>
              <a:t>dist_total</a:t>
            </a:r>
            <a:endParaRPr lang="da-DK" dirty="0"/>
          </a:p>
          <a:p>
            <a:pPr lvl="1"/>
            <a:r>
              <a:rPr lang="da-DK" dirty="0" err="1"/>
              <a:t>stop_id</a:t>
            </a:r>
            <a:endParaRPr lang="da-DK" dirty="0"/>
          </a:p>
          <a:p>
            <a:pPr lvl="1"/>
            <a:r>
              <a:rPr lang="da-DK" dirty="0" err="1"/>
              <a:t>stop_name</a:t>
            </a:r>
            <a:endParaRPr lang="da-DK" dirty="0"/>
          </a:p>
          <a:p>
            <a:r>
              <a:rPr lang="da-DK" dirty="0"/>
              <a:t>Lav </a:t>
            </a:r>
            <a:r>
              <a:rPr lang="da-DK" dirty="0" err="1"/>
              <a:t>mvw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Join </a:t>
            </a:r>
            <a:r>
              <a:rPr lang="da-DK" dirty="0" err="1"/>
              <a:t>kvadratnet</a:t>
            </a:r>
            <a:r>
              <a:rPr lang="da-DK" dirty="0"/>
              <a:t> med resultatet.</a:t>
            </a:r>
          </a:p>
          <a:p>
            <a:pPr lvl="1"/>
            <a:r>
              <a:rPr lang="da-DK" dirty="0"/>
              <a:t>Farvelæg kvadrater efter distance.</a:t>
            </a:r>
          </a:p>
          <a:p>
            <a:r>
              <a:rPr lang="da-DK" dirty="0"/>
              <a:t>Lav </a:t>
            </a:r>
            <a:r>
              <a:rPr lang="da-DK" dirty="0" err="1"/>
              <a:t>mvw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Join </a:t>
            </a:r>
            <a:r>
              <a:rPr lang="da-DK" dirty="0" err="1"/>
              <a:t>kvadratnet</a:t>
            </a:r>
            <a:r>
              <a:rPr lang="da-DK" dirty="0"/>
              <a:t> med resultatet.</a:t>
            </a:r>
          </a:p>
          <a:p>
            <a:pPr lvl="1"/>
            <a:r>
              <a:rPr lang="da-DK" dirty="0"/>
              <a:t>Farvelæg geometri for korteste vej efter distance.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E3C56E0-A2C2-8CB5-4FD7-301CD27B12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/>
              <a:t>Alle stop indenfor distance</a:t>
            </a:r>
          </a:p>
          <a:p>
            <a:pPr lvl="1"/>
            <a:r>
              <a:rPr lang="da-DK" dirty="0"/>
              <a:t>id (fra </a:t>
            </a:r>
            <a:r>
              <a:rPr lang="da-DK" dirty="0" err="1"/>
              <a:t>kvadratnet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stops_250 (f.eks. 1;2)</a:t>
            </a:r>
          </a:p>
          <a:p>
            <a:pPr lvl="1"/>
            <a:r>
              <a:rPr lang="da-DK" dirty="0"/>
              <a:t>stops_500 (f.eks. 1;2;3)</a:t>
            </a:r>
          </a:p>
          <a:p>
            <a:pPr lvl="1"/>
            <a:r>
              <a:rPr lang="da-DK" dirty="0"/>
              <a:t>stops_1000 (f.eks. 1;2;3;4;5)</a:t>
            </a:r>
          </a:p>
          <a:p>
            <a:r>
              <a:rPr lang="da-DK" dirty="0"/>
              <a:t>Lav </a:t>
            </a:r>
            <a:r>
              <a:rPr lang="da-DK" dirty="0" err="1"/>
              <a:t>mvw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Split semikolon-streng til rækker.</a:t>
            </a:r>
          </a:p>
          <a:p>
            <a:pPr lvl="1"/>
            <a:r>
              <a:rPr lang="da-DK" dirty="0"/>
              <a:t>Join alle ITCS nr. per stander.</a:t>
            </a:r>
          </a:p>
          <a:p>
            <a:pPr lvl="1"/>
            <a:r>
              <a:rPr lang="da-DK" dirty="0"/>
              <a:t>Tæl antal unikke ITCS nr. per kvadrat.</a:t>
            </a:r>
          </a:p>
        </p:txBody>
      </p:sp>
    </p:spTree>
    <p:extLst>
      <p:ext uri="{BB962C8B-B14F-4D97-AF65-F5344CB8AC3E}">
        <p14:creationId xmlns:p14="http://schemas.microsoft.com/office/powerpoint/2010/main" val="2288888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C9561-FFE2-5470-5C88-A0B011D9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Demonstration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E7D3A16-72CB-5909-E953-5BB74D0177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err="1"/>
              <a:t>Webgis</a:t>
            </a:r>
            <a:endParaRPr lang="da-DK" dirty="0"/>
          </a:p>
          <a:p>
            <a:r>
              <a:rPr lang="da-DK" dirty="0"/>
              <a:t>Kode</a:t>
            </a:r>
          </a:p>
          <a:p>
            <a:r>
              <a:rPr lang="da-DK" dirty="0"/>
              <a:t>Tests</a:t>
            </a:r>
          </a:p>
          <a:p>
            <a:r>
              <a:rPr lang="da-DK" dirty="0"/>
              <a:t>Kørsel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F5F8918-8FC8-0A84-8EDC-59C235CF19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0160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49BAA8-8D4A-852E-78F1-988DFB4A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Prøv selv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C898867-D242-EFD8-72EF-124C47F82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6873" cy="4351338"/>
          </a:xfrm>
        </p:spPr>
        <p:txBody>
          <a:bodyPr>
            <a:normAutofit/>
          </a:bodyPr>
          <a:lstStyle/>
          <a:p>
            <a:r>
              <a:rPr lang="da-DK" dirty="0"/>
              <a:t>Find nærmeste stop mellem uddannelsesinstitutioner (Punkter) og </a:t>
            </a:r>
            <a:r>
              <a:rPr lang="da-DK" dirty="0" err="1"/>
              <a:t>MT_stoppunkter</a:t>
            </a:r>
            <a:r>
              <a:rPr lang="da-DK" dirty="0"/>
              <a:t> (</a:t>
            </a:r>
            <a:r>
              <a:rPr lang="da-DK" dirty="0" err="1"/>
              <a:t>MobilePlan</a:t>
            </a:r>
            <a:r>
              <a:rPr lang="da-DK" dirty="0"/>
              <a:t>) i Aarhus Kommune</a:t>
            </a:r>
          </a:p>
          <a:p>
            <a:r>
              <a:rPr lang="da-DK" dirty="0"/>
              <a:t>Fjern flextur, plustur, nedlagte standere</a:t>
            </a:r>
          </a:p>
          <a:p>
            <a:r>
              <a:rPr lang="da-DK" dirty="0"/>
              <a:t>Behold 09 standere</a:t>
            </a:r>
          </a:p>
          <a:p>
            <a:r>
              <a:rPr lang="da-DK" dirty="0"/>
              <a:t>Tjek resultatet ved at åben </a:t>
            </a:r>
            <a:r>
              <a:rPr lang="da-DK" dirty="0" err="1"/>
              <a:t>shapefilen</a:t>
            </a:r>
            <a:r>
              <a:rPr lang="da-DK" dirty="0"/>
              <a:t> i f.eks. QGIS og farvelæg efter intervaller</a:t>
            </a:r>
          </a:p>
          <a:p>
            <a:pPr lvl="1"/>
            <a:r>
              <a:rPr lang="da-DK" dirty="0"/>
              <a:t>0-250m</a:t>
            </a:r>
          </a:p>
          <a:p>
            <a:pPr lvl="1"/>
            <a:r>
              <a:rPr lang="da-DK" dirty="0"/>
              <a:t>250-500m</a:t>
            </a:r>
          </a:p>
          <a:p>
            <a:pPr lvl="1"/>
            <a:r>
              <a:rPr lang="da-DK" dirty="0"/>
              <a:t>500+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839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5F14B-002E-5166-8FCF-9CC6CBA8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Dagsorden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DCF495E-FD5F-6AF1-B369-53F1693A1A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Opgaver</a:t>
            </a:r>
          </a:p>
          <a:p>
            <a:r>
              <a:rPr lang="da-DK" dirty="0"/>
              <a:t>Løsning</a:t>
            </a:r>
          </a:p>
          <a:p>
            <a:r>
              <a:rPr lang="da-DK" dirty="0" err="1"/>
              <a:t>Dijkstra’s</a:t>
            </a:r>
            <a:r>
              <a:rPr lang="da-DK" dirty="0"/>
              <a:t> algoritme</a:t>
            </a:r>
          </a:p>
          <a:p>
            <a:r>
              <a:rPr lang="da-DK" dirty="0"/>
              <a:t>Intro til kompositionelt design</a:t>
            </a:r>
          </a:p>
          <a:p>
            <a:r>
              <a:rPr lang="da-DK" dirty="0"/>
              <a:t>Implementering</a:t>
            </a:r>
          </a:p>
          <a:p>
            <a:r>
              <a:rPr lang="da-DK" dirty="0"/>
              <a:t>Demonstration</a:t>
            </a:r>
          </a:p>
          <a:p>
            <a:r>
              <a:rPr lang="da-DK" dirty="0"/>
              <a:t>Prøv selv</a:t>
            </a:r>
          </a:p>
          <a:p>
            <a:endParaRPr lang="da-DK" dirty="0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FC5B26C-E7D3-5789-8638-1B213D64F2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705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1A004-D06C-9BCE-6257-204E425C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Opgave – nærmeste stop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26F90B0-5792-1F8B-C839-434207F7E1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da-DK" dirty="0"/>
              <a:t>For hvert beboelseskvadrat, find korteste gåafstand til nærmeste stop.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7078542-771E-3543-1CB1-709E7AD385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/>
              <a:t>Hov, kan vi også finde gåafstand fra:</a:t>
            </a:r>
          </a:p>
          <a:p>
            <a:pPr lvl="1"/>
            <a:r>
              <a:rPr lang="da-DK" dirty="0"/>
              <a:t>Virksomheder?</a:t>
            </a:r>
          </a:p>
          <a:p>
            <a:pPr lvl="1"/>
            <a:r>
              <a:rPr lang="da-DK" dirty="0"/>
              <a:t>Uddannelsessteder?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233C99B-C156-2937-6C47-67E527557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endParaRPr lang="da-DK" dirty="0"/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D6209FDA-CB66-DBA2-CD4A-5F7C24A49B4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76936" y="1676442"/>
            <a:ext cx="4255887" cy="4513221"/>
          </a:xfrm>
        </p:spPr>
      </p:pic>
    </p:spTree>
    <p:extLst>
      <p:ext uri="{BB962C8B-B14F-4D97-AF65-F5344CB8AC3E}">
        <p14:creationId xmlns:p14="http://schemas.microsoft.com/office/powerpoint/2010/main" val="137357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A8A53-0B16-49FF-9F50-3B36A90B9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FE999-EB97-998A-5CA1-1179B1A1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Opgave – afgange indenfor distance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AA2C18B-75EB-22EB-618B-5C9591B8C5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da-DK" dirty="0"/>
              <a:t>For hvert beboelseskvadrat, find alle afgange indenfor 500m gåafstand. 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8B85C58-2545-0CF2-511E-5B85F0B1E7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/>
              <a:t>Dvs. find alle standere indenfor 500m gåafstand.</a:t>
            </a:r>
          </a:p>
          <a:p>
            <a:r>
              <a:rPr lang="da-DK" dirty="0"/>
              <a:t>Join alle ITCS nr. per stander.</a:t>
            </a:r>
          </a:p>
          <a:p>
            <a:r>
              <a:rPr lang="da-DK" dirty="0"/>
              <a:t>Tæl antal unikke ITCS nr. per kvadrat.</a:t>
            </a:r>
          </a:p>
        </p:txBody>
      </p:sp>
      <p:sp>
        <p:nvSpPr>
          <p:cNvPr id="10" name="Pladsholder til indhold 9">
            <a:extLst>
              <a:ext uri="{FF2B5EF4-FFF2-40B4-BE49-F238E27FC236}">
                <a16:creationId xmlns:a16="http://schemas.microsoft.com/office/drawing/2014/main" id="{AD5ECA25-C7DF-7015-81C8-1E83C1729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41770"/>
            <a:ext cx="5498184" cy="4347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800" dirty="0"/>
              <a:t>Er det ikke (næsten) det samme som første opgave?</a:t>
            </a:r>
          </a:p>
        </p:txBody>
      </p: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70682F22-4ED7-94EA-4FDA-4B79D45CC7B0}"/>
              </a:ext>
            </a:extLst>
          </p:cNvPr>
          <p:cNvCxnSpPr>
            <a:cxnSpLocks/>
          </p:cNvCxnSpPr>
          <p:nvPr/>
        </p:nvCxnSpPr>
        <p:spPr>
          <a:xfrm flipH="1">
            <a:off x="5428343" y="1984443"/>
            <a:ext cx="803844" cy="635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6BA8B300-0BE6-1D76-697B-1685E78D6F1D}"/>
              </a:ext>
            </a:extLst>
          </p:cNvPr>
          <p:cNvSpPr/>
          <p:nvPr/>
        </p:nvSpPr>
        <p:spPr>
          <a:xfrm>
            <a:off x="453957" y="2390819"/>
            <a:ext cx="5264672" cy="104101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EA85C452-E0AB-0251-4F3E-29283150F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988" y="2423239"/>
            <a:ext cx="5588779" cy="347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0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CA910-5921-D5B1-B323-7B2DB887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Løsning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E13D554-1B26-9D5C-2C2F-D17E4FC5A2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Multi</a:t>
            </a:r>
            <a:r>
              <a:rPr lang="da-DK" dirty="0"/>
              <a:t>-source </a:t>
            </a:r>
            <a:r>
              <a:rPr lang="da-DK" dirty="0" err="1"/>
              <a:t>multi-target</a:t>
            </a:r>
            <a:r>
              <a:rPr lang="da-DK" dirty="0"/>
              <a:t> </a:t>
            </a:r>
            <a:r>
              <a:rPr lang="da-DK" dirty="0" err="1"/>
              <a:t>weighted</a:t>
            </a:r>
            <a:r>
              <a:rPr lang="da-DK" dirty="0"/>
              <a:t> </a:t>
            </a:r>
            <a:r>
              <a:rPr lang="da-DK" dirty="0" err="1"/>
              <a:t>shortest</a:t>
            </a:r>
            <a:r>
              <a:rPr lang="da-DK" dirty="0"/>
              <a:t> </a:t>
            </a:r>
            <a:r>
              <a:rPr lang="da-DK" dirty="0" err="1"/>
              <a:t>path</a:t>
            </a:r>
            <a:r>
              <a:rPr lang="da-DK" dirty="0"/>
              <a:t> for hvert par af kvadrater og stop:</a:t>
            </a:r>
          </a:p>
          <a:p>
            <a:pPr lvl="1"/>
            <a:r>
              <a:rPr lang="da-DK" dirty="0"/>
              <a:t>Naivt loop over alle par😨</a:t>
            </a:r>
          </a:p>
          <a:p>
            <a:pPr lvl="1"/>
            <a:r>
              <a:rPr lang="da-DK" dirty="0"/>
              <a:t>Brug </a:t>
            </a:r>
            <a:r>
              <a:rPr lang="da-DK" dirty="0" err="1"/>
              <a:t>Dijkstra’s</a:t>
            </a:r>
            <a:r>
              <a:rPr lang="da-DK" dirty="0"/>
              <a:t> algoritme på en smart måde😁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3EFC02A-4895-C32C-D81A-BBA35ED8FE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4301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CF7ED-5823-34E9-64B2-2E4B0269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Dijkstra’s</a:t>
            </a:r>
            <a:r>
              <a:rPr lang="da-DK" dirty="0"/>
              <a:t> algoritme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9D80F58-BF98-30B2-1F5E-E5314267F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3962401" cy="4351338"/>
          </a:xfrm>
        </p:spPr>
        <p:txBody>
          <a:bodyPr>
            <a:normAutofit/>
          </a:bodyPr>
          <a:lstStyle/>
          <a:p>
            <a:r>
              <a:rPr lang="da-DK" dirty="0"/>
              <a:t>Naivt loop</a:t>
            </a:r>
          </a:p>
          <a:p>
            <a:pPr lvl="1"/>
            <a:r>
              <a:rPr lang="da-DK" dirty="0"/>
              <a:t>Kvadrat </a:t>
            </a:r>
            <a:r>
              <a:rPr lang="da-DK" dirty="0">
                <a:sym typeface="Wingdings" panose="05000000000000000000" pitchFamily="2" charset="2"/>
              </a:rPr>
              <a:t></a:t>
            </a:r>
            <a:r>
              <a:rPr lang="da-DK" dirty="0"/>
              <a:t> stop 1</a:t>
            </a:r>
          </a:p>
          <a:p>
            <a:pPr lvl="1"/>
            <a:r>
              <a:rPr lang="da-DK" dirty="0"/>
              <a:t>Kvadrat </a:t>
            </a:r>
            <a:r>
              <a:rPr lang="da-DK" dirty="0">
                <a:sym typeface="Wingdings" panose="05000000000000000000" pitchFamily="2" charset="2"/>
              </a:rPr>
              <a:t> </a:t>
            </a:r>
            <a:r>
              <a:rPr lang="da-DK" dirty="0"/>
              <a:t>stop 2</a:t>
            </a:r>
          </a:p>
          <a:p>
            <a:pPr lvl="1"/>
            <a:r>
              <a:rPr lang="da-DK" dirty="0"/>
              <a:t> </a:t>
            </a:r>
          </a:p>
          <a:p>
            <a:r>
              <a:rPr lang="da-DK" dirty="0"/>
              <a:t>Vektor beregninger</a:t>
            </a:r>
          </a:p>
          <a:p>
            <a:pPr lvl="1"/>
            <a:r>
              <a:rPr lang="da-DK" dirty="0"/>
              <a:t>Kvadrat </a:t>
            </a:r>
            <a:r>
              <a:rPr lang="da-DK" dirty="0">
                <a:sym typeface="Wingdings" panose="05000000000000000000" pitchFamily="2" charset="2"/>
              </a:rPr>
              <a:t> alle stop</a:t>
            </a:r>
          </a:p>
          <a:p>
            <a:pPr lvl="1"/>
            <a:r>
              <a:rPr lang="da-DK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da-DK" dirty="0">
                <a:sym typeface="Wingdings" panose="05000000000000000000" pitchFamily="2" charset="2"/>
              </a:rPr>
              <a:t>Stop  kvadrater</a:t>
            </a:r>
          </a:p>
          <a:p>
            <a:pPr lvl="1"/>
            <a:r>
              <a:rPr lang="da-DK" dirty="0">
                <a:sym typeface="Wingdings" panose="05000000000000000000" pitchFamily="2" charset="2"/>
              </a:rPr>
              <a:t> </a:t>
            </a:r>
            <a:endParaRPr lang="da-DK" dirty="0"/>
          </a:p>
          <a:p>
            <a:endParaRPr lang="da-DK" dirty="0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C92E17F-27AF-2CBB-1986-C5DCB6FE7C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da-DK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BBB951E5-C63E-6FE5-8A5E-F5AB8B090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736" y="2142208"/>
            <a:ext cx="6962420" cy="3733297"/>
          </a:xfrm>
          <a:prstGeom prst="rect">
            <a:avLst/>
          </a:prstGeom>
        </p:spPr>
      </p:pic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B82C3412-8ED7-EC80-0E2D-34F51EA1B73F}"/>
              </a:ext>
            </a:extLst>
          </p:cNvPr>
          <p:cNvCxnSpPr>
            <a:cxnSpLocks/>
          </p:cNvCxnSpPr>
          <p:nvPr/>
        </p:nvCxnSpPr>
        <p:spPr>
          <a:xfrm>
            <a:off x="6167195" y="2357074"/>
            <a:ext cx="222277" cy="185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DAC0D685-75F8-A607-61A7-1F416DC626A4}"/>
              </a:ext>
            </a:extLst>
          </p:cNvPr>
          <p:cNvCxnSpPr>
            <a:cxnSpLocks/>
          </p:cNvCxnSpPr>
          <p:nvPr/>
        </p:nvCxnSpPr>
        <p:spPr>
          <a:xfrm flipH="1">
            <a:off x="9938142" y="2581072"/>
            <a:ext cx="192933" cy="10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43C85141-557E-1A97-E22F-32B449DF215D}"/>
              </a:ext>
            </a:extLst>
          </p:cNvPr>
          <p:cNvSpPr txBox="1"/>
          <p:nvPr/>
        </p:nvSpPr>
        <p:spPr>
          <a:xfrm>
            <a:off x="5267507" y="2099720"/>
            <a:ext cx="121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Kvadrat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D063DB30-C787-0692-C682-C2A8D2AFEC06}"/>
              </a:ext>
            </a:extLst>
          </p:cNvPr>
          <p:cNvSpPr txBox="1"/>
          <p:nvPr/>
        </p:nvSpPr>
        <p:spPr>
          <a:xfrm>
            <a:off x="10136080" y="2357655"/>
            <a:ext cx="121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Stop 1</a:t>
            </a:r>
          </a:p>
        </p:txBody>
      </p:sp>
      <p:cxnSp>
        <p:nvCxnSpPr>
          <p:cNvPr id="24" name="Lige pilforbindelse 23">
            <a:extLst>
              <a:ext uri="{FF2B5EF4-FFF2-40B4-BE49-F238E27FC236}">
                <a16:creationId xmlns:a16="http://schemas.microsoft.com/office/drawing/2014/main" id="{761138DA-2D41-7896-2AF4-85D02B1121AF}"/>
              </a:ext>
            </a:extLst>
          </p:cNvPr>
          <p:cNvCxnSpPr/>
          <p:nvPr/>
        </p:nvCxnSpPr>
        <p:spPr>
          <a:xfrm>
            <a:off x="6750996" y="2885872"/>
            <a:ext cx="11089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>
            <a:extLst>
              <a:ext uri="{FF2B5EF4-FFF2-40B4-BE49-F238E27FC236}">
                <a16:creationId xmlns:a16="http://schemas.microsoft.com/office/drawing/2014/main" id="{8F236E4A-332A-3A7E-97C0-B33E9D0E5C18}"/>
              </a:ext>
            </a:extLst>
          </p:cNvPr>
          <p:cNvCxnSpPr/>
          <p:nvPr/>
        </p:nvCxnSpPr>
        <p:spPr>
          <a:xfrm>
            <a:off x="6389472" y="3184187"/>
            <a:ext cx="0" cy="1789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Lige pilforbindelse 27">
            <a:extLst>
              <a:ext uri="{FF2B5EF4-FFF2-40B4-BE49-F238E27FC236}">
                <a16:creationId xmlns:a16="http://schemas.microsoft.com/office/drawing/2014/main" id="{B8452EC5-AB9D-7FCD-456A-A9B7DEBC631C}"/>
              </a:ext>
            </a:extLst>
          </p:cNvPr>
          <p:cNvCxnSpPr/>
          <p:nvPr/>
        </p:nvCxnSpPr>
        <p:spPr>
          <a:xfrm flipH="1">
            <a:off x="5376153" y="3112851"/>
            <a:ext cx="791042" cy="732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>
            <a:extLst>
              <a:ext uri="{FF2B5EF4-FFF2-40B4-BE49-F238E27FC236}">
                <a16:creationId xmlns:a16="http://schemas.microsoft.com/office/drawing/2014/main" id="{0E614B2D-53D9-5980-AFBA-F7A15D880E3E}"/>
              </a:ext>
            </a:extLst>
          </p:cNvPr>
          <p:cNvCxnSpPr/>
          <p:nvPr/>
        </p:nvCxnSpPr>
        <p:spPr>
          <a:xfrm>
            <a:off x="8476115" y="2858904"/>
            <a:ext cx="8948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>
            <a:extLst>
              <a:ext uri="{FF2B5EF4-FFF2-40B4-BE49-F238E27FC236}">
                <a16:creationId xmlns:a16="http://schemas.microsoft.com/office/drawing/2014/main" id="{A5C20A51-E0B5-736C-EB87-5B90377F7AE2}"/>
              </a:ext>
            </a:extLst>
          </p:cNvPr>
          <p:cNvCxnSpPr/>
          <p:nvPr/>
        </p:nvCxnSpPr>
        <p:spPr>
          <a:xfrm>
            <a:off x="8326877" y="3112851"/>
            <a:ext cx="1173804" cy="1861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Lige pilforbindelse 33">
            <a:extLst>
              <a:ext uri="{FF2B5EF4-FFF2-40B4-BE49-F238E27FC236}">
                <a16:creationId xmlns:a16="http://schemas.microsoft.com/office/drawing/2014/main" id="{2D446556-8E7D-DDF6-9D8E-5457258D0B12}"/>
              </a:ext>
            </a:extLst>
          </p:cNvPr>
          <p:cNvCxnSpPr/>
          <p:nvPr/>
        </p:nvCxnSpPr>
        <p:spPr>
          <a:xfrm>
            <a:off x="8139509" y="3184187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>
            <a:extLst>
              <a:ext uri="{FF2B5EF4-FFF2-40B4-BE49-F238E27FC236}">
                <a16:creationId xmlns:a16="http://schemas.microsoft.com/office/drawing/2014/main" id="{FD00333D-FBD8-0854-3602-254DF45E9B08}"/>
              </a:ext>
            </a:extLst>
          </p:cNvPr>
          <p:cNvCxnSpPr/>
          <p:nvPr/>
        </p:nvCxnSpPr>
        <p:spPr>
          <a:xfrm flipV="1">
            <a:off x="6653719" y="4247745"/>
            <a:ext cx="1258111" cy="869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>
            <a:extLst>
              <a:ext uri="{FF2B5EF4-FFF2-40B4-BE49-F238E27FC236}">
                <a16:creationId xmlns:a16="http://schemas.microsoft.com/office/drawing/2014/main" id="{F2864A38-A266-7148-6FF2-86967D742CE3}"/>
              </a:ext>
            </a:extLst>
          </p:cNvPr>
          <p:cNvCxnSpPr/>
          <p:nvPr/>
        </p:nvCxnSpPr>
        <p:spPr>
          <a:xfrm>
            <a:off x="5330757" y="4273685"/>
            <a:ext cx="836438" cy="849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Lige pilforbindelse 39">
            <a:extLst>
              <a:ext uri="{FF2B5EF4-FFF2-40B4-BE49-F238E27FC236}">
                <a16:creationId xmlns:a16="http://schemas.microsoft.com/office/drawing/2014/main" id="{CF2C142A-6E15-32D6-EC43-3B794743217A}"/>
              </a:ext>
            </a:extLst>
          </p:cNvPr>
          <p:cNvCxnSpPr/>
          <p:nvPr/>
        </p:nvCxnSpPr>
        <p:spPr>
          <a:xfrm flipH="1" flipV="1">
            <a:off x="5376153" y="4247745"/>
            <a:ext cx="831014" cy="869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Lige pilforbindelse 41">
            <a:extLst>
              <a:ext uri="{FF2B5EF4-FFF2-40B4-BE49-F238E27FC236}">
                <a16:creationId xmlns:a16="http://schemas.microsoft.com/office/drawing/2014/main" id="{70F20ECA-1987-0459-5CA2-19A0ACC9D7DE}"/>
              </a:ext>
            </a:extLst>
          </p:cNvPr>
          <p:cNvCxnSpPr/>
          <p:nvPr/>
        </p:nvCxnSpPr>
        <p:spPr>
          <a:xfrm>
            <a:off x="6750996" y="5298332"/>
            <a:ext cx="11089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Lige pilforbindelse 42">
            <a:extLst>
              <a:ext uri="{FF2B5EF4-FFF2-40B4-BE49-F238E27FC236}">
                <a16:creationId xmlns:a16="http://schemas.microsoft.com/office/drawing/2014/main" id="{5790A843-A2DF-5708-A728-71817E0E3BC4}"/>
              </a:ext>
            </a:extLst>
          </p:cNvPr>
          <p:cNvCxnSpPr>
            <a:cxnSpLocks/>
          </p:cNvCxnSpPr>
          <p:nvPr/>
        </p:nvCxnSpPr>
        <p:spPr>
          <a:xfrm flipH="1" flipV="1">
            <a:off x="8326877" y="5508171"/>
            <a:ext cx="149238" cy="178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kstfelt 44">
            <a:extLst>
              <a:ext uri="{FF2B5EF4-FFF2-40B4-BE49-F238E27FC236}">
                <a16:creationId xmlns:a16="http://schemas.microsoft.com/office/drawing/2014/main" id="{4D2F0F60-3CC1-A496-16F0-12EFFED0B493}"/>
              </a:ext>
            </a:extLst>
          </p:cNvPr>
          <p:cNvSpPr txBox="1"/>
          <p:nvPr/>
        </p:nvSpPr>
        <p:spPr>
          <a:xfrm>
            <a:off x="8220194" y="5672460"/>
            <a:ext cx="121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Stop 2</a:t>
            </a:r>
          </a:p>
        </p:txBody>
      </p:sp>
      <p:sp>
        <p:nvSpPr>
          <p:cNvPr id="46" name="Tekstfelt 45">
            <a:extLst>
              <a:ext uri="{FF2B5EF4-FFF2-40B4-BE49-F238E27FC236}">
                <a16:creationId xmlns:a16="http://schemas.microsoft.com/office/drawing/2014/main" id="{920E7552-9A96-918B-5CA3-4864E829186F}"/>
              </a:ext>
            </a:extLst>
          </p:cNvPr>
          <p:cNvSpPr txBox="1"/>
          <p:nvPr/>
        </p:nvSpPr>
        <p:spPr>
          <a:xfrm>
            <a:off x="6019800" y="6335949"/>
            <a:ext cx="5580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How to find Shortest Paths from Source to all Vertices using Dijkstra’s Algorithm | </a:t>
            </a:r>
            <a:r>
              <a:rPr lang="en-US" sz="1000" dirty="0" err="1">
                <a:hlinkClick r:id="rId3"/>
              </a:rPr>
              <a:t>GeeksforGeeks</a:t>
            </a:r>
            <a:endParaRPr lang="da-DK" sz="1000" dirty="0"/>
          </a:p>
        </p:txBody>
      </p:sp>
      <p:pic>
        <p:nvPicPr>
          <p:cNvPr id="48" name="Billede 47">
            <a:extLst>
              <a:ext uri="{FF2B5EF4-FFF2-40B4-BE49-F238E27FC236}">
                <a16:creationId xmlns:a16="http://schemas.microsoft.com/office/drawing/2014/main" id="{57191878-FE4F-1578-54AA-FD665981D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731" y="3086000"/>
            <a:ext cx="2469602" cy="343000"/>
          </a:xfrm>
          <a:prstGeom prst="rect">
            <a:avLst/>
          </a:prstGeom>
        </p:spPr>
      </p:pic>
      <p:pic>
        <p:nvPicPr>
          <p:cNvPr id="50" name="Billede 49">
            <a:extLst>
              <a:ext uri="{FF2B5EF4-FFF2-40B4-BE49-F238E27FC236}">
                <a16:creationId xmlns:a16="http://schemas.microsoft.com/office/drawing/2014/main" id="{005578B4-60F7-82E1-5F14-D70AF0730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7476" y="4356153"/>
            <a:ext cx="2732419" cy="333222"/>
          </a:xfrm>
          <a:prstGeom prst="rect">
            <a:avLst/>
          </a:prstGeom>
        </p:spPr>
      </p:pic>
      <p:pic>
        <p:nvPicPr>
          <p:cNvPr id="52" name="Billede 51">
            <a:extLst>
              <a:ext uri="{FF2B5EF4-FFF2-40B4-BE49-F238E27FC236}">
                <a16:creationId xmlns:a16="http://schemas.microsoft.com/office/drawing/2014/main" id="{94B3B93A-0F68-B7E5-835A-808F4745C7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417" y="5184015"/>
            <a:ext cx="2732419" cy="268763"/>
          </a:xfrm>
          <a:prstGeom prst="rect">
            <a:avLst/>
          </a:prstGeom>
        </p:spPr>
      </p:pic>
      <p:sp>
        <p:nvSpPr>
          <p:cNvPr id="53" name="Tekstfelt 52">
            <a:extLst>
              <a:ext uri="{FF2B5EF4-FFF2-40B4-BE49-F238E27FC236}">
                <a16:creationId xmlns:a16="http://schemas.microsoft.com/office/drawing/2014/main" id="{D88F0B7D-11C5-E109-D29B-6E703B794D96}"/>
              </a:ext>
            </a:extLst>
          </p:cNvPr>
          <p:cNvSpPr txBox="1"/>
          <p:nvPr/>
        </p:nvSpPr>
        <p:spPr>
          <a:xfrm>
            <a:off x="10131075" y="2349481"/>
            <a:ext cx="121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Stop 1</a:t>
            </a:r>
          </a:p>
        </p:txBody>
      </p:sp>
      <p:cxnSp>
        <p:nvCxnSpPr>
          <p:cNvPr id="54" name="Lige pilforbindelse 53">
            <a:extLst>
              <a:ext uri="{FF2B5EF4-FFF2-40B4-BE49-F238E27FC236}">
                <a16:creationId xmlns:a16="http://schemas.microsoft.com/office/drawing/2014/main" id="{B568ABE6-D225-677D-25E4-48118F540811}"/>
              </a:ext>
            </a:extLst>
          </p:cNvPr>
          <p:cNvCxnSpPr>
            <a:cxnSpLocks/>
          </p:cNvCxnSpPr>
          <p:nvPr/>
        </p:nvCxnSpPr>
        <p:spPr>
          <a:xfrm flipH="1">
            <a:off x="9928132" y="2581072"/>
            <a:ext cx="192933" cy="100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Billede 55">
            <a:extLst>
              <a:ext uri="{FF2B5EF4-FFF2-40B4-BE49-F238E27FC236}">
                <a16:creationId xmlns:a16="http://schemas.microsoft.com/office/drawing/2014/main" id="{324BE901-3ACB-265D-7BFB-1DDBB6910E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4210" y="912463"/>
            <a:ext cx="1632024" cy="29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7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5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1526A-85FF-A1A9-F660-158A95542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67CC0-6269-CA1C-BF70-898DFD23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Løsning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410516F-4231-F08D-4FF2-8CE67822AD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Multi</a:t>
            </a:r>
            <a:r>
              <a:rPr lang="da-DK" dirty="0"/>
              <a:t>-source </a:t>
            </a:r>
            <a:r>
              <a:rPr lang="da-DK" dirty="0" err="1"/>
              <a:t>multi-target</a:t>
            </a:r>
            <a:r>
              <a:rPr lang="da-DK" dirty="0"/>
              <a:t> </a:t>
            </a:r>
            <a:r>
              <a:rPr lang="da-DK" dirty="0" err="1"/>
              <a:t>weighted</a:t>
            </a:r>
            <a:r>
              <a:rPr lang="da-DK" dirty="0"/>
              <a:t> </a:t>
            </a:r>
            <a:r>
              <a:rPr lang="da-DK" dirty="0" err="1"/>
              <a:t>shortest</a:t>
            </a:r>
            <a:r>
              <a:rPr lang="da-DK" dirty="0"/>
              <a:t> </a:t>
            </a:r>
            <a:r>
              <a:rPr lang="da-DK" dirty="0" err="1"/>
              <a:t>path</a:t>
            </a:r>
            <a:r>
              <a:rPr lang="da-DK" dirty="0"/>
              <a:t> for hvert par af kvadrater og stop:</a:t>
            </a:r>
          </a:p>
          <a:p>
            <a:pPr lvl="1"/>
            <a:r>
              <a:rPr lang="da-DK" dirty="0"/>
              <a:t>Naivt loop over alle par😨</a:t>
            </a:r>
          </a:p>
          <a:p>
            <a:pPr lvl="1"/>
            <a:r>
              <a:rPr lang="da-DK" dirty="0"/>
              <a:t>Brug </a:t>
            </a:r>
            <a:r>
              <a:rPr lang="da-DK" dirty="0" err="1"/>
              <a:t>Dijkstra’s</a:t>
            </a:r>
            <a:r>
              <a:rPr lang="da-DK" dirty="0"/>
              <a:t> algoritme på en smart måde😁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4CB98DD-ACE1-02F5-03B7-CD89C8E2A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1715" y="1825625"/>
            <a:ext cx="5802086" cy="4351338"/>
          </a:xfrm>
        </p:spPr>
        <p:txBody>
          <a:bodyPr>
            <a:normAutofit/>
          </a:bodyPr>
          <a:lstStyle/>
          <a:p>
            <a:r>
              <a:rPr lang="da-DK" dirty="0"/>
              <a:t>Anvend:</a:t>
            </a:r>
          </a:p>
          <a:p>
            <a:pPr lvl="1"/>
            <a:r>
              <a:rPr lang="da-DK" dirty="0" err="1"/>
              <a:t>NetworkX</a:t>
            </a:r>
            <a:r>
              <a:rPr lang="da-DK" dirty="0"/>
              <a:t>/OSMNX:</a:t>
            </a:r>
          </a:p>
          <a:p>
            <a:pPr lvl="2"/>
            <a:r>
              <a:rPr lang="da-DK" dirty="0"/>
              <a:t>Fordele: bedste Python graf pakke</a:t>
            </a:r>
          </a:p>
          <a:p>
            <a:pPr lvl="2"/>
            <a:r>
              <a:rPr lang="da-DK" dirty="0"/>
              <a:t>Ulemper: Python😨🐌</a:t>
            </a:r>
          </a:p>
          <a:p>
            <a:pPr lvl="1"/>
            <a:r>
              <a:rPr lang="da-DK" dirty="0" err="1"/>
              <a:t>Igraph</a:t>
            </a:r>
            <a:r>
              <a:rPr lang="da-DK" dirty="0"/>
              <a:t>:</a:t>
            </a:r>
          </a:p>
          <a:p>
            <a:pPr lvl="2"/>
            <a:r>
              <a:rPr lang="da-DK" dirty="0"/>
              <a:t>Fordele: Python pakke skrevet i C😁🏃‍♂️</a:t>
            </a:r>
          </a:p>
          <a:p>
            <a:pPr lvl="2"/>
            <a:r>
              <a:rPr lang="da-DK" dirty="0"/>
              <a:t>Ulemper: lidt mere bøvlet</a:t>
            </a:r>
          </a:p>
        </p:txBody>
      </p:sp>
    </p:spTree>
    <p:extLst>
      <p:ext uri="{BB962C8B-B14F-4D97-AF65-F5344CB8AC3E}">
        <p14:creationId xmlns:p14="http://schemas.microsoft.com/office/powerpoint/2010/main" val="32860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78C5E-AF86-8B13-1EF0-B0FD7504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Kode kopiering			If-</a:t>
            </a:r>
            <a:r>
              <a:rPr lang="da-DK" dirty="0" err="1"/>
              <a:t>else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A252A6-2CEC-21D6-6089-23A3D7FE93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2481EE2-D715-A8CE-926F-6587C230D8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6EFB7BB5-7565-2D28-58FE-62CEC555C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657733"/>
            <a:ext cx="4640943" cy="4687122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E3013922-5373-B276-3355-592496A79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385" y="1657733"/>
            <a:ext cx="5109087" cy="370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96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C9A91-18AB-CB0B-41F1-64C822DAF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3DB5F-8A54-B142-3B8B-B7C87871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Nedarvning 				Kompositionelt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8DA68AA-4F92-87CE-E273-19C5C3575A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7B6C1E2-6E2D-6F66-55C9-448553608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9907"/>
            <a:ext cx="5181600" cy="4847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dirty="0"/>
              <a:t>”Code by addition, not by </a:t>
            </a:r>
            <a:r>
              <a:rPr lang="da-DK" sz="2000" dirty="0" err="1"/>
              <a:t>modification</a:t>
            </a:r>
            <a:r>
              <a:rPr lang="da-DK" sz="2000" dirty="0"/>
              <a:t>”</a:t>
            </a:r>
          </a:p>
          <a:p>
            <a:pPr marL="0" indent="0">
              <a:buNone/>
            </a:pPr>
            <a:r>
              <a:rPr lang="da-DK" sz="2000" dirty="0"/>
              <a:t>Nemt at lave ny </a:t>
            </a:r>
            <a:r>
              <a:rPr lang="da-DK" sz="2000" dirty="0" err="1"/>
              <a:t>ExtraStrongVerification</a:t>
            </a:r>
            <a:r>
              <a:rPr lang="da-DK" sz="2000" dirty="0"/>
              <a:t>()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1203A750-9495-A514-19FA-FD380F14C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329907"/>
            <a:ext cx="3124540" cy="5162968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EEE54CDF-E540-D503-4D2C-628AF5986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060" y="2387374"/>
            <a:ext cx="3827576" cy="2399169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EBDEFB47-D7A9-A587-D066-AF8F7CB25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833" y="2141537"/>
            <a:ext cx="28258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7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498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</vt:lpstr>
      <vt:lpstr>Office-tema</vt:lpstr>
      <vt:lpstr>Kvadratnet</vt:lpstr>
      <vt:lpstr>Dagsorden</vt:lpstr>
      <vt:lpstr>Opgave – nærmeste stop</vt:lpstr>
      <vt:lpstr>Opgave – afgange indenfor distance</vt:lpstr>
      <vt:lpstr>Løsning</vt:lpstr>
      <vt:lpstr>Dijkstra’s algoritme</vt:lpstr>
      <vt:lpstr>Løsning</vt:lpstr>
      <vt:lpstr>Kode kopiering   If-else</vt:lpstr>
      <vt:lpstr>Nedarvning     Kompositionelt</vt:lpstr>
      <vt:lpstr>Implementering</vt:lpstr>
      <vt:lpstr>Output</vt:lpstr>
      <vt:lpstr>Demonstration</vt:lpstr>
      <vt:lpstr>Prøv selv</vt:lpstr>
    </vt:vector>
  </TitlesOfParts>
  <Company>Midttrafik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Skiby Andersen</dc:creator>
  <cp:lastModifiedBy>Andreas Skiby Andersen</cp:lastModifiedBy>
  <cp:revision>74</cp:revision>
  <dcterms:created xsi:type="dcterms:W3CDTF">2025-03-20T14:43:18Z</dcterms:created>
  <dcterms:modified xsi:type="dcterms:W3CDTF">2025-03-27T13:31:58Z</dcterms:modified>
</cp:coreProperties>
</file>