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9" r:id="rId8"/>
    <p:sldId id="274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4" r:id="rId17"/>
    <p:sldId id="290" r:id="rId18"/>
    <p:sldId id="291" r:id="rId19"/>
    <p:sldId id="293" r:id="rId20"/>
    <p:sldId id="270" r:id="rId21"/>
    <p:sldId id="261" r:id="rId22"/>
    <p:sldId id="268" r:id="rId23"/>
    <p:sldId id="262" r:id="rId24"/>
    <p:sldId id="271" r:id="rId25"/>
    <p:sldId id="263" r:id="rId26"/>
    <p:sldId id="264" r:id="rId2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6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50BA2-0021-760D-872E-2C6D3F938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8B445E4-8758-E59D-3329-389DF783D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BF7F7D2-0104-E39F-4F2C-446338CD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294B3D0-0C09-DA0E-6DB4-964A3B36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B1F10E-FFE8-9832-FA25-CD4ACD0C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589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86F83-3F93-EA4A-26F0-7DE7CEFD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3DF3663-C2B8-C5E1-8D5F-000DD57B1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5A5E9B-9AB8-D489-C190-3148500F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D888823-2ACD-7120-7C51-99F50E55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F639FC3-BF71-C38A-17D0-70C8F8BC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599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064B057-6CFA-B667-C339-6359355C1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E9B0DBB-AEB0-5739-C16E-8CA5A7377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F363C2-044A-D081-43C8-A1A7604E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B8EB615-5DB4-5113-4269-59BE6599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A4A40A-1BAC-8E39-AFDD-21BAA262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015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B6E5B-09F6-D27B-2E22-49EB0D07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DA6858-7490-023D-7A56-E6EC769E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96C5A89-986F-6D5A-0B3A-0D778724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A913600-9847-69EA-7E3A-EEBCF3E2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C663A2D-E945-8B8F-94A7-9D6F6865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850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84FC9-D51F-4A67-75E1-1100813C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83AB637-47EE-E533-3BD9-5CC9E9AA9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B3EFAD-03E8-F996-482B-ECEDFE30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25D013-4665-758F-AD94-958848B5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F490EF5-2545-66B5-A9FE-35FE571D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133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937FC-7902-2C3D-9C76-F5273BE3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8218D0D-CDCF-A81E-B546-7D100226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61A6370-0983-247F-1FEA-263614565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980768A-774C-9D41-508D-F787BDF6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4D12475-F923-5333-C515-6A0D28DC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49FDA12-C250-6AD6-752B-0B87EF3A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888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90D6-73BB-F32E-EE94-2B61FE30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0FB9396-71B7-4457-87BB-ED5A9577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2E4CA02-392F-27E5-47FD-A927FC578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428716A-F39C-E6E9-BE18-CF282FE0E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F7D57FF-5806-60CB-0514-F75FC62AF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BF528EA-5289-16C7-B4DC-8BACF128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B278C91-6FB1-71FF-6D20-56B85AE9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FAC0EDF-127A-7DAB-4A9A-A96BF62A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32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44D97-4EF2-578A-3E13-8E1A688D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9703BCD-0F99-0F41-FE47-92153402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C5BEFA2-CBFD-85AA-F5D1-F9748939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2FBA719-C831-7E91-2FFA-A635B66B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015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26A5ECC-D0C8-01EA-E879-FAF680A7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EC76702-0435-D21A-15BB-B49D319F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B02D258-56AE-515A-39E1-30F7EC5A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66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755A5-FD90-D2E9-5163-E50BBED5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D77775-0941-4E74-9A75-2AF4B88E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CECF670-F7C6-14D7-66AB-91E88C294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31FAAE5-C77C-6F45-B899-BDED4D14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4DE3E2D-4EC1-F02C-1515-B73866C1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D0427EA-5475-73AD-CFE9-0EF0C0A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358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E5D45-CAF9-DF17-9E31-957BE31D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766A3B1-707A-7F33-C16D-E84E640DC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2117C8B-EFE6-F517-CA70-D71F0CEBA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5B6362A-4745-6BCD-C690-F0CEB648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8D88B7-91C2-1155-184D-5747D417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2FA3050-9990-F262-206B-6CA02ECD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256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017740F-EED9-EDC2-2AD3-E6727A17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1ACC2CC-D59A-7513-6864-EA20880FB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6FB2D0-C5E9-97C0-CCEA-8836EBB6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A0E61E-87EB-4558-855B-8E70EBB666B7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6CB9A5-1612-FD42-E308-0C2A1AE22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8D81F9-68FD-2CEE-53AC-874BBE16D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223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dijkstras-shortest-path-algorithm-greedy-algo-7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dijkstras-shortest-path-algorithm-greedy-algo-7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dijkstras-shortest-path-algorithm-greedy-algo-7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dijkstras-shortest-path-algorithm-greedy-algo-7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dijkstras-shortest-path-algorithm-greedy-algo-7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dijkstras-shortest-path-algorithm-greedy-algo-7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jkstras-shortest-path-algorithm-greedy-algo-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dijkstras-shortest-path-algorithm-greedy-algo-7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dijkstras-shortest-path-algorithm-greedy-algo-7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jkstras-shortest-path-algorithm-greedy-algo-7/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connected-components-in-an-undirected-graph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dijkstras-shortest-path-algorithm-greedy-algo-7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dijkstras-shortest-path-algorithm-greedy-algo-7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dijkstras-shortest-path-algorithm-greedy-algo-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C195B-62C3-BAEC-BF5D-1C1E76D4A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Kvadratnet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B7CE058-B69F-A8D6-272F-EB26F7538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Find nærmeste stop</a:t>
            </a:r>
          </a:p>
          <a:p>
            <a:r>
              <a:rPr lang="da-DK" dirty="0"/>
              <a:t>Find antal afgange indenfor distance</a:t>
            </a:r>
          </a:p>
        </p:txBody>
      </p:sp>
    </p:spTree>
    <p:extLst>
      <p:ext uri="{BB962C8B-B14F-4D97-AF65-F5344CB8AC3E}">
        <p14:creationId xmlns:p14="http://schemas.microsoft.com/office/powerpoint/2010/main" val="420379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92066-FB14-F95F-33A9-ADD6436BC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946CC-7D72-7092-B602-D034117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Dijkstra’s</a:t>
            </a:r>
            <a:r>
              <a:rPr lang="da-DK" dirty="0"/>
              <a:t> algoritme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0FBEF1F9-C239-D29E-A47E-BC908644CE03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602052874"/>
                  </p:ext>
                </p:extLst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0FBEF1F9-C239-D29E-A47E-BC908644CE03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602052874"/>
                  </p:ext>
                </p:extLst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124590" r="-102532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124590" r="-2532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224590" r="-10253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224590" r="-2532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324590" r="-102532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324590" r="-2532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424590" r="-10253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424590" r="-2532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524590" r="-10253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524590" r="-253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624590" r="-10253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624590" r="-253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724590" r="-1025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724590" r="-253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824590" r="-10253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824590" r="-253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924590" r="-1025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924590" r="-253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0B3231A2-162D-709C-EA19-A882231BD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736" y="2142208"/>
            <a:ext cx="6962420" cy="3733297"/>
          </a:xfrm>
          <a:prstGeom prst="rect">
            <a:avLst/>
          </a:prstGeom>
        </p:spPr>
      </p:pic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49C95F0D-7B21-2074-26E3-489F959FAE1C}"/>
              </a:ext>
            </a:extLst>
          </p:cNvPr>
          <p:cNvCxnSpPr>
            <a:cxnSpLocks/>
          </p:cNvCxnSpPr>
          <p:nvPr/>
        </p:nvCxnSpPr>
        <p:spPr>
          <a:xfrm>
            <a:off x="6167195" y="2357074"/>
            <a:ext cx="222277" cy="185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C4E7D135-E90E-22C5-CD35-6029F6633248}"/>
              </a:ext>
            </a:extLst>
          </p:cNvPr>
          <p:cNvCxnSpPr>
            <a:cxnSpLocks/>
          </p:cNvCxnSpPr>
          <p:nvPr/>
        </p:nvCxnSpPr>
        <p:spPr>
          <a:xfrm flipH="1">
            <a:off x="9938142" y="2581072"/>
            <a:ext cx="192933" cy="10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163A1495-2BA4-5448-0D2C-883277B246DB}"/>
              </a:ext>
            </a:extLst>
          </p:cNvPr>
          <p:cNvSpPr txBox="1"/>
          <p:nvPr/>
        </p:nvSpPr>
        <p:spPr>
          <a:xfrm>
            <a:off x="5267507" y="2099720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Kvadrat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26C37E79-D173-020B-9856-BC2BFA2EE680}"/>
              </a:ext>
            </a:extLst>
          </p:cNvPr>
          <p:cNvSpPr txBox="1"/>
          <p:nvPr/>
        </p:nvSpPr>
        <p:spPr>
          <a:xfrm>
            <a:off x="10136080" y="2357655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Stop 1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7EDA5C11-F4E4-175E-4946-96FB3656F3E9}"/>
              </a:ext>
            </a:extLst>
          </p:cNvPr>
          <p:cNvSpPr txBox="1"/>
          <p:nvPr/>
        </p:nvSpPr>
        <p:spPr>
          <a:xfrm>
            <a:off x="6019800" y="6335949"/>
            <a:ext cx="5580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4"/>
              </a:rPr>
              <a:t>How to find Shortest Paths from Source to all Vertices using Dijkstra’s Algorithm | </a:t>
            </a:r>
            <a:r>
              <a:rPr lang="en-US" sz="1000" dirty="0" err="1">
                <a:hlinkClick r:id="rId4"/>
              </a:rPr>
              <a:t>GeeksforGeeks</a:t>
            </a:r>
            <a:endParaRPr lang="da-DK" sz="10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1390F60-10BB-7C87-35B7-251782FF6167}"/>
              </a:ext>
            </a:extLst>
          </p:cNvPr>
          <p:cNvSpPr/>
          <p:nvPr/>
        </p:nvSpPr>
        <p:spPr>
          <a:xfrm>
            <a:off x="6177205" y="268159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6779DF38-B900-19C9-C2F0-0ACDC01D8A1B}"/>
              </a:ext>
            </a:extLst>
          </p:cNvPr>
          <p:cNvCxnSpPr/>
          <p:nvPr/>
        </p:nvCxnSpPr>
        <p:spPr>
          <a:xfrm>
            <a:off x="6664810" y="2895600"/>
            <a:ext cx="120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F2BF3F88-FC32-4BF3-D677-5C38EABB54B9}"/>
              </a:ext>
            </a:extLst>
          </p:cNvPr>
          <p:cNvCxnSpPr>
            <a:cxnSpLocks/>
          </p:cNvCxnSpPr>
          <p:nvPr/>
        </p:nvCxnSpPr>
        <p:spPr>
          <a:xfrm>
            <a:off x="6389472" y="3193143"/>
            <a:ext cx="0" cy="175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B3225A65-417F-2E41-85D0-B339840989C9}"/>
              </a:ext>
            </a:extLst>
          </p:cNvPr>
          <p:cNvCxnSpPr>
            <a:cxnSpLocks/>
          </p:cNvCxnSpPr>
          <p:nvPr/>
        </p:nvCxnSpPr>
        <p:spPr>
          <a:xfrm flipH="1">
            <a:off x="5377543" y="3142343"/>
            <a:ext cx="799662" cy="718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85059F44-BD3F-4A24-4D76-223E6156120D}"/>
              </a:ext>
            </a:extLst>
          </p:cNvPr>
          <p:cNvSpPr/>
          <p:nvPr/>
        </p:nvSpPr>
        <p:spPr>
          <a:xfrm>
            <a:off x="4921473" y="384088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F00674C-6A83-4466-A382-8CBA8586A839}"/>
              </a:ext>
            </a:extLst>
          </p:cNvPr>
          <p:cNvSpPr/>
          <p:nvPr/>
        </p:nvSpPr>
        <p:spPr>
          <a:xfrm>
            <a:off x="7935755" y="2665224"/>
            <a:ext cx="487605" cy="46075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DE7EEDE3-73CE-7664-300B-EBF6E8224966}"/>
              </a:ext>
            </a:extLst>
          </p:cNvPr>
          <p:cNvCxnSpPr/>
          <p:nvPr/>
        </p:nvCxnSpPr>
        <p:spPr>
          <a:xfrm>
            <a:off x="8164285" y="3193143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68E8CB02-B8D3-3D0A-9DE5-466BC1E77906}"/>
              </a:ext>
            </a:extLst>
          </p:cNvPr>
          <p:cNvCxnSpPr>
            <a:cxnSpLocks/>
          </p:cNvCxnSpPr>
          <p:nvPr/>
        </p:nvCxnSpPr>
        <p:spPr>
          <a:xfrm>
            <a:off x="8367486" y="3142343"/>
            <a:ext cx="1190171" cy="1908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2F83453A-7D8D-779F-0E33-914D6260860F}"/>
              </a:ext>
            </a:extLst>
          </p:cNvPr>
          <p:cNvCxnSpPr>
            <a:cxnSpLocks/>
          </p:cNvCxnSpPr>
          <p:nvPr/>
        </p:nvCxnSpPr>
        <p:spPr>
          <a:xfrm>
            <a:off x="8498114" y="2895600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31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6AB12-286B-2814-16B9-33BC2F3FD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FCA77-04C9-5CE8-E25E-C899FF3F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Dijkstra’s</a:t>
            </a:r>
            <a:r>
              <a:rPr lang="da-DK" dirty="0"/>
              <a:t> algoritme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741131A6-E3D4-D278-EB5D-A0BC69D2EE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16556846"/>
                  </p:ext>
                </p:extLst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741131A6-E3D4-D278-EB5D-A0BC69D2EE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16556846"/>
                  </p:ext>
                </p:extLst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124590" r="-102532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124590" r="-2532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224590" r="-10253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224590" r="-2532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324590" r="-102532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324590" r="-2532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424590" r="-10253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424590" r="-2532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524590" r="-10253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524590" r="-253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624590" r="-10253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624590" r="-253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724590" r="-1025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724590" r="-253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824590" r="-10253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824590" r="-253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924590" r="-1025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924590" r="-253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93FFA686-354B-E27E-8E1B-BFFF6CD34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736" y="2142208"/>
            <a:ext cx="6962420" cy="3733297"/>
          </a:xfrm>
          <a:prstGeom prst="rect">
            <a:avLst/>
          </a:prstGeom>
        </p:spPr>
      </p:pic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892CD0F5-8FE8-2AEB-572A-C9206AA9C035}"/>
              </a:ext>
            </a:extLst>
          </p:cNvPr>
          <p:cNvCxnSpPr>
            <a:cxnSpLocks/>
          </p:cNvCxnSpPr>
          <p:nvPr/>
        </p:nvCxnSpPr>
        <p:spPr>
          <a:xfrm>
            <a:off x="6167195" y="2357074"/>
            <a:ext cx="222277" cy="185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FD329174-2B48-D726-0260-58453536E9B5}"/>
              </a:ext>
            </a:extLst>
          </p:cNvPr>
          <p:cNvCxnSpPr>
            <a:cxnSpLocks/>
          </p:cNvCxnSpPr>
          <p:nvPr/>
        </p:nvCxnSpPr>
        <p:spPr>
          <a:xfrm flipH="1">
            <a:off x="9938142" y="2581072"/>
            <a:ext cx="192933" cy="10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EB98ED93-DE55-DE7A-09EE-9061D49C89BE}"/>
              </a:ext>
            </a:extLst>
          </p:cNvPr>
          <p:cNvSpPr txBox="1"/>
          <p:nvPr/>
        </p:nvSpPr>
        <p:spPr>
          <a:xfrm>
            <a:off x="5267507" y="2099720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Kvadrat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D94F1C29-85F6-ED10-72FB-E67450E2CB01}"/>
              </a:ext>
            </a:extLst>
          </p:cNvPr>
          <p:cNvSpPr txBox="1"/>
          <p:nvPr/>
        </p:nvSpPr>
        <p:spPr>
          <a:xfrm>
            <a:off x="10136080" y="2357655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Stop 1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778008EC-B995-38F0-118D-6754F83D9C8D}"/>
              </a:ext>
            </a:extLst>
          </p:cNvPr>
          <p:cNvSpPr txBox="1"/>
          <p:nvPr/>
        </p:nvSpPr>
        <p:spPr>
          <a:xfrm>
            <a:off x="6019800" y="6335949"/>
            <a:ext cx="5580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4"/>
              </a:rPr>
              <a:t>How to find Shortest Paths from Source to all Vertices using Dijkstra’s Algorithm | </a:t>
            </a:r>
            <a:r>
              <a:rPr lang="en-US" sz="1000" dirty="0" err="1">
                <a:hlinkClick r:id="rId4"/>
              </a:rPr>
              <a:t>GeeksforGeeks</a:t>
            </a:r>
            <a:endParaRPr lang="da-DK" sz="10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C77CA0C-5C88-49BF-1CE3-94D8C648BA1A}"/>
              </a:ext>
            </a:extLst>
          </p:cNvPr>
          <p:cNvSpPr/>
          <p:nvPr/>
        </p:nvSpPr>
        <p:spPr>
          <a:xfrm>
            <a:off x="6177205" y="268159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9C9B4916-32F9-EF13-05DD-984D623B03F6}"/>
              </a:ext>
            </a:extLst>
          </p:cNvPr>
          <p:cNvCxnSpPr/>
          <p:nvPr/>
        </p:nvCxnSpPr>
        <p:spPr>
          <a:xfrm>
            <a:off x="6664810" y="2895600"/>
            <a:ext cx="120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A1234F65-CF8B-EFCF-0F05-D57D7916188C}"/>
              </a:ext>
            </a:extLst>
          </p:cNvPr>
          <p:cNvCxnSpPr>
            <a:cxnSpLocks/>
          </p:cNvCxnSpPr>
          <p:nvPr/>
        </p:nvCxnSpPr>
        <p:spPr>
          <a:xfrm>
            <a:off x="6389472" y="3193143"/>
            <a:ext cx="0" cy="175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C4B5AE54-FFC0-98CF-F6B4-BEBC46FB9E68}"/>
              </a:ext>
            </a:extLst>
          </p:cNvPr>
          <p:cNvCxnSpPr>
            <a:cxnSpLocks/>
          </p:cNvCxnSpPr>
          <p:nvPr/>
        </p:nvCxnSpPr>
        <p:spPr>
          <a:xfrm flipH="1">
            <a:off x="5377543" y="3142343"/>
            <a:ext cx="799662" cy="718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9D723EF3-A35F-FF36-7A9A-94D718B5876B}"/>
              </a:ext>
            </a:extLst>
          </p:cNvPr>
          <p:cNvSpPr/>
          <p:nvPr/>
        </p:nvSpPr>
        <p:spPr>
          <a:xfrm>
            <a:off x="4921473" y="384088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0C897CD-2654-4608-BA79-2E2F1C3107EA}"/>
              </a:ext>
            </a:extLst>
          </p:cNvPr>
          <p:cNvSpPr/>
          <p:nvPr/>
        </p:nvSpPr>
        <p:spPr>
          <a:xfrm>
            <a:off x="7935755" y="2665224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5A93E79D-BEDF-6737-0621-A3AF59C2FC22}"/>
              </a:ext>
            </a:extLst>
          </p:cNvPr>
          <p:cNvCxnSpPr/>
          <p:nvPr/>
        </p:nvCxnSpPr>
        <p:spPr>
          <a:xfrm>
            <a:off x="8164285" y="3193143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11590140-CEEB-72F5-6814-7AC833A666AF}"/>
              </a:ext>
            </a:extLst>
          </p:cNvPr>
          <p:cNvCxnSpPr>
            <a:cxnSpLocks/>
          </p:cNvCxnSpPr>
          <p:nvPr/>
        </p:nvCxnSpPr>
        <p:spPr>
          <a:xfrm>
            <a:off x="8367486" y="3142343"/>
            <a:ext cx="1190171" cy="1908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80030F99-5A7C-9E46-4F07-EA4FC1EB7C23}"/>
              </a:ext>
            </a:extLst>
          </p:cNvPr>
          <p:cNvCxnSpPr>
            <a:cxnSpLocks/>
          </p:cNvCxnSpPr>
          <p:nvPr/>
        </p:nvCxnSpPr>
        <p:spPr>
          <a:xfrm>
            <a:off x="8498114" y="2895600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647DFDA9-42DD-D502-F41C-0AB66EEFC4D1}"/>
              </a:ext>
            </a:extLst>
          </p:cNvPr>
          <p:cNvSpPr/>
          <p:nvPr/>
        </p:nvSpPr>
        <p:spPr>
          <a:xfrm>
            <a:off x="7920482" y="3840881"/>
            <a:ext cx="487605" cy="46075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183E93D1-E9F2-D152-86A4-E57F7ACF4CF2}"/>
              </a:ext>
            </a:extLst>
          </p:cNvPr>
          <p:cNvCxnSpPr/>
          <p:nvPr/>
        </p:nvCxnSpPr>
        <p:spPr>
          <a:xfrm>
            <a:off x="8164284" y="4390571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7198BF05-E2CC-3B26-1658-FC758084B40C}"/>
              </a:ext>
            </a:extLst>
          </p:cNvPr>
          <p:cNvCxnSpPr>
            <a:cxnSpLocks/>
          </p:cNvCxnSpPr>
          <p:nvPr/>
        </p:nvCxnSpPr>
        <p:spPr>
          <a:xfrm flipH="1">
            <a:off x="6664810" y="4209143"/>
            <a:ext cx="1262928" cy="892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86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6CCDE-A9A4-7907-C5D4-F36198D87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3EEE1-463A-78AC-DFF4-4A727082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Dijkstra’s</a:t>
            </a:r>
            <a:r>
              <a:rPr lang="da-DK" dirty="0"/>
              <a:t> algoritme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9B9173E3-1662-31EA-81E3-FA5A2FDE2B17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93847247"/>
                  </p:ext>
                </p:extLst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9B9173E3-1662-31EA-81E3-FA5A2FDE2B17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93847247"/>
                  </p:ext>
                </p:extLst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124590" r="-102532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124590" r="-2532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224590" r="-10253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224590" r="-2532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324590" r="-102532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324590" r="-2532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424590" r="-10253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424590" r="-2532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524590" r="-10253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524590" r="-253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624590" r="-10253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624590" r="-253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724590" r="-1025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724590" r="-253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824590" r="-10253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824590" r="-253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924590" r="-1025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924590" r="-253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376DFC57-23AC-9D21-0AB9-BDADD5C2C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736" y="2142208"/>
            <a:ext cx="6962420" cy="3733297"/>
          </a:xfrm>
          <a:prstGeom prst="rect">
            <a:avLst/>
          </a:prstGeom>
        </p:spPr>
      </p:pic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9F3D53A5-BEA5-C9B2-DDE0-ACFC1A829CB6}"/>
              </a:ext>
            </a:extLst>
          </p:cNvPr>
          <p:cNvCxnSpPr>
            <a:cxnSpLocks/>
          </p:cNvCxnSpPr>
          <p:nvPr/>
        </p:nvCxnSpPr>
        <p:spPr>
          <a:xfrm>
            <a:off x="6167195" y="2357074"/>
            <a:ext cx="222277" cy="185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122C3E82-84C4-8CAF-5481-9906B2EB7A6B}"/>
              </a:ext>
            </a:extLst>
          </p:cNvPr>
          <p:cNvCxnSpPr>
            <a:cxnSpLocks/>
          </p:cNvCxnSpPr>
          <p:nvPr/>
        </p:nvCxnSpPr>
        <p:spPr>
          <a:xfrm flipH="1">
            <a:off x="9938142" y="2581072"/>
            <a:ext cx="192933" cy="10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844EBA6A-C473-EB45-3A68-84111EE7AC60}"/>
              </a:ext>
            </a:extLst>
          </p:cNvPr>
          <p:cNvSpPr txBox="1"/>
          <p:nvPr/>
        </p:nvSpPr>
        <p:spPr>
          <a:xfrm>
            <a:off x="5267507" y="2099720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Kvadrat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9A1CD515-AF15-8256-7139-ADD6661DE726}"/>
              </a:ext>
            </a:extLst>
          </p:cNvPr>
          <p:cNvSpPr txBox="1"/>
          <p:nvPr/>
        </p:nvSpPr>
        <p:spPr>
          <a:xfrm>
            <a:off x="10136080" y="2357655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Stop 1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0A20DF93-C53B-A42F-42A4-ADDC4D1E9519}"/>
              </a:ext>
            </a:extLst>
          </p:cNvPr>
          <p:cNvSpPr txBox="1"/>
          <p:nvPr/>
        </p:nvSpPr>
        <p:spPr>
          <a:xfrm>
            <a:off x="6019800" y="6335949"/>
            <a:ext cx="5580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4"/>
              </a:rPr>
              <a:t>How to find Shortest Paths from Source to all Vertices using Dijkstra’s Algorithm | </a:t>
            </a:r>
            <a:r>
              <a:rPr lang="en-US" sz="1000" dirty="0" err="1">
                <a:hlinkClick r:id="rId4"/>
              </a:rPr>
              <a:t>GeeksforGeeks</a:t>
            </a:r>
            <a:endParaRPr lang="da-DK" sz="10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69A1B19-36D3-CCA0-5BE3-7B8E84225423}"/>
              </a:ext>
            </a:extLst>
          </p:cNvPr>
          <p:cNvSpPr/>
          <p:nvPr/>
        </p:nvSpPr>
        <p:spPr>
          <a:xfrm>
            <a:off x="6177205" y="268159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C48E9833-150D-0249-A9D5-CDDD2A87EB75}"/>
              </a:ext>
            </a:extLst>
          </p:cNvPr>
          <p:cNvCxnSpPr/>
          <p:nvPr/>
        </p:nvCxnSpPr>
        <p:spPr>
          <a:xfrm>
            <a:off x="6664810" y="2895600"/>
            <a:ext cx="120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FB0BDFF4-1951-00C3-D71E-044748FCC995}"/>
              </a:ext>
            </a:extLst>
          </p:cNvPr>
          <p:cNvCxnSpPr>
            <a:cxnSpLocks/>
          </p:cNvCxnSpPr>
          <p:nvPr/>
        </p:nvCxnSpPr>
        <p:spPr>
          <a:xfrm>
            <a:off x="6389472" y="3193143"/>
            <a:ext cx="0" cy="175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759E71FE-FD58-1DE2-FB7E-54101C664AE4}"/>
              </a:ext>
            </a:extLst>
          </p:cNvPr>
          <p:cNvCxnSpPr>
            <a:cxnSpLocks/>
          </p:cNvCxnSpPr>
          <p:nvPr/>
        </p:nvCxnSpPr>
        <p:spPr>
          <a:xfrm flipH="1">
            <a:off x="5377543" y="3142343"/>
            <a:ext cx="799662" cy="718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982C4097-A47A-2B74-ED51-6FA39FE3387F}"/>
              </a:ext>
            </a:extLst>
          </p:cNvPr>
          <p:cNvSpPr/>
          <p:nvPr/>
        </p:nvSpPr>
        <p:spPr>
          <a:xfrm>
            <a:off x="4921473" y="384088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8E1A7C3-24F5-F5F0-CC67-9E8142B8601B}"/>
              </a:ext>
            </a:extLst>
          </p:cNvPr>
          <p:cNvSpPr/>
          <p:nvPr/>
        </p:nvSpPr>
        <p:spPr>
          <a:xfrm>
            <a:off x="7935755" y="2665224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03B4A6FA-0FA1-7393-6C40-0AF947A7C6AA}"/>
              </a:ext>
            </a:extLst>
          </p:cNvPr>
          <p:cNvCxnSpPr/>
          <p:nvPr/>
        </p:nvCxnSpPr>
        <p:spPr>
          <a:xfrm>
            <a:off x="8164285" y="3193143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69ABE78D-6E5D-DFBC-D191-C2B028085D30}"/>
              </a:ext>
            </a:extLst>
          </p:cNvPr>
          <p:cNvCxnSpPr>
            <a:cxnSpLocks/>
          </p:cNvCxnSpPr>
          <p:nvPr/>
        </p:nvCxnSpPr>
        <p:spPr>
          <a:xfrm>
            <a:off x="8367486" y="3142343"/>
            <a:ext cx="1190171" cy="1908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7BF81109-5D3A-E6AB-D427-DD112E4DC490}"/>
              </a:ext>
            </a:extLst>
          </p:cNvPr>
          <p:cNvCxnSpPr>
            <a:cxnSpLocks/>
          </p:cNvCxnSpPr>
          <p:nvPr/>
        </p:nvCxnSpPr>
        <p:spPr>
          <a:xfrm>
            <a:off x="8498114" y="2895600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2A112DE3-F0EB-DB03-1DA3-1D110AAD78B3}"/>
              </a:ext>
            </a:extLst>
          </p:cNvPr>
          <p:cNvSpPr/>
          <p:nvPr/>
        </p:nvSpPr>
        <p:spPr>
          <a:xfrm>
            <a:off x="7920482" y="384088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A4CF31C5-56ED-EFA4-B695-EC96DE0BBD81}"/>
              </a:ext>
            </a:extLst>
          </p:cNvPr>
          <p:cNvCxnSpPr/>
          <p:nvPr/>
        </p:nvCxnSpPr>
        <p:spPr>
          <a:xfrm>
            <a:off x="8164284" y="4390571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7CFBC6DC-4F4E-C55B-071F-5BE911EB8854}"/>
              </a:ext>
            </a:extLst>
          </p:cNvPr>
          <p:cNvSpPr/>
          <p:nvPr/>
        </p:nvSpPr>
        <p:spPr>
          <a:xfrm>
            <a:off x="6167195" y="5058228"/>
            <a:ext cx="487605" cy="46075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EFFB9344-041C-16F7-7621-F78C7BA8E1B6}"/>
              </a:ext>
            </a:extLst>
          </p:cNvPr>
          <p:cNvCxnSpPr>
            <a:cxnSpLocks/>
          </p:cNvCxnSpPr>
          <p:nvPr/>
        </p:nvCxnSpPr>
        <p:spPr>
          <a:xfrm>
            <a:off x="6664810" y="5268686"/>
            <a:ext cx="120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67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3FC0A-1DDD-2475-8D85-002C94A14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82CD-E2D7-42E8-3508-5156C13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Dijkstra’s</a:t>
            </a:r>
            <a:r>
              <a:rPr lang="da-DK" dirty="0"/>
              <a:t> algoritme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4A200FBC-FF50-CB91-B310-60BE3FEBC73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811093490"/>
                  </p:ext>
                </p:extLst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4A200FBC-FF50-CB91-B310-60BE3FEBC73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811093490"/>
                  </p:ext>
                </p:extLst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124590" r="-102532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124590" r="-2532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224590" r="-10253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224590" r="-2532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324590" r="-102532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324590" r="-2532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424590" r="-10253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424590" r="-2532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524590" r="-10253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524590" r="-253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624590" r="-10253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624590" r="-253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724590" r="-1025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724590" r="-253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824590" r="-10253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824590" r="-253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924590" r="-1025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924590" r="-253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C12D6C63-2ECA-A256-BDE8-B41D44469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736" y="2142208"/>
            <a:ext cx="6962420" cy="3733297"/>
          </a:xfrm>
          <a:prstGeom prst="rect">
            <a:avLst/>
          </a:prstGeom>
        </p:spPr>
      </p:pic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3094CD6F-4E61-C67B-8579-96D5204487C2}"/>
              </a:ext>
            </a:extLst>
          </p:cNvPr>
          <p:cNvCxnSpPr>
            <a:cxnSpLocks/>
          </p:cNvCxnSpPr>
          <p:nvPr/>
        </p:nvCxnSpPr>
        <p:spPr>
          <a:xfrm>
            <a:off x="6167195" y="2357074"/>
            <a:ext cx="222277" cy="185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374FC4B3-40E8-2F75-CFF2-A016DA2EB531}"/>
              </a:ext>
            </a:extLst>
          </p:cNvPr>
          <p:cNvCxnSpPr>
            <a:cxnSpLocks/>
          </p:cNvCxnSpPr>
          <p:nvPr/>
        </p:nvCxnSpPr>
        <p:spPr>
          <a:xfrm flipH="1">
            <a:off x="9938142" y="2581072"/>
            <a:ext cx="192933" cy="10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68D82F40-3C91-01C5-A5AB-84E82D5F9B07}"/>
              </a:ext>
            </a:extLst>
          </p:cNvPr>
          <p:cNvSpPr txBox="1"/>
          <p:nvPr/>
        </p:nvSpPr>
        <p:spPr>
          <a:xfrm>
            <a:off x="5267507" y="2099720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Kvadrat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0967227-65F6-148E-3FB4-BEE96B4FB151}"/>
              </a:ext>
            </a:extLst>
          </p:cNvPr>
          <p:cNvSpPr txBox="1"/>
          <p:nvPr/>
        </p:nvSpPr>
        <p:spPr>
          <a:xfrm>
            <a:off x="10136080" y="2357655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Stop 1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7F1EDBD1-DD02-F9F6-3AA4-D2731A0DAD71}"/>
              </a:ext>
            </a:extLst>
          </p:cNvPr>
          <p:cNvSpPr txBox="1"/>
          <p:nvPr/>
        </p:nvSpPr>
        <p:spPr>
          <a:xfrm>
            <a:off x="6019800" y="6335949"/>
            <a:ext cx="5580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4"/>
              </a:rPr>
              <a:t>How to find Shortest Paths from Source to all Vertices using Dijkstra’s Algorithm | </a:t>
            </a:r>
            <a:r>
              <a:rPr lang="en-US" sz="1000" dirty="0" err="1">
                <a:hlinkClick r:id="rId4"/>
              </a:rPr>
              <a:t>GeeksforGeeks</a:t>
            </a:r>
            <a:endParaRPr lang="da-DK" sz="10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24217E9-6A0D-B902-1F40-9A6863D9A346}"/>
              </a:ext>
            </a:extLst>
          </p:cNvPr>
          <p:cNvSpPr/>
          <p:nvPr/>
        </p:nvSpPr>
        <p:spPr>
          <a:xfrm>
            <a:off x="6177205" y="268159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C83184A1-3978-F293-0A09-C33ACFF85403}"/>
              </a:ext>
            </a:extLst>
          </p:cNvPr>
          <p:cNvCxnSpPr/>
          <p:nvPr/>
        </p:nvCxnSpPr>
        <p:spPr>
          <a:xfrm>
            <a:off x="6664810" y="2895600"/>
            <a:ext cx="120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8C046B9F-7626-7170-503D-2C9940714F71}"/>
              </a:ext>
            </a:extLst>
          </p:cNvPr>
          <p:cNvCxnSpPr>
            <a:cxnSpLocks/>
          </p:cNvCxnSpPr>
          <p:nvPr/>
        </p:nvCxnSpPr>
        <p:spPr>
          <a:xfrm>
            <a:off x="6389472" y="3193143"/>
            <a:ext cx="0" cy="175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D7EAA775-76CD-1587-8D51-754C31ACF7CD}"/>
              </a:ext>
            </a:extLst>
          </p:cNvPr>
          <p:cNvCxnSpPr>
            <a:cxnSpLocks/>
          </p:cNvCxnSpPr>
          <p:nvPr/>
        </p:nvCxnSpPr>
        <p:spPr>
          <a:xfrm flipH="1">
            <a:off x="5377543" y="3142343"/>
            <a:ext cx="799662" cy="718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AC41C0F6-5370-807C-4446-DEEC14501D1B}"/>
              </a:ext>
            </a:extLst>
          </p:cNvPr>
          <p:cNvSpPr/>
          <p:nvPr/>
        </p:nvSpPr>
        <p:spPr>
          <a:xfrm>
            <a:off x="4921473" y="384088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0E19565-33E2-9ACC-D6D0-BC9755BC0EBF}"/>
              </a:ext>
            </a:extLst>
          </p:cNvPr>
          <p:cNvSpPr/>
          <p:nvPr/>
        </p:nvSpPr>
        <p:spPr>
          <a:xfrm>
            <a:off x="7935755" y="2665224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D65D09CC-2B9B-9757-7681-30FC37B52D36}"/>
              </a:ext>
            </a:extLst>
          </p:cNvPr>
          <p:cNvCxnSpPr/>
          <p:nvPr/>
        </p:nvCxnSpPr>
        <p:spPr>
          <a:xfrm>
            <a:off x="8164285" y="3193143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BFC89B17-CBC4-A492-58B7-DDFAB5D18E85}"/>
              </a:ext>
            </a:extLst>
          </p:cNvPr>
          <p:cNvCxnSpPr>
            <a:cxnSpLocks/>
          </p:cNvCxnSpPr>
          <p:nvPr/>
        </p:nvCxnSpPr>
        <p:spPr>
          <a:xfrm>
            <a:off x="8367486" y="3142343"/>
            <a:ext cx="1190171" cy="1908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614EDC71-F146-2D68-3463-184D968C40E9}"/>
              </a:ext>
            </a:extLst>
          </p:cNvPr>
          <p:cNvCxnSpPr>
            <a:cxnSpLocks/>
          </p:cNvCxnSpPr>
          <p:nvPr/>
        </p:nvCxnSpPr>
        <p:spPr>
          <a:xfrm>
            <a:off x="8498114" y="2895600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E63A9BB-8050-6B0A-7C38-D90B9E608866}"/>
              </a:ext>
            </a:extLst>
          </p:cNvPr>
          <p:cNvSpPr/>
          <p:nvPr/>
        </p:nvSpPr>
        <p:spPr>
          <a:xfrm>
            <a:off x="7920482" y="384088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FB622B2-CE35-0441-5EC3-EBE9319A0DD1}"/>
              </a:ext>
            </a:extLst>
          </p:cNvPr>
          <p:cNvSpPr/>
          <p:nvPr/>
        </p:nvSpPr>
        <p:spPr>
          <a:xfrm>
            <a:off x="6167195" y="5058228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945EE571-C5A1-A188-6B99-987906C79A03}"/>
              </a:ext>
            </a:extLst>
          </p:cNvPr>
          <p:cNvCxnSpPr>
            <a:cxnSpLocks/>
          </p:cNvCxnSpPr>
          <p:nvPr/>
        </p:nvCxnSpPr>
        <p:spPr>
          <a:xfrm>
            <a:off x="6664810" y="5268686"/>
            <a:ext cx="120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6286D425-263B-E5B7-50AE-402406A436B4}"/>
              </a:ext>
            </a:extLst>
          </p:cNvPr>
          <p:cNvSpPr/>
          <p:nvPr/>
        </p:nvSpPr>
        <p:spPr>
          <a:xfrm>
            <a:off x="9406588" y="5038310"/>
            <a:ext cx="487605" cy="46075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3E94F4E9-19F6-4875-F084-681D89357174}"/>
              </a:ext>
            </a:extLst>
          </p:cNvPr>
          <p:cNvCxnSpPr>
            <a:cxnSpLocks/>
          </p:cNvCxnSpPr>
          <p:nvPr/>
        </p:nvCxnSpPr>
        <p:spPr>
          <a:xfrm flipH="1">
            <a:off x="8423360" y="5268686"/>
            <a:ext cx="916583" cy="19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15A32A24-74ED-534C-E1B3-00A26C54A9E0}"/>
              </a:ext>
            </a:extLst>
          </p:cNvPr>
          <p:cNvCxnSpPr>
            <a:cxnSpLocks/>
          </p:cNvCxnSpPr>
          <p:nvPr/>
        </p:nvCxnSpPr>
        <p:spPr>
          <a:xfrm flipV="1">
            <a:off x="9894193" y="4301633"/>
            <a:ext cx="848244" cy="756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Lige pilforbindelse 28">
            <a:extLst>
              <a:ext uri="{FF2B5EF4-FFF2-40B4-BE49-F238E27FC236}">
                <a16:creationId xmlns:a16="http://schemas.microsoft.com/office/drawing/2014/main" id="{F10B0362-7D7A-8FFB-CDF0-E281938790E5}"/>
              </a:ext>
            </a:extLst>
          </p:cNvPr>
          <p:cNvCxnSpPr>
            <a:cxnSpLocks/>
          </p:cNvCxnSpPr>
          <p:nvPr/>
        </p:nvCxnSpPr>
        <p:spPr>
          <a:xfrm flipV="1">
            <a:off x="9702800" y="3193143"/>
            <a:ext cx="0" cy="1813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70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29226-8365-C398-F9C2-4423889BB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67EA8-7DDB-5E6A-B41D-6129C998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Dijkstra’s</a:t>
            </a:r>
            <a:r>
              <a:rPr lang="da-DK" dirty="0"/>
              <a:t> algoritme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4648AE59-6625-9E8D-DC4F-001CE7572E1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122941967"/>
                  </p:ext>
                </p:extLst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4648AE59-6625-9E8D-DC4F-001CE7572E1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122941967"/>
                  </p:ext>
                </p:extLst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124590" r="-102532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124590" r="-2532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224590" r="-10253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224590" r="-2532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324590" r="-102532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324590" r="-2532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424590" r="-10253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424590" r="-2532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524590" r="-10253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524590" r="-253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624590" r="-10253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624590" r="-253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724590" r="-1025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724590" r="-253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824590" r="-10253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824590" r="-253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924590" r="-1025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924590" r="-253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42783663-2513-321D-1AF7-48A66E90E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736" y="2142208"/>
            <a:ext cx="6962420" cy="3733297"/>
          </a:xfrm>
          <a:prstGeom prst="rect">
            <a:avLst/>
          </a:prstGeom>
        </p:spPr>
      </p:pic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26450A42-425A-BBED-7778-6EF2283F673A}"/>
              </a:ext>
            </a:extLst>
          </p:cNvPr>
          <p:cNvCxnSpPr>
            <a:cxnSpLocks/>
          </p:cNvCxnSpPr>
          <p:nvPr/>
        </p:nvCxnSpPr>
        <p:spPr>
          <a:xfrm>
            <a:off x="6167195" y="2357074"/>
            <a:ext cx="222277" cy="185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43530CB3-049C-68BD-07D8-0D23935B7915}"/>
              </a:ext>
            </a:extLst>
          </p:cNvPr>
          <p:cNvCxnSpPr>
            <a:cxnSpLocks/>
          </p:cNvCxnSpPr>
          <p:nvPr/>
        </p:nvCxnSpPr>
        <p:spPr>
          <a:xfrm flipH="1">
            <a:off x="9938142" y="2581072"/>
            <a:ext cx="192933" cy="10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9DF5C39F-73ED-06D8-9BEB-6777AB81885F}"/>
              </a:ext>
            </a:extLst>
          </p:cNvPr>
          <p:cNvSpPr txBox="1"/>
          <p:nvPr/>
        </p:nvSpPr>
        <p:spPr>
          <a:xfrm>
            <a:off x="5267507" y="2099720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Kvadrat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30E1AFB4-9E9D-497D-CB9E-B3779987DCD1}"/>
              </a:ext>
            </a:extLst>
          </p:cNvPr>
          <p:cNvSpPr txBox="1"/>
          <p:nvPr/>
        </p:nvSpPr>
        <p:spPr>
          <a:xfrm>
            <a:off x="10136080" y="2357655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Stop 1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F2636A63-14B7-BE84-8910-F66B4E00B998}"/>
              </a:ext>
            </a:extLst>
          </p:cNvPr>
          <p:cNvSpPr txBox="1"/>
          <p:nvPr/>
        </p:nvSpPr>
        <p:spPr>
          <a:xfrm>
            <a:off x="6019800" y="6335949"/>
            <a:ext cx="5580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4"/>
              </a:rPr>
              <a:t>How to find Shortest Paths from Source to all Vertices using Dijkstra’s Algorithm | </a:t>
            </a:r>
            <a:r>
              <a:rPr lang="en-US" sz="1000" dirty="0" err="1">
                <a:hlinkClick r:id="rId4"/>
              </a:rPr>
              <a:t>GeeksforGeeks</a:t>
            </a:r>
            <a:endParaRPr lang="da-DK" sz="10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547C5D0-681D-326E-9AED-346DAD02978C}"/>
              </a:ext>
            </a:extLst>
          </p:cNvPr>
          <p:cNvSpPr/>
          <p:nvPr/>
        </p:nvSpPr>
        <p:spPr>
          <a:xfrm>
            <a:off x="6177205" y="268159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587B2D73-0109-A2DC-1C1F-BC8BEB76D30B}"/>
              </a:ext>
            </a:extLst>
          </p:cNvPr>
          <p:cNvCxnSpPr/>
          <p:nvPr/>
        </p:nvCxnSpPr>
        <p:spPr>
          <a:xfrm>
            <a:off x="6664810" y="2895600"/>
            <a:ext cx="120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0BC183A4-03B1-8D34-1048-F16898FB7650}"/>
              </a:ext>
            </a:extLst>
          </p:cNvPr>
          <p:cNvCxnSpPr>
            <a:cxnSpLocks/>
          </p:cNvCxnSpPr>
          <p:nvPr/>
        </p:nvCxnSpPr>
        <p:spPr>
          <a:xfrm>
            <a:off x="6389472" y="3193143"/>
            <a:ext cx="0" cy="175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2F4B60B3-1E0A-408D-A71D-8F1D64A22EF2}"/>
              </a:ext>
            </a:extLst>
          </p:cNvPr>
          <p:cNvCxnSpPr>
            <a:cxnSpLocks/>
          </p:cNvCxnSpPr>
          <p:nvPr/>
        </p:nvCxnSpPr>
        <p:spPr>
          <a:xfrm flipH="1">
            <a:off x="5377543" y="3142343"/>
            <a:ext cx="799662" cy="718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8FD7FEF7-4C41-10DF-6854-D5EE93D8CF7E}"/>
              </a:ext>
            </a:extLst>
          </p:cNvPr>
          <p:cNvSpPr/>
          <p:nvPr/>
        </p:nvSpPr>
        <p:spPr>
          <a:xfrm>
            <a:off x="4921473" y="384088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24D1F12-FFE0-89A2-F5F5-93D4EE3A6AE2}"/>
              </a:ext>
            </a:extLst>
          </p:cNvPr>
          <p:cNvSpPr/>
          <p:nvPr/>
        </p:nvSpPr>
        <p:spPr>
          <a:xfrm>
            <a:off x="7935755" y="2665224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435A4985-0F73-4685-2A28-8677354A9DAB}"/>
              </a:ext>
            </a:extLst>
          </p:cNvPr>
          <p:cNvCxnSpPr/>
          <p:nvPr/>
        </p:nvCxnSpPr>
        <p:spPr>
          <a:xfrm>
            <a:off x="8164285" y="3193143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D901F6C4-DCE5-9345-2352-761D04DA5F89}"/>
              </a:ext>
            </a:extLst>
          </p:cNvPr>
          <p:cNvCxnSpPr>
            <a:cxnSpLocks/>
          </p:cNvCxnSpPr>
          <p:nvPr/>
        </p:nvCxnSpPr>
        <p:spPr>
          <a:xfrm>
            <a:off x="8367486" y="3142343"/>
            <a:ext cx="1190171" cy="1908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29EDCE00-226A-5F63-FD62-D4772FC417C6}"/>
              </a:ext>
            </a:extLst>
          </p:cNvPr>
          <p:cNvCxnSpPr>
            <a:cxnSpLocks/>
          </p:cNvCxnSpPr>
          <p:nvPr/>
        </p:nvCxnSpPr>
        <p:spPr>
          <a:xfrm>
            <a:off x="8498114" y="2895600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C91591D2-EBC5-58FA-0958-83545789D2DC}"/>
              </a:ext>
            </a:extLst>
          </p:cNvPr>
          <p:cNvSpPr/>
          <p:nvPr/>
        </p:nvSpPr>
        <p:spPr>
          <a:xfrm>
            <a:off x="7920482" y="384088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F80C820-B9CC-EF89-5510-903A456ACBE6}"/>
              </a:ext>
            </a:extLst>
          </p:cNvPr>
          <p:cNvSpPr/>
          <p:nvPr/>
        </p:nvSpPr>
        <p:spPr>
          <a:xfrm>
            <a:off x="6167195" y="5058228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EECAB11A-DF8B-1D4F-A8E1-B1E49B8215E4}"/>
              </a:ext>
            </a:extLst>
          </p:cNvPr>
          <p:cNvCxnSpPr>
            <a:cxnSpLocks/>
          </p:cNvCxnSpPr>
          <p:nvPr/>
        </p:nvCxnSpPr>
        <p:spPr>
          <a:xfrm>
            <a:off x="6664810" y="5268686"/>
            <a:ext cx="120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BFED901-09BB-A7AB-8506-5E36B336371A}"/>
              </a:ext>
            </a:extLst>
          </p:cNvPr>
          <p:cNvSpPr/>
          <p:nvPr/>
        </p:nvSpPr>
        <p:spPr>
          <a:xfrm>
            <a:off x="9406588" y="5038310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03285E6F-2D50-715F-7789-C4A6A9640770}"/>
              </a:ext>
            </a:extLst>
          </p:cNvPr>
          <p:cNvCxnSpPr>
            <a:cxnSpLocks/>
          </p:cNvCxnSpPr>
          <p:nvPr/>
        </p:nvCxnSpPr>
        <p:spPr>
          <a:xfrm flipV="1">
            <a:off x="9894193" y="4301633"/>
            <a:ext cx="848244" cy="756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C9EADA63-4BD5-1AF3-B8B6-DFDAB7ECE7D4}"/>
              </a:ext>
            </a:extLst>
          </p:cNvPr>
          <p:cNvSpPr/>
          <p:nvPr/>
        </p:nvSpPr>
        <p:spPr>
          <a:xfrm>
            <a:off x="7936456" y="5038310"/>
            <a:ext cx="487605" cy="46075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973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E8CBD-C012-9D49-9BCC-56EA45A8C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B9A7E-1CB8-FD06-51BA-92223936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Dijkstra’s</a:t>
            </a:r>
            <a:r>
              <a:rPr lang="da-DK" dirty="0"/>
              <a:t> algoritme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B0442999-A643-F8F6-E3F4-44D362FB4A0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037269349"/>
                  </p:ext>
                </p:extLst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B0442999-A643-F8F6-E3F4-44D362FB4A0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037269349"/>
                  </p:ext>
                </p:extLst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124590" r="-102532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124590" r="-2532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224590" r="-10253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224590" r="-2532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324590" r="-102532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324590" r="-2532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424590" r="-10253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424590" r="-2532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524590" r="-10253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524590" r="-253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624590" r="-10253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624590" r="-253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724590" r="-1025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724590" r="-253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824590" r="-10253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824590" r="-253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924590" r="-1025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924590" r="-253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D382A001-6A83-6810-D005-3EEE86CBC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736" y="2142208"/>
            <a:ext cx="6962420" cy="3733297"/>
          </a:xfrm>
          <a:prstGeom prst="rect">
            <a:avLst/>
          </a:prstGeom>
        </p:spPr>
      </p:pic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CF774F8B-5396-DE7B-545F-56B618902076}"/>
              </a:ext>
            </a:extLst>
          </p:cNvPr>
          <p:cNvCxnSpPr>
            <a:cxnSpLocks/>
          </p:cNvCxnSpPr>
          <p:nvPr/>
        </p:nvCxnSpPr>
        <p:spPr>
          <a:xfrm>
            <a:off x="6167195" y="2357074"/>
            <a:ext cx="222277" cy="185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369D9338-84C0-ABA1-A359-9C92119BF62F}"/>
              </a:ext>
            </a:extLst>
          </p:cNvPr>
          <p:cNvCxnSpPr>
            <a:cxnSpLocks/>
          </p:cNvCxnSpPr>
          <p:nvPr/>
        </p:nvCxnSpPr>
        <p:spPr>
          <a:xfrm flipH="1">
            <a:off x="9938142" y="2581072"/>
            <a:ext cx="192933" cy="10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BB009A8B-0716-1D2D-DDCB-0A1D2F0DE228}"/>
              </a:ext>
            </a:extLst>
          </p:cNvPr>
          <p:cNvSpPr txBox="1"/>
          <p:nvPr/>
        </p:nvSpPr>
        <p:spPr>
          <a:xfrm>
            <a:off x="5267507" y="2099720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Kvadrat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0C5F1D4E-1E62-70F5-2618-B2004E1DF25C}"/>
              </a:ext>
            </a:extLst>
          </p:cNvPr>
          <p:cNvSpPr txBox="1"/>
          <p:nvPr/>
        </p:nvSpPr>
        <p:spPr>
          <a:xfrm>
            <a:off x="10136080" y="2357655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Stop 1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782E5819-D955-58CC-61D5-EBEE87C105D1}"/>
              </a:ext>
            </a:extLst>
          </p:cNvPr>
          <p:cNvSpPr txBox="1"/>
          <p:nvPr/>
        </p:nvSpPr>
        <p:spPr>
          <a:xfrm>
            <a:off x="6019800" y="6335949"/>
            <a:ext cx="5580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4"/>
              </a:rPr>
              <a:t>How to find Shortest Paths from Source to all Vertices using Dijkstra’s Algorithm | </a:t>
            </a:r>
            <a:r>
              <a:rPr lang="en-US" sz="1000" dirty="0" err="1">
                <a:hlinkClick r:id="rId4"/>
              </a:rPr>
              <a:t>GeeksforGeeks</a:t>
            </a:r>
            <a:endParaRPr lang="da-DK" sz="10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E461A64-B00B-3309-6DE2-F5BCD372BFA4}"/>
              </a:ext>
            </a:extLst>
          </p:cNvPr>
          <p:cNvSpPr/>
          <p:nvPr/>
        </p:nvSpPr>
        <p:spPr>
          <a:xfrm>
            <a:off x="6177205" y="268159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4B56DD9E-3B62-B5EF-A036-393A64634CF1}"/>
              </a:ext>
            </a:extLst>
          </p:cNvPr>
          <p:cNvCxnSpPr/>
          <p:nvPr/>
        </p:nvCxnSpPr>
        <p:spPr>
          <a:xfrm>
            <a:off x="6664810" y="2895600"/>
            <a:ext cx="120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E00525DB-4AE3-94B1-B60B-7C7647BB3B0F}"/>
              </a:ext>
            </a:extLst>
          </p:cNvPr>
          <p:cNvCxnSpPr>
            <a:cxnSpLocks/>
          </p:cNvCxnSpPr>
          <p:nvPr/>
        </p:nvCxnSpPr>
        <p:spPr>
          <a:xfrm>
            <a:off x="6389472" y="3193143"/>
            <a:ext cx="0" cy="175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B67DCA85-76C8-336E-CFE2-533E2656F425}"/>
              </a:ext>
            </a:extLst>
          </p:cNvPr>
          <p:cNvCxnSpPr>
            <a:cxnSpLocks/>
          </p:cNvCxnSpPr>
          <p:nvPr/>
        </p:nvCxnSpPr>
        <p:spPr>
          <a:xfrm flipH="1">
            <a:off x="5377543" y="3142343"/>
            <a:ext cx="799662" cy="718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21089412-3A30-7D60-2272-87FB15E5B2BE}"/>
              </a:ext>
            </a:extLst>
          </p:cNvPr>
          <p:cNvSpPr/>
          <p:nvPr/>
        </p:nvSpPr>
        <p:spPr>
          <a:xfrm>
            <a:off x="4921473" y="384088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87A4DC3-B827-68A9-E11B-2144A8D0D706}"/>
              </a:ext>
            </a:extLst>
          </p:cNvPr>
          <p:cNvSpPr/>
          <p:nvPr/>
        </p:nvSpPr>
        <p:spPr>
          <a:xfrm>
            <a:off x="7935755" y="2665224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CD8807D7-F298-70F4-3FAB-2A816DE2AE04}"/>
              </a:ext>
            </a:extLst>
          </p:cNvPr>
          <p:cNvCxnSpPr/>
          <p:nvPr/>
        </p:nvCxnSpPr>
        <p:spPr>
          <a:xfrm>
            <a:off x="8164285" y="3193143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9AB07568-7BE4-67CC-7D6E-67EA42D45545}"/>
              </a:ext>
            </a:extLst>
          </p:cNvPr>
          <p:cNvCxnSpPr>
            <a:cxnSpLocks/>
          </p:cNvCxnSpPr>
          <p:nvPr/>
        </p:nvCxnSpPr>
        <p:spPr>
          <a:xfrm>
            <a:off x="8367486" y="3142343"/>
            <a:ext cx="1190171" cy="1908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4DD4F513-A191-CE42-51FE-1CE35FEC69C8}"/>
              </a:ext>
            </a:extLst>
          </p:cNvPr>
          <p:cNvCxnSpPr>
            <a:cxnSpLocks/>
          </p:cNvCxnSpPr>
          <p:nvPr/>
        </p:nvCxnSpPr>
        <p:spPr>
          <a:xfrm>
            <a:off x="8498114" y="2895600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A70A2B7A-6918-5523-D8FE-16FB0DE8AA92}"/>
              </a:ext>
            </a:extLst>
          </p:cNvPr>
          <p:cNvSpPr/>
          <p:nvPr/>
        </p:nvSpPr>
        <p:spPr>
          <a:xfrm>
            <a:off x="7920482" y="384088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9A34312-D0E0-3A19-4E35-202A068788C3}"/>
              </a:ext>
            </a:extLst>
          </p:cNvPr>
          <p:cNvSpPr/>
          <p:nvPr/>
        </p:nvSpPr>
        <p:spPr>
          <a:xfrm>
            <a:off x="6167195" y="5058228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CA0D2D9F-16A3-FAE2-1984-DF666652525C}"/>
              </a:ext>
            </a:extLst>
          </p:cNvPr>
          <p:cNvCxnSpPr>
            <a:cxnSpLocks/>
          </p:cNvCxnSpPr>
          <p:nvPr/>
        </p:nvCxnSpPr>
        <p:spPr>
          <a:xfrm>
            <a:off x="6664810" y="5268686"/>
            <a:ext cx="120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1F3A9CC-F475-6071-26D6-6E62AFAA4A31}"/>
              </a:ext>
            </a:extLst>
          </p:cNvPr>
          <p:cNvSpPr/>
          <p:nvPr/>
        </p:nvSpPr>
        <p:spPr>
          <a:xfrm>
            <a:off x="9406588" y="5038310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56D28A0C-BE62-D740-2EA7-D236422788E2}"/>
              </a:ext>
            </a:extLst>
          </p:cNvPr>
          <p:cNvCxnSpPr>
            <a:cxnSpLocks/>
          </p:cNvCxnSpPr>
          <p:nvPr/>
        </p:nvCxnSpPr>
        <p:spPr>
          <a:xfrm flipV="1">
            <a:off x="9894193" y="4301633"/>
            <a:ext cx="848244" cy="756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F18D4015-6ACA-5A52-EB57-02BD89142384}"/>
              </a:ext>
            </a:extLst>
          </p:cNvPr>
          <p:cNvSpPr/>
          <p:nvPr/>
        </p:nvSpPr>
        <p:spPr>
          <a:xfrm>
            <a:off x="7936456" y="5038310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AE69C5BE-D621-2487-06A6-42B92E926618}"/>
              </a:ext>
            </a:extLst>
          </p:cNvPr>
          <p:cNvSpPr txBox="1"/>
          <p:nvPr/>
        </p:nvSpPr>
        <p:spPr>
          <a:xfrm>
            <a:off x="4825999" y="1604949"/>
            <a:ext cx="709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Stop</a:t>
            </a:r>
            <a:r>
              <a:rPr lang="da-DK" dirty="0"/>
              <a:t> – den billigste er 3 = alle </a:t>
            </a:r>
            <a:r>
              <a:rPr lang="da-DK" dirty="0" err="1"/>
              <a:t>ubesøgte</a:t>
            </a:r>
            <a:r>
              <a:rPr lang="da-DK" dirty="0"/>
              <a:t> knuder har længere afstand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A5B235E-97A6-0C85-4585-EE88A9272080}"/>
              </a:ext>
            </a:extLst>
          </p:cNvPr>
          <p:cNvSpPr/>
          <p:nvPr/>
        </p:nvSpPr>
        <p:spPr>
          <a:xfrm>
            <a:off x="9414697" y="2672814"/>
            <a:ext cx="487605" cy="46075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7413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63B41-9F24-2FB0-084A-50A140C9E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D84A6-562C-C3C5-61D4-EAFB4448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Dijkstra’s</a:t>
            </a:r>
            <a:r>
              <a:rPr lang="da-DK" dirty="0"/>
              <a:t> algoritme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3C4C5E6-8961-814E-643A-8312CBF7A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736" y="2142208"/>
            <a:ext cx="6962420" cy="3733297"/>
          </a:xfrm>
          <a:prstGeom prst="rect">
            <a:avLst/>
          </a:prstGeom>
        </p:spPr>
      </p:pic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931A1000-1A67-8E6E-FE51-3D3AB844938D}"/>
              </a:ext>
            </a:extLst>
          </p:cNvPr>
          <p:cNvCxnSpPr>
            <a:cxnSpLocks/>
          </p:cNvCxnSpPr>
          <p:nvPr/>
        </p:nvCxnSpPr>
        <p:spPr>
          <a:xfrm>
            <a:off x="6167195" y="2357074"/>
            <a:ext cx="222277" cy="185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13952A10-2F9E-F3C5-F6C5-58DA285D0666}"/>
              </a:ext>
            </a:extLst>
          </p:cNvPr>
          <p:cNvCxnSpPr>
            <a:cxnSpLocks/>
          </p:cNvCxnSpPr>
          <p:nvPr/>
        </p:nvCxnSpPr>
        <p:spPr>
          <a:xfrm flipH="1">
            <a:off x="9938142" y="2581072"/>
            <a:ext cx="192933" cy="10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67AA750D-D571-2BD2-2236-9D3E5EBD60A3}"/>
              </a:ext>
            </a:extLst>
          </p:cNvPr>
          <p:cNvSpPr txBox="1"/>
          <p:nvPr/>
        </p:nvSpPr>
        <p:spPr>
          <a:xfrm>
            <a:off x="5267507" y="2099720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Kvadrat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C7C1DCF3-807B-A469-8D92-9C8FC117D7EB}"/>
              </a:ext>
            </a:extLst>
          </p:cNvPr>
          <p:cNvSpPr txBox="1"/>
          <p:nvPr/>
        </p:nvSpPr>
        <p:spPr>
          <a:xfrm>
            <a:off x="10136080" y="2357655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Stop 1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23C2B898-D3AF-10C4-8FFE-A45A461CFE17}"/>
              </a:ext>
            </a:extLst>
          </p:cNvPr>
          <p:cNvSpPr txBox="1"/>
          <p:nvPr/>
        </p:nvSpPr>
        <p:spPr>
          <a:xfrm>
            <a:off x="6019800" y="6335949"/>
            <a:ext cx="5580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How to find Shortest Paths from Source to all Vertices using Dijkstra’s Algorithm | </a:t>
            </a:r>
            <a:r>
              <a:rPr lang="en-US" sz="1000" dirty="0" err="1">
                <a:hlinkClick r:id="rId3"/>
              </a:rPr>
              <a:t>GeeksforGeeks</a:t>
            </a:r>
            <a:endParaRPr lang="da-DK" sz="10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6004F3F-D3D5-CF24-5BD0-D37FB6CF5A27}"/>
              </a:ext>
            </a:extLst>
          </p:cNvPr>
          <p:cNvSpPr/>
          <p:nvPr/>
        </p:nvSpPr>
        <p:spPr>
          <a:xfrm>
            <a:off x="6177205" y="268159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CF91C3E8-E2CF-1838-033D-DF0943639CA3}"/>
              </a:ext>
            </a:extLst>
          </p:cNvPr>
          <p:cNvCxnSpPr/>
          <p:nvPr/>
        </p:nvCxnSpPr>
        <p:spPr>
          <a:xfrm>
            <a:off x="6664810" y="2895600"/>
            <a:ext cx="120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A2D40824-61AD-8998-5BC6-8120F2324F09}"/>
              </a:ext>
            </a:extLst>
          </p:cNvPr>
          <p:cNvCxnSpPr>
            <a:cxnSpLocks/>
          </p:cNvCxnSpPr>
          <p:nvPr/>
        </p:nvCxnSpPr>
        <p:spPr>
          <a:xfrm>
            <a:off x="6389472" y="3193143"/>
            <a:ext cx="0" cy="175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1B28C508-82BF-86C9-DDC7-501B23AF8F3A}"/>
              </a:ext>
            </a:extLst>
          </p:cNvPr>
          <p:cNvCxnSpPr>
            <a:cxnSpLocks/>
          </p:cNvCxnSpPr>
          <p:nvPr/>
        </p:nvCxnSpPr>
        <p:spPr>
          <a:xfrm flipH="1">
            <a:off x="5377543" y="3142343"/>
            <a:ext cx="799662" cy="718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AC8CC591-7DCD-FC32-7AD8-23912AB97650}"/>
              </a:ext>
            </a:extLst>
          </p:cNvPr>
          <p:cNvSpPr/>
          <p:nvPr/>
        </p:nvSpPr>
        <p:spPr>
          <a:xfrm>
            <a:off x="4921473" y="384088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95885FF-2AE6-031A-9929-7B41BE709EB6}"/>
              </a:ext>
            </a:extLst>
          </p:cNvPr>
          <p:cNvSpPr/>
          <p:nvPr/>
        </p:nvSpPr>
        <p:spPr>
          <a:xfrm>
            <a:off x="7935755" y="2665224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1E81520B-201D-457A-52B9-466C9ECA151F}"/>
              </a:ext>
            </a:extLst>
          </p:cNvPr>
          <p:cNvCxnSpPr/>
          <p:nvPr/>
        </p:nvCxnSpPr>
        <p:spPr>
          <a:xfrm>
            <a:off x="8164285" y="3193143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4B9C59CF-11FB-082E-892F-3C51859844F2}"/>
              </a:ext>
            </a:extLst>
          </p:cNvPr>
          <p:cNvCxnSpPr>
            <a:cxnSpLocks/>
          </p:cNvCxnSpPr>
          <p:nvPr/>
        </p:nvCxnSpPr>
        <p:spPr>
          <a:xfrm>
            <a:off x="8367486" y="3142343"/>
            <a:ext cx="1190171" cy="1908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B648D07B-70A0-C4B0-2C1F-B0845C571030}"/>
              </a:ext>
            </a:extLst>
          </p:cNvPr>
          <p:cNvCxnSpPr>
            <a:cxnSpLocks/>
          </p:cNvCxnSpPr>
          <p:nvPr/>
        </p:nvCxnSpPr>
        <p:spPr>
          <a:xfrm>
            <a:off x="8498114" y="2895600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5FABB470-D7EC-B4FE-5C3D-F362F342E4BE}"/>
              </a:ext>
            </a:extLst>
          </p:cNvPr>
          <p:cNvSpPr/>
          <p:nvPr/>
        </p:nvSpPr>
        <p:spPr>
          <a:xfrm>
            <a:off x="7920482" y="384088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D33BD65-A649-B5BD-7AF6-A5C0E52092EE}"/>
              </a:ext>
            </a:extLst>
          </p:cNvPr>
          <p:cNvSpPr/>
          <p:nvPr/>
        </p:nvSpPr>
        <p:spPr>
          <a:xfrm>
            <a:off x="6167195" y="5058228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C807B5F1-F0D4-7DFC-820B-FB7D87E037BF}"/>
              </a:ext>
            </a:extLst>
          </p:cNvPr>
          <p:cNvCxnSpPr>
            <a:cxnSpLocks/>
          </p:cNvCxnSpPr>
          <p:nvPr/>
        </p:nvCxnSpPr>
        <p:spPr>
          <a:xfrm>
            <a:off x="6664810" y="5268686"/>
            <a:ext cx="120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E53FC3C7-28C6-3911-25B1-90B7E50CC7A7}"/>
              </a:ext>
            </a:extLst>
          </p:cNvPr>
          <p:cNvSpPr/>
          <p:nvPr/>
        </p:nvSpPr>
        <p:spPr>
          <a:xfrm>
            <a:off x="9406588" y="5038310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8B8B6186-8DF1-5211-2D6C-3487CBAB7B1D}"/>
              </a:ext>
            </a:extLst>
          </p:cNvPr>
          <p:cNvCxnSpPr>
            <a:cxnSpLocks/>
          </p:cNvCxnSpPr>
          <p:nvPr/>
        </p:nvCxnSpPr>
        <p:spPr>
          <a:xfrm flipV="1">
            <a:off x="9894193" y="4301633"/>
            <a:ext cx="848244" cy="756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57BC2B8B-9049-A414-2958-8641C2CA145F}"/>
              </a:ext>
            </a:extLst>
          </p:cNvPr>
          <p:cNvSpPr/>
          <p:nvPr/>
        </p:nvSpPr>
        <p:spPr>
          <a:xfrm>
            <a:off x="7936456" y="5038310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784DA1C-BE00-F5FE-242F-11B7D48AB22C}"/>
              </a:ext>
            </a:extLst>
          </p:cNvPr>
          <p:cNvSpPr/>
          <p:nvPr/>
        </p:nvSpPr>
        <p:spPr>
          <a:xfrm>
            <a:off x="9414697" y="2672814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Pladsholder til indhold 2">
            <a:extLst>
              <a:ext uri="{FF2B5EF4-FFF2-40B4-BE49-F238E27FC236}">
                <a16:creationId xmlns:a16="http://schemas.microsoft.com/office/drawing/2014/main" id="{5DCFBA9D-4450-CB24-5CEB-13E7D970E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239134" cy="4351338"/>
          </a:xfrm>
        </p:spPr>
        <p:txBody>
          <a:bodyPr>
            <a:normAutofit/>
          </a:bodyPr>
          <a:lstStyle/>
          <a:p>
            <a:r>
              <a:rPr lang="da-DK" dirty="0"/>
              <a:t>Naivt loop</a:t>
            </a:r>
          </a:p>
          <a:p>
            <a:pPr lvl="1"/>
            <a:r>
              <a:rPr lang="da-DK" dirty="0"/>
              <a:t>Kvadrat </a:t>
            </a:r>
            <a:r>
              <a:rPr lang="da-DK" dirty="0">
                <a:sym typeface="Wingdings" panose="05000000000000000000" pitchFamily="2" charset="2"/>
              </a:rPr>
              <a:t></a:t>
            </a:r>
            <a:r>
              <a:rPr lang="da-DK" dirty="0"/>
              <a:t> stop 1</a:t>
            </a:r>
          </a:p>
          <a:p>
            <a:pPr lvl="1"/>
            <a:r>
              <a:rPr lang="da-DK" dirty="0"/>
              <a:t>Gentag for hvert kvadrat og stop</a:t>
            </a:r>
          </a:p>
          <a:p>
            <a:pPr lvl="1"/>
            <a:r>
              <a:rPr lang="da-DK" dirty="0"/>
              <a:t>110000*10000 = 1.100.000.000</a:t>
            </a:r>
          </a:p>
          <a:p>
            <a:pPr lvl="1"/>
            <a:r>
              <a:rPr lang="da-DK" dirty="0"/>
              <a:t> </a:t>
            </a:r>
          </a:p>
        </p:txBody>
      </p:sp>
      <p:pic>
        <p:nvPicPr>
          <p:cNvPr id="29" name="Billede 28">
            <a:extLst>
              <a:ext uri="{FF2B5EF4-FFF2-40B4-BE49-F238E27FC236}">
                <a16:creationId xmlns:a16="http://schemas.microsoft.com/office/drawing/2014/main" id="{8A8BBF9F-BDCB-5117-FD03-940E8E927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210" y="912463"/>
            <a:ext cx="1632024" cy="291819"/>
          </a:xfrm>
          <a:prstGeom prst="rect">
            <a:avLst/>
          </a:prstGeom>
        </p:spPr>
      </p:pic>
      <p:pic>
        <p:nvPicPr>
          <p:cNvPr id="30" name="Billede 29">
            <a:extLst>
              <a:ext uri="{FF2B5EF4-FFF2-40B4-BE49-F238E27FC236}">
                <a16:creationId xmlns:a16="http://schemas.microsoft.com/office/drawing/2014/main" id="{3B6D3923-BEAD-01B4-DD93-2308539A2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067" y="4102185"/>
            <a:ext cx="2469602" cy="3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0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65C2B-64B8-7EE1-F93B-DCCCB85FA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81DAD-540B-6EA9-8590-EA302FF8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Dijkstra’s</a:t>
            </a:r>
            <a:r>
              <a:rPr lang="da-DK" dirty="0"/>
              <a:t> algoritme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61113A61-08F9-6128-8FD3-B5FFC79F373D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61113A61-08F9-6128-8FD3-B5FFC79F373D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124590" r="-102532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124590" r="-2532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224590" r="-10253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224590" r="-2532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324590" r="-102532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324590" r="-2532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424590" r="-10253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424590" r="-2532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524590" r="-10253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524590" r="-253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624590" r="-10253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624590" r="-253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724590" r="-1025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724590" r="-253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824590" r="-10253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824590" r="-253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924590" r="-1025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924590" r="-253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E8C0ECD6-817D-87E3-AA63-5167957B9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736" y="2142208"/>
            <a:ext cx="6962420" cy="3733297"/>
          </a:xfrm>
          <a:prstGeom prst="rect">
            <a:avLst/>
          </a:prstGeom>
        </p:spPr>
      </p:pic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2D7A9218-0ACC-24EA-3A43-FE44C7CEF490}"/>
              </a:ext>
            </a:extLst>
          </p:cNvPr>
          <p:cNvCxnSpPr>
            <a:cxnSpLocks/>
          </p:cNvCxnSpPr>
          <p:nvPr/>
        </p:nvCxnSpPr>
        <p:spPr>
          <a:xfrm>
            <a:off x="6167195" y="2357074"/>
            <a:ext cx="222277" cy="185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9B37C548-5B34-D9E7-F3C6-49118E399F91}"/>
              </a:ext>
            </a:extLst>
          </p:cNvPr>
          <p:cNvCxnSpPr>
            <a:cxnSpLocks/>
          </p:cNvCxnSpPr>
          <p:nvPr/>
        </p:nvCxnSpPr>
        <p:spPr>
          <a:xfrm flipH="1">
            <a:off x="9938142" y="2581072"/>
            <a:ext cx="192933" cy="10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58DF860A-7808-16F2-4DE0-B4796E7151AF}"/>
              </a:ext>
            </a:extLst>
          </p:cNvPr>
          <p:cNvSpPr txBox="1"/>
          <p:nvPr/>
        </p:nvSpPr>
        <p:spPr>
          <a:xfrm>
            <a:off x="5267507" y="2099720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Kvadrat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10817956-3583-6299-5045-554164221FA3}"/>
              </a:ext>
            </a:extLst>
          </p:cNvPr>
          <p:cNvSpPr txBox="1"/>
          <p:nvPr/>
        </p:nvSpPr>
        <p:spPr>
          <a:xfrm>
            <a:off x="10136080" y="2357655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Stop 1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3B6400EF-181A-4497-6169-7C661532130E}"/>
              </a:ext>
            </a:extLst>
          </p:cNvPr>
          <p:cNvSpPr txBox="1"/>
          <p:nvPr/>
        </p:nvSpPr>
        <p:spPr>
          <a:xfrm>
            <a:off x="6019800" y="6335949"/>
            <a:ext cx="5580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4"/>
              </a:rPr>
              <a:t>How to find Shortest Paths from Source to all Vertices using Dijkstra’s Algorithm | </a:t>
            </a:r>
            <a:r>
              <a:rPr lang="en-US" sz="1000" dirty="0" err="1">
                <a:hlinkClick r:id="rId4"/>
              </a:rPr>
              <a:t>GeeksforGeeks</a:t>
            </a:r>
            <a:endParaRPr lang="da-DK" sz="10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AFB914F-62B4-5985-DAB8-57DC725794C4}"/>
              </a:ext>
            </a:extLst>
          </p:cNvPr>
          <p:cNvSpPr/>
          <p:nvPr/>
        </p:nvSpPr>
        <p:spPr>
          <a:xfrm>
            <a:off x="6177205" y="268159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F4B43872-10B9-638E-D7EE-9B4850E40131}"/>
              </a:ext>
            </a:extLst>
          </p:cNvPr>
          <p:cNvCxnSpPr/>
          <p:nvPr/>
        </p:nvCxnSpPr>
        <p:spPr>
          <a:xfrm>
            <a:off x="6664810" y="2895600"/>
            <a:ext cx="120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63A3B664-E46C-EFDC-379A-16A302F1F34A}"/>
              </a:ext>
            </a:extLst>
          </p:cNvPr>
          <p:cNvCxnSpPr>
            <a:cxnSpLocks/>
          </p:cNvCxnSpPr>
          <p:nvPr/>
        </p:nvCxnSpPr>
        <p:spPr>
          <a:xfrm>
            <a:off x="6389472" y="3193143"/>
            <a:ext cx="0" cy="175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AA29B3CA-3C11-4E6F-2FF7-0E236E13C745}"/>
              </a:ext>
            </a:extLst>
          </p:cNvPr>
          <p:cNvCxnSpPr>
            <a:cxnSpLocks/>
          </p:cNvCxnSpPr>
          <p:nvPr/>
        </p:nvCxnSpPr>
        <p:spPr>
          <a:xfrm flipH="1">
            <a:off x="5377543" y="3142343"/>
            <a:ext cx="799662" cy="718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9FCDAF0D-DF47-553B-C03F-F9747B08DF76}"/>
              </a:ext>
            </a:extLst>
          </p:cNvPr>
          <p:cNvSpPr/>
          <p:nvPr/>
        </p:nvSpPr>
        <p:spPr>
          <a:xfrm>
            <a:off x="4921473" y="384088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7CC8BAE-532B-8C8C-6F08-6412017D3524}"/>
              </a:ext>
            </a:extLst>
          </p:cNvPr>
          <p:cNvSpPr/>
          <p:nvPr/>
        </p:nvSpPr>
        <p:spPr>
          <a:xfrm>
            <a:off x="7935755" y="2665224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DCCA80E9-BD83-3863-DB0E-49DE6CDF4A22}"/>
              </a:ext>
            </a:extLst>
          </p:cNvPr>
          <p:cNvCxnSpPr/>
          <p:nvPr/>
        </p:nvCxnSpPr>
        <p:spPr>
          <a:xfrm>
            <a:off x="8164285" y="3193143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FFFA2A47-3059-BE9A-0C42-18E93AE06449}"/>
              </a:ext>
            </a:extLst>
          </p:cNvPr>
          <p:cNvCxnSpPr>
            <a:cxnSpLocks/>
          </p:cNvCxnSpPr>
          <p:nvPr/>
        </p:nvCxnSpPr>
        <p:spPr>
          <a:xfrm>
            <a:off x="8367486" y="3142343"/>
            <a:ext cx="1190171" cy="1908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1191D6DA-F0F8-7F14-BA6A-DDD439BCAFA7}"/>
              </a:ext>
            </a:extLst>
          </p:cNvPr>
          <p:cNvCxnSpPr>
            <a:cxnSpLocks/>
          </p:cNvCxnSpPr>
          <p:nvPr/>
        </p:nvCxnSpPr>
        <p:spPr>
          <a:xfrm>
            <a:off x="8498114" y="2895600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4B8E4AD2-BE85-9975-92D9-179D30989E5A}"/>
              </a:ext>
            </a:extLst>
          </p:cNvPr>
          <p:cNvSpPr/>
          <p:nvPr/>
        </p:nvSpPr>
        <p:spPr>
          <a:xfrm>
            <a:off x="7920482" y="384088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E2C5A2C-6018-8C9C-E7A0-C6B8498C38BB}"/>
              </a:ext>
            </a:extLst>
          </p:cNvPr>
          <p:cNvSpPr/>
          <p:nvPr/>
        </p:nvSpPr>
        <p:spPr>
          <a:xfrm>
            <a:off x="6167195" y="5058228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4B4A50FE-917D-F27C-8906-179C6A489388}"/>
              </a:ext>
            </a:extLst>
          </p:cNvPr>
          <p:cNvCxnSpPr>
            <a:cxnSpLocks/>
          </p:cNvCxnSpPr>
          <p:nvPr/>
        </p:nvCxnSpPr>
        <p:spPr>
          <a:xfrm>
            <a:off x="6664810" y="5268686"/>
            <a:ext cx="120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05B124F4-9DBE-DD04-402D-7EC7AC6BF83A}"/>
              </a:ext>
            </a:extLst>
          </p:cNvPr>
          <p:cNvSpPr/>
          <p:nvPr/>
        </p:nvSpPr>
        <p:spPr>
          <a:xfrm>
            <a:off x="9406588" y="5038310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3047581F-5AFE-EA7E-95DA-D50FCB362293}"/>
              </a:ext>
            </a:extLst>
          </p:cNvPr>
          <p:cNvCxnSpPr>
            <a:cxnSpLocks/>
          </p:cNvCxnSpPr>
          <p:nvPr/>
        </p:nvCxnSpPr>
        <p:spPr>
          <a:xfrm flipV="1">
            <a:off x="9894193" y="4301633"/>
            <a:ext cx="848244" cy="756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714645AC-B78C-08D3-8D83-87957368F19F}"/>
              </a:ext>
            </a:extLst>
          </p:cNvPr>
          <p:cNvSpPr/>
          <p:nvPr/>
        </p:nvSpPr>
        <p:spPr>
          <a:xfrm>
            <a:off x="7936456" y="5038310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CB939C0-2256-E0A7-0621-2FECCB5CB358}"/>
              </a:ext>
            </a:extLst>
          </p:cNvPr>
          <p:cNvSpPr/>
          <p:nvPr/>
        </p:nvSpPr>
        <p:spPr>
          <a:xfrm>
            <a:off x="9414697" y="2672814"/>
            <a:ext cx="487605" cy="46075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D58D8B29-2C6C-2790-E7CA-D1F925B9DECD}"/>
              </a:ext>
            </a:extLst>
          </p:cNvPr>
          <p:cNvCxnSpPr>
            <a:cxnSpLocks/>
          </p:cNvCxnSpPr>
          <p:nvPr/>
        </p:nvCxnSpPr>
        <p:spPr>
          <a:xfrm>
            <a:off x="9938142" y="3055257"/>
            <a:ext cx="896772" cy="785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069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173B0-5FC5-EA50-08C0-CE51FE680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60548-0A8A-102E-0219-EE575AF0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Dijkstra’s</a:t>
            </a:r>
            <a:r>
              <a:rPr lang="da-DK" dirty="0"/>
              <a:t> algoritme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4AD38F6E-305C-5754-4FA7-A182CCDA3A7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377434736"/>
                  </p:ext>
                </p:extLst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4AD38F6E-305C-5754-4FA7-A182CCDA3A7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377434736"/>
                  </p:ext>
                </p:extLst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124590" r="-102532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124590" r="-2532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224590" r="-10253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224590" r="-2532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324590" r="-102532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324590" r="-2532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424590" r="-10253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424590" r="-2532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524590" r="-10253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524590" r="-253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624590" r="-10253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624590" r="-253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724590" r="-1025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724590" r="-253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824590" r="-10253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824590" r="-253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924590" r="-1025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924590" r="-253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A95352B2-851D-2F7E-EA0E-559B4253F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736" y="2142208"/>
            <a:ext cx="6962420" cy="3733297"/>
          </a:xfrm>
          <a:prstGeom prst="rect">
            <a:avLst/>
          </a:prstGeom>
        </p:spPr>
      </p:pic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ABE2B085-BB71-D275-BEF5-07D017FACE56}"/>
              </a:ext>
            </a:extLst>
          </p:cNvPr>
          <p:cNvCxnSpPr>
            <a:cxnSpLocks/>
          </p:cNvCxnSpPr>
          <p:nvPr/>
        </p:nvCxnSpPr>
        <p:spPr>
          <a:xfrm>
            <a:off x="6167195" y="2357074"/>
            <a:ext cx="222277" cy="185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4C91C36D-1FEF-D00A-65F3-D38AC8723F37}"/>
              </a:ext>
            </a:extLst>
          </p:cNvPr>
          <p:cNvCxnSpPr>
            <a:cxnSpLocks/>
          </p:cNvCxnSpPr>
          <p:nvPr/>
        </p:nvCxnSpPr>
        <p:spPr>
          <a:xfrm flipH="1">
            <a:off x="9938142" y="2581072"/>
            <a:ext cx="192933" cy="10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CAAEF514-68A8-B00E-04C4-9D75C654B9BA}"/>
              </a:ext>
            </a:extLst>
          </p:cNvPr>
          <p:cNvSpPr txBox="1"/>
          <p:nvPr/>
        </p:nvSpPr>
        <p:spPr>
          <a:xfrm>
            <a:off x="5267507" y="2099720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Kvadrat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CEFB4B04-7B55-ED8B-47F1-D8EF89067526}"/>
              </a:ext>
            </a:extLst>
          </p:cNvPr>
          <p:cNvSpPr txBox="1"/>
          <p:nvPr/>
        </p:nvSpPr>
        <p:spPr>
          <a:xfrm>
            <a:off x="10136080" y="2357655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Stop 1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43D7CACA-2E8A-43A6-53D3-CDF9361F7A5F}"/>
              </a:ext>
            </a:extLst>
          </p:cNvPr>
          <p:cNvSpPr txBox="1"/>
          <p:nvPr/>
        </p:nvSpPr>
        <p:spPr>
          <a:xfrm>
            <a:off x="6019800" y="6335949"/>
            <a:ext cx="5580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4"/>
              </a:rPr>
              <a:t>How to find Shortest Paths from Source to all Vertices using Dijkstra’s Algorithm | </a:t>
            </a:r>
            <a:r>
              <a:rPr lang="en-US" sz="1000" dirty="0" err="1">
                <a:hlinkClick r:id="rId4"/>
              </a:rPr>
              <a:t>GeeksforGeeks</a:t>
            </a:r>
            <a:endParaRPr lang="da-DK" sz="10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F7424F-E58C-48B4-6FBD-DC3ED4447D53}"/>
              </a:ext>
            </a:extLst>
          </p:cNvPr>
          <p:cNvSpPr/>
          <p:nvPr/>
        </p:nvSpPr>
        <p:spPr>
          <a:xfrm>
            <a:off x="6177205" y="268159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5A2B4B7E-8153-9FB8-3A3F-DE83614822DA}"/>
              </a:ext>
            </a:extLst>
          </p:cNvPr>
          <p:cNvCxnSpPr/>
          <p:nvPr/>
        </p:nvCxnSpPr>
        <p:spPr>
          <a:xfrm>
            <a:off x="6664810" y="2895600"/>
            <a:ext cx="120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3A65769F-8A30-B7D4-CA0D-1C293E7BF81A}"/>
              </a:ext>
            </a:extLst>
          </p:cNvPr>
          <p:cNvCxnSpPr>
            <a:cxnSpLocks/>
          </p:cNvCxnSpPr>
          <p:nvPr/>
        </p:nvCxnSpPr>
        <p:spPr>
          <a:xfrm>
            <a:off x="6389472" y="3193143"/>
            <a:ext cx="0" cy="175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6D09F715-A766-A2A7-D72B-E988BB525870}"/>
              </a:ext>
            </a:extLst>
          </p:cNvPr>
          <p:cNvCxnSpPr>
            <a:cxnSpLocks/>
          </p:cNvCxnSpPr>
          <p:nvPr/>
        </p:nvCxnSpPr>
        <p:spPr>
          <a:xfrm flipH="1">
            <a:off x="5377543" y="3142343"/>
            <a:ext cx="799662" cy="718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773110A2-1596-E516-B0D3-A5DC617BC8F0}"/>
              </a:ext>
            </a:extLst>
          </p:cNvPr>
          <p:cNvSpPr/>
          <p:nvPr/>
        </p:nvSpPr>
        <p:spPr>
          <a:xfrm>
            <a:off x="4921473" y="384088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5A5A72-0E1C-D1A1-9FF7-4E4C8736BA4A}"/>
              </a:ext>
            </a:extLst>
          </p:cNvPr>
          <p:cNvSpPr/>
          <p:nvPr/>
        </p:nvSpPr>
        <p:spPr>
          <a:xfrm>
            <a:off x="7935755" y="2665224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DF8855E8-13DE-53EA-FC1C-AB4080C90BEA}"/>
              </a:ext>
            </a:extLst>
          </p:cNvPr>
          <p:cNvCxnSpPr/>
          <p:nvPr/>
        </p:nvCxnSpPr>
        <p:spPr>
          <a:xfrm>
            <a:off x="8164285" y="3193143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0B876FF6-6D6E-9DDA-C775-30F2FD466466}"/>
              </a:ext>
            </a:extLst>
          </p:cNvPr>
          <p:cNvCxnSpPr>
            <a:cxnSpLocks/>
          </p:cNvCxnSpPr>
          <p:nvPr/>
        </p:nvCxnSpPr>
        <p:spPr>
          <a:xfrm>
            <a:off x="8367486" y="3142343"/>
            <a:ext cx="1190171" cy="1908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96B1328C-244D-CD7D-1A67-5C3AD805C4C0}"/>
              </a:ext>
            </a:extLst>
          </p:cNvPr>
          <p:cNvCxnSpPr>
            <a:cxnSpLocks/>
          </p:cNvCxnSpPr>
          <p:nvPr/>
        </p:nvCxnSpPr>
        <p:spPr>
          <a:xfrm>
            <a:off x="8498114" y="2895600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4F688A84-9DF2-1FB5-EC34-24D779ACEAA0}"/>
              </a:ext>
            </a:extLst>
          </p:cNvPr>
          <p:cNvSpPr/>
          <p:nvPr/>
        </p:nvSpPr>
        <p:spPr>
          <a:xfrm>
            <a:off x="7920482" y="384088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3D6AB2B-53F0-8D68-BB51-B8881AFDA6EC}"/>
              </a:ext>
            </a:extLst>
          </p:cNvPr>
          <p:cNvSpPr/>
          <p:nvPr/>
        </p:nvSpPr>
        <p:spPr>
          <a:xfrm>
            <a:off x="6167195" y="5058228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CFF411CA-8701-E7A5-05CF-FF65CAE04853}"/>
              </a:ext>
            </a:extLst>
          </p:cNvPr>
          <p:cNvCxnSpPr>
            <a:cxnSpLocks/>
          </p:cNvCxnSpPr>
          <p:nvPr/>
        </p:nvCxnSpPr>
        <p:spPr>
          <a:xfrm>
            <a:off x="6664810" y="5268686"/>
            <a:ext cx="120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C8701C50-75F1-90A8-E20A-44F5E7DF5F13}"/>
              </a:ext>
            </a:extLst>
          </p:cNvPr>
          <p:cNvSpPr/>
          <p:nvPr/>
        </p:nvSpPr>
        <p:spPr>
          <a:xfrm>
            <a:off x="9406588" y="5038310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55970935-9C78-A815-51AD-563FC9603354}"/>
              </a:ext>
            </a:extLst>
          </p:cNvPr>
          <p:cNvCxnSpPr>
            <a:cxnSpLocks/>
          </p:cNvCxnSpPr>
          <p:nvPr/>
        </p:nvCxnSpPr>
        <p:spPr>
          <a:xfrm flipV="1">
            <a:off x="9894193" y="4301633"/>
            <a:ext cx="848244" cy="756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7C8417C6-AF9C-7C21-A8C9-A91799707796}"/>
              </a:ext>
            </a:extLst>
          </p:cNvPr>
          <p:cNvSpPr/>
          <p:nvPr/>
        </p:nvSpPr>
        <p:spPr>
          <a:xfrm>
            <a:off x="7936456" y="5038310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347DB37-F19E-FE42-A3F2-95485E4BF6C8}"/>
              </a:ext>
            </a:extLst>
          </p:cNvPr>
          <p:cNvSpPr/>
          <p:nvPr/>
        </p:nvSpPr>
        <p:spPr>
          <a:xfrm>
            <a:off x="9414697" y="2672814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0518D5F-D9F4-4F8F-3038-9D150A2987C1}"/>
              </a:ext>
            </a:extLst>
          </p:cNvPr>
          <p:cNvSpPr/>
          <p:nvPr/>
        </p:nvSpPr>
        <p:spPr>
          <a:xfrm>
            <a:off x="10759002" y="3819637"/>
            <a:ext cx="487605" cy="46075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3708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E04A8-9A8C-2FF8-6D53-0D2935A2E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78275-8341-08B7-DD4D-2829863D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Dijkstra’s</a:t>
            </a:r>
            <a:r>
              <a:rPr lang="da-DK" dirty="0"/>
              <a:t> algoritme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B467C99-2199-8B57-E00F-9F975E185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736" y="2142208"/>
            <a:ext cx="6962420" cy="3733297"/>
          </a:xfrm>
          <a:prstGeom prst="rect">
            <a:avLst/>
          </a:prstGeom>
        </p:spPr>
      </p:pic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F1D72964-3060-08AC-F21C-DABC4432F31D}"/>
              </a:ext>
            </a:extLst>
          </p:cNvPr>
          <p:cNvCxnSpPr>
            <a:cxnSpLocks/>
          </p:cNvCxnSpPr>
          <p:nvPr/>
        </p:nvCxnSpPr>
        <p:spPr>
          <a:xfrm>
            <a:off x="6167195" y="2357074"/>
            <a:ext cx="222277" cy="185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C646E2D6-F5D1-6C32-38E8-24C8147311A7}"/>
              </a:ext>
            </a:extLst>
          </p:cNvPr>
          <p:cNvCxnSpPr>
            <a:cxnSpLocks/>
          </p:cNvCxnSpPr>
          <p:nvPr/>
        </p:nvCxnSpPr>
        <p:spPr>
          <a:xfrm flipH="1">
            <a:off x="9938142" y="2581072"/>
            <a:ext cx="192933" cy="10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148F3FE4-8044-34E2-AA81-2A8CDA5392ED}"/>
              </a:ext>
            </a:extLst>
          </p:cNvPr>
          <p:cNvSpPr txBox="1"/>
          <p:nvPr/>
        </p:nvSpPr>
        <p:spPr>
          <a:xfrm>
            <a:off x="5267507" y="2099720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Kvadrat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806D64E4-F8C7-B6F5-60C7-A2C0EA45F3DC}"/>
              </a:ext>
            </a:extLst>
          </p:cNvPr>
          <p:cNvSpPr txBox="1"/>
          <p:nvPr/>
        </p:nvSpPr>
        <p:spPr>
          <a:xfrm>
            <a:off x="10136080" y="2357655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Stop 1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A2C81077-BAF0-6046-8B24-175052E602AB}"/>
              </a:ext>
            </a:extLst>
          </p:cNvPr>
          <p:cNvSpPr txBox="1"/>
          <p:nvPr/>
        </p:nvSpPr>
        <p:spPr>
          <a:xfrm>
            <a:off x="6019800" y="6335949"/>
            <a:ext cx="5580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How to find Shortest Paths from Source to all Vertices using Dijkstra’s Algorithm | </a:t>
            </a:r>
            <a:r>
              <a:rPr lang="en-US" sz="1000" dirty="0" err="1">
                <a:hlinkClick r:id="rId3"/>
              </a:rPr>
              <a:t>GeeksforGeeks</a:t>
            </a:r>
            <a:endParaRPr lang="da-DK" sz="10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255074E-9314-41C2-4EB4-831764EBDB85}"/>
              </a:ext>
            </a:extLst>
          </p:cNvPr>
          <p:cNvSpPr/>
          <p:nvPr/>
        </p:nvSpPr>
        <p:spPr>
          <a:xfrm>
            <a:off x="6177205" y="268159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47B5388A-71BE-3382-2B6D-9ACA38006D61}"/>
              </a:ext>
            </a:extLst>
          </p:cNvPr>
          <p:cNvCxnSpPr/>
          <p:nvPr/>
        </p:nvCxnSpPr>
        <p:spPr>
          <a:xfrm>
            <a:off x="6664810" y="2895600"/>
            <a:ext cx="120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F17DE5F1-20E8-C418-97D3-EDF3A51A78E4}"/>
              </a:ext>
            </a:extLst>
          </p:cNvPr>
          <p:cNvCxnSpPr>
            <a:cxnSpLocks/>
          </p:cNvCxnSpPr>
          <p:nvPr/>
        </p:nvCxnSpPr>
        <p:spPr>
          <a:xfrm>
            <a:off x="6389472" y="3193143"/>
            <a:ext cx="0" cy="175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517843BE-78EB-D093-BE63-C9F596CBA538}"/>
              </a:ext>
            </a:extLst>
          </p:cNvPr>
          <p:cNvCxnSpPr>
            <a:cxnSpLocks/>
          </p:cNvCxnSpPr>
          <p:nvPr/>
        </p:nvCxnSpPr>
        <p:spPr>
          <a:xfrm flipH="1">
            <a:off x="5377543" y="3142343"/>
            <a:ext cx="799662" cy="718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F5D55ADF-1279-F113-DBD0-D82BFB632ED6}"/>
              </a:ext>
            </a:extLst>
          </p:cNvPr>
          <p:cNvSpPr/>
          <p:nvPr/>
        </p:nvSpPr>
        <p:spPr>
          <a:xfrm>
            <a:off x="4921473" y="384088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2B60FD-9E37-7803-FABD-0E2ACE2BDACB}"/>
              </a:ext>
            </a:extLst>
          </p:cNvPr>
          <p:cNvSpPr/>
          <p:nvPr/>
        </p:nvSpPr>
        <p:spPr>
          <a:xfrm>
            <a:off x="7935755" y="2665224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34D1B9FD-A2CC-3B65-7838-5B65AB7914F6}"/>
              </a:ext>
            </a:extLst>
          </p:cNvPr>
          <p:cNvCxnSpPr/>
          <p:nvPr/>
        </p:nvCxnSpPr>
        <p:spPr>
          <a:xfrm>
            <a:off x="8164285" y="3193143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B81444AE-66FE-C6C3-951F-53E65E30FE32}"/>
              </a:ext>
            </a:extLst>
          </p:cNvPr>
          <p:cNvCxnSpPr>
            <a:cxnSpLocks/>
          </p:cNvCxnSpPr>
          <p:nvPr/>
        </p:nvCxnSpPr>
        <p:spPr>
          <a:xfrm>
            <a:off x="8367486" y="3142343"/>
            <a:ext cx="1190171" cy="1908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3AB8018F-11E9-7F21-9FEB-EAFE1EE63A25}"/>
              </a:ext>
            </a:extLst>
          </p:cNvPr>
          <p:cNvCxnSpPr>
            <a:cxnSpLocks/>
          </p:cNvCxnSpPr>
          <p:nvPr/>
        </p:nvCxnSpPr>
        <p:spPr>
          <a:xfrm>
            <a:off x="8498114" y="2895600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BD5445A8-F7BF-06D3-1193-A6063964805E}"/>
              </a:ext>
            </a:extLst>
          </p:cNvPr>
          <p:cNvSpPr/>
          <p:nvPr/>
        </p:nvSpPr>
        <p:spPr>
          <a:xfrm>
            <a:off x="7920482" y="384088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1A25625-1C1E-5BAF-47AF-C405A6ED6249}"/>
              </a:ext>
            </a:extLst>
          </p:cNvPr>
          <p:cNvSpPr/>
          <p:nvPr/>
        </p:nvSpPr>
        <p:spPr>
          <a:xfrm>
            <a:off x="6167195" y="5058228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12F9C50A-B8BA-A8D1-BC7F-F1A3C9FA8906}"/>
              </a:ext>
            </a:extLst>
          </p:cNvPr>
          <p:cNvCxnSpPr>
            <a:cxnSpLocks/>
          </p:cNvCxnSpPr>
          <p:nvPr/>
        </p:nvCxnSpPr>
        <p:spPr>
          <a:xfrm>
            <a:off x="6664810" y="5268686"/>
            <a:ext cx="120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566E65EA-C0AE-34F7-5A40-6A39305610B9}"/>
              </a:ext>
            </a:extLst>
          </p:cNvPr>
          <p:cNvSpPr/>
          <p:nvPr/>
        </p:nvSpPr>
        <p:spPr>
          <a:xfrm>
            <a:off x="9406588" y="5038310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0C1D2B49-2AF4-9369-AA75-FEA81F0FA7C4}"/>
              </a:ext>
            </a:extLst>
          </p:cNvPr>
          <p:cNvCxnSpPr>
            <a:cxnSpLocks/>
          </p:cNvCxnSpPr>
          <p:nvPr/>
        </p:nvCxnSpPr>
        <p:spPr>
          <a:xfrm flipV="1">
            <a:off x="9894193" y="4301633"/>
            <a:ext cx="848244" cy="756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A4A80457-AB3F-69BE-7913-FE540576F26A}"/>
              </a:ext>
            </a:extLst>
          </p:cNvPr>
          <p:cNvSpPr/>
          <p:nvPr/>
        </p:nvSpPr>
        <p:spPr>
          <a:xfrm>
            <a:off x="7936456" y="5038310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644D7AC-FC9D-E5E9-F06F-366C318F07C3}"/>
              </a:ext>
            </a:extLst>
          </p:cNvPr>
          <p:cNvSpPr/>
          <p:nvPr/>
        </p:nvSpPr>
        <p:spPr>
          <a:xfrm>
            <a:off x="9414697" y="2672814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8E2F464-1602-55BE-E029-D39725DD806C}"/>
              </a:ext>
            </a:extLst>
          </p:cNvPr>
          <p:cNvSpPr/>
          <p:nvPr/>
        </p:nvSpPr>
        <p:spPr>
          <a:xfrm>
            <a:off x="10759002" y="3819637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Pladsholder til indhold 2">
            <a:extLst>
              <a:ext uri="{FF2B5EF4-FFF2-40B4-BE49-F238E27FC236}">
                <a16:creationId xmlns:a16="http://schemas.microsoft.com/office/drawing/2014/main" id="{3D0B9B7A-9384-802A-5886-53F20A7E0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553180" cy="4351338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Naivt loop</a:t>
            </a:r>
          </a:p>
          <a:p>
            <a:pPr lvl="1"/>
            <a:r>
              <a:rPr lang="da-DK" dirty="0"/>
              <a:t>Kvadrat </a:t>
            </a:r>
            <a:r>
              <a:rPr lang="da-DK" dirty="0">
                <a:sym typeface="Wingdings" panose="05000000000000000000" pitchFamily="2" charset="2"/>
              </a:rPr>
              <a:t></a:t>
            </a:r>
            <a:r>
              <a:rPr lang="da-DK" dirty="0"/>
              <a:t> stop 1</a:t>
            </a:r>
          </a:p>
          <a:p>
            <a:pPr lvl="1"/>
            <a:r>
              <a:rPr lang="da-DK" dirty="0"/>
              <a:t>Gentag for hvert kvadrat og stop</a:t>
            </a:r>
          </a:p>
          <a:p>
            <a:pPr lvl="1"/>
            <a:r>
              <a:rPr lang="da-DK" dirty="0"/>
              <a:t> </a:t>
            </a:r>
          </a:p>
          <a:p>
            <a:r>
              <a:rPr lang="da-DK" dirty="0"/>
              <a:t>Afstand til alle knuder</a:t>
            </a:r>
          </a:p>
          <a:p>
            <a:pPr lvl="1"/>
            <a:r>
              <a:rPr lang="da-DK" dirty="0"/>
              <a:t>Kvadrat </a:t>
            </a:r>
            <a:r>
              <a:rPr lang="da-DK" dirty="0">
                <a:sym typeface="Wingdings" panose="05000000000000000000" pitchFamily="2" charset="2"/>
              </a:rPr>
              <a:t> alle knuder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Loop over alle par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Stop  alle knuder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Vektor beregninger </a:t>
            </a:r>
            <a:endParaRPr lang="da-DK" dirty="0"/>
          </a:p>
          <a:p>
            <a:endParaRPr lang="da-DK" dirty="0"/>
          </a:p>
        </p:txBody>
      </p:sp>
      <p:pic>
        <p:nvPicPr>
          <p:cNvPr id="29" name="Billede 28">
            <a:extLst>
              <a:ext uri="{FF2B5EF4-FFF2-40B4-BE49-F238E27FC236}">
                <a16:creationId xmlns:a16="http://schemas.microsoft.com/office/drawing/2014/main" id="{79FB5CA5-9514-401D-3AFF-016313FD0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210" y="912463"/>
            <a:ext cx="1632024" cy="291819"/>
          </a:xfrm>
          <a:prstGeom prst="rect">
            <a:avLst/>
          </a:prstGeom>
        </p:spPr>
      </p:pic>
      <p:pic>
        <p:nvPicPr>
          <p:cNvPr id="30" name="Billede 29">
            <a:extLst>
              <a:ext uri="{FF2B5EF4-FFF2-40B4-BE49-F238E27FC236}">
                <a16:creationId xmlns:a16="http://schemas.microsoft.com/office/drawing/2014/main" id="{15C2079F-C07F-4D64-856A-DBEB3E8D9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929" y="3173811"/>
            <a:ext cx="2469602" cy="343000"/>
          </a:xfrm>
          <a:prstGeom prst="rect">
            <a:avLst/>
          </a:prstGeom>
        </p:spPr>
      </p:pic>
      <p:pic>
        <p:nvPicPr>
          <p:cNvPr id="31" name="Billede 30">
            <a:extLst>
              <a:ext uri="{FF2B5EF4-FFF2-40B4-BE49-F238E27FC236}">
                <a16:creationId xmlns:a16="http://schemas.microsoft.com/office/drawing/2014/main" id="{A6D87E9E-24D4-EE32-3E61-7E3C98E54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543" y="4585503"/>
            <a:ext cx="2732419" cy="333222"/>
          </a:xfrm>
          <a:prstGeom prst="rect">
            <a:avLst/>
          </a:prstGeom>
        </p:spPr>
      </p:pic>
      <p:pic>
        <p:nvPicPr>
          <p:cNvPr id="32" name="Billede 31">
            <a:extLst>
              <a:ext uri="{FF2B5EF4-FFF2-40B4-BE49-F238E27FC236}">
                <a16:creationId xmlns:a16="http://schemas.microsoft.com/office/drawing/2014/main" id="{FA30127E-FD3E-3C8E-AC62-47E95ED7A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2543" y="5281184"/>
            <a:ext cx="2732419" cy="2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4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5F14B-002E-5166-8FCF-9CC6CBA8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Dagsorden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DCF495E-FD5F-6AF1-B369-53F1693A1A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Opgaver</a:t>
            </a:r>
          </a:p>
          <a:p>
            <a:r>
              <a:rPr lang="da-DK" dirty="0"/>
              <a:t>Løsning</a:t>
            </a:r>
          </a:p>
          <a:p>
            <a:r>
              <a:rPr lang="da-DK" dirty="0" err="1"/>
              <a:t>Dijkstra’s</a:t>
            </a:r>
            <a:r>
              <a:rPr lang="da-DK" dirty="0"/>
              <a:t> algoritme</a:t>
            </a:r>
          </a:p>
          <a:p>
            <a:r>
              <a:rPr lang="da-DK" dirty="0"/>
              <a:t>Intro til kompositionelt design</a:t>
            </a:r>
          </a:p>
          <a:p>
            <a:r>
              <a:rPr lang="da-DK" dirty="0"/>
              <a:t>Implementering</a:t>
            </a:r>
          </a:p>
          <a:p>
            <a:r>
              <a:rPr lang="da-DK" dirty="0"/>
              <a:t>Demonstration</a:t>
            </a:r>
          </a:p>
          <a:p>
            <a:r>
              <a:rPr lang="da-DK" dirty="0"/>
              <a:t>Prøv selv</a:t>
            </a:r>
          </a:p>
          <a:p>
            <a:endParaRPr lang="da-DK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FC5B26C-E7D3-5789-8638-1B213D64F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7051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1526A-85FF-A1A9-F660-158A95542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67CC0-6269-CA1C-BF70-898DFD23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Løsning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10516F-4231-F08D-4FF2-8CE67822A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Multi</a:t>
            </a:r>
            <a:r>
              <a:rPr lang="da-DK" dirty="0"/>
              <a:t>-source </a:t>
            </a:r>
            <a:r>
              <a:rPr lang="da-DK" dirty="0" err="1"/>
              <a:t>multi-target</a:t>
            </a:r>
            <a:r>
              <a:rPr lang="da-DK" dirty="0"/>
              <a:t> </a:t>
            </a:r>
            <a:r>
              <a:rPr lang="da-DK" dirty="0" err="1"/>
              <a:t>weighted</a:t>
            </a:r>
            <a:r>
              <a:rPr lang="da-DK" dirty="0"/>
              <a:t> </a:t>
            </a:r>
            <a:r>
              <a:rPr lang="da-DK" dirty="0" err="1"/>
              <a:t>shortest</a:t>
            </a:r>
            <a:r>
              <a:rPr lang="da-DK" dirty="0"/>
              <a:t> </a:t>
            </a:r>
            <a:r>
              <a:rPr lang="da-DK" dirty="0" err="1"/>
              <a:t>path</a:t>
            </a:r>
            <a:r>
              <a:rPr lang="da-DK" dirty="0"/>
              <a:t> for hvert par af kvadrater og stop:</a:t>
            </a:r>
          </a:p>
          <a:p>
            <a:pPr lvl="1"/>
            <a:r>
              <a:rPr lang="da-DK" dirty="0"/>
              <a:t>Naivt loop over alle par😨</a:t>
            </a:r>
          </a:p>
          <a:p>
            <a:pPr lvl="1"/>
            <a:r>
              <a:rPr lang="da-DK" dirty="0"/>
              <a:t>Brug </a:t>
            </a:r>
            <a:r>
              <a:rPr lang="da-DK" dirty="0" err="1"/>
              <a:t>Dijkstra’s</a:t>
            </a:r>
            <a:r>
              <a:rPr lang="da-DK" dirty="0"/>
              <a:t> algoritme på en smart måde😁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4CB98DD-ACE1-02F5-03B7-CD89C8E2A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1715" y="1825625"/>
            <a:ext cx="5802086" cy="4351338"/>
          </a:xfrm>
        </p:spPr>
        <p:txBody>
          <a:bodyPr>
            <a:normAutofit/>
          </a:bodyPr>
          <a:lstStyle/>
          <a:p>
            <a:r>
              <a:rPr lang="da-DK" dirty="0"/>
              <a:t>Anvend:</a:t>
            </a:r>
          </a:p>
          <a:p>
            <a:pPr lvl="1"/>
            <a:r>
              <a:rPr lang="da-DK" dirty="0" err="1"/>
              <a:t>NetworkX</a:t>
            </a:r>
            <a:r>
              <a:rPr lang="da-DK" dirty="0"/>
              <a:t>/OSMNX:</a:t>
            </a:r>
          </a:p>
          <a:p>
            <a:pPr lvl="2"/>
            <a:r>
              <a:rPr lang="da-DK" dirty="0"/>
              <a:t>Fordele: bedste Python graf pakke</a:t>
            </a:r>
          </a:p>
          <a:p>
            <a:pPr lvl="2"/>
            <a:r>
              <a:rPr lang="da-DK" dirty="0"/>
              <a:t>Ulemper: Python😨🐌</a:t>
            </a:r>
          </a:p>
          <a:p>
            <a:pPr lvl="1"/>
            <a:r>
              <a:rPr lang="da-DK" dirty="0" err="1"/>
              <a:t>Igraph</a:t>
            </a:r>
            <a:r>
              <a:rPr lang="da-DK" dirty="0"/>
              <a:t>:</a:t>
            </a:r>
          </a:p>
          <a:p>
            <a:pPr lvl="2"/>
            <a:r>
              <a:rPr lang="da-DK" dirty="0"/>
              <a:t>Fordele: Python pakke skrevet i C😁🏃‍♂️</a:t>
            </a:r>
          </a:p>
          <a:p>
            <a:pPr lvl="2"/>
            <a:r>
              <a:rPr lang="da-DK" dirty="0"/>
              <a:t>Ulemper: lidt mere bøvlet</a:t>
            </a:r>
          </a:p>
        </p:txBody>
      </p:sp>
    </p:spTree>
    <p:extLst>
      <p:ext uri="{BB962C8B-B14F-4D97-AF65-F5344CB8AC3E}">
        <p14:creationId xmlns:p14="http://schemas.microsoft.com/office/powerpoint/2010/main" val="328606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78C5E-AF86-8B13-1EF0-B0FD7504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 kopiering			If-</a:t>
            </a:r>
            <a:r>
              <a:rPr lang="da-DK" dirty="0" err="1"/>
              <a:t>else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A252A6-2CEC-21D6-6089-23A3D7FE93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2481EE2-D715-A8CE-926F-6587C230D8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6EFB7BB5-7565-2D28-58FE-62CEC555C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657733"/>
            <a:ext cx="4640943" cy="4687122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E3013922-5373-B276-3355-592496A79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85" y="1657733"/>
            <a:ext cx="5109087" cy="370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96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C9A91-18AB-CB0B-41F1-64C822DAF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3DB5F-8A54-B142-3B8B-B7C87871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Nedarvning 				Kompositionelt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8DA68AA-4F92-87CE-E273-19C5C3575A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7B6C1E2-6E2D-6F66-55C9-448553608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9907"/>
            <a:ext cx="5181600" cy="4847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/>
              <a:t>”Code by addition, not by </a:t>
            </a:r>
            <a:r>
              <a:rPr lang="da-DK" sz="2000" dirty="0" err="1"/>
              <a:t>modification</a:t>
            </a:r>
            <a:r>
              <a:rPr lang="da-DK" sz="2000" dirty="0"/>
              <a:t>”</a:t>
            </a:r>
          </a:p>
          <a:p>
            <a:pPr marL="0" indent="0">
              <a:buNone/>
            </a:pPr>
            <a:r>
              <a:rPr lang="da-DK" sz="2000" dirty="0"/>
              <a:t>Nemt at lave ny </a:t>
            </a:r>
            <a:r>
              <a:rPr lang="da-DK" sz="2000" dirty="0" err="1"/>
              <a:t>ExtraStrongVerification</a:t>
            </a:r>
            <a:r>
              <a:rPr lang="da-DK" sz="2000" dirty="0"/>
              <a:t>()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1203A750-9495-A514-19FA-FD380F14C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329907"/>
            <a:ext cx="3124540" cy="5162968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EEE54CDF-E540-D503-4D2C-628AF598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060" y="2387374"/>
            <a:ext cx="3827576" cy="2399169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EBDEFB47-D7A9-A587-D066-AF8F7CB25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833" y="2141537"/>
            <a:ext cx="28258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79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9BA1D-F506-2357-E53A-92F7EEBA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Implementering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BA7831-7316-B7B3-A0AD-A176B7318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74321" cy="4351338"/>
          </a:xfrm>
        </p:spPr>
        <p:txBody>
          <a:bodyPr>
            <a:normAutofit fontScale="70000" lnSpcReduction="20000"/>
          </a:bodyPr>
          <a:lstStyle/>
          <a:p>
            <a:r>
              <a:rPr lang="da-DK" dirty="0"/>
              <a:t>Indlæs data med </a:t>
            </a:r>
            <a:r>
              <a:rPr lang="da-DK" dirty="0" err="1"/>
              <a:t>DataStrategy</a:t>
            </a:r>
            <a:endParaRPr lang="da-DK" dirty="0"/>
          </a:p>
          <a:p>
            <a:r>
              <a:rPr lang="da-DK" dirty="0"/>
              <a:t>Hent OSM graf</a:t>
            </a:r>
          </a:p>
          <a:p>
            <a:r>
              <a:rPr lang="da-DK" dirty="0"/>
              <a:t>Fjern </a:t>
            </a:r>
            <a:r>
              <a:rPr lang="da-DK" dirty="0" err="1"/>
              <a:t>uforbundende</a:t>
            </a:r>
            <a:r>
              <a:rPr lang="da-DK" dirty="0"/>
              <a:t> komponenter</a:t>
            </a:r>
          </a:p>
          <a:p>
            <a:pPr lvl="1"/>
            <a:r>
              <a:rPr lang="da-DK" dirty="0"/>
              <a:t>Undgå at fjerne øer</a:t>
            </a:r>
          </a:p>
          <a:p>
            <a:pPr lvl="1"/>
            <a:r>
              <a:rPr lang="da-DK" dirty="0"/>
              <a:t>Fjern f.eks. gangsti på taget af </a:t>
            </a:r>
            <a:r>
              <a:rPr lang="da-DK" dirty="0" err="1"/>
              <a:t>Aros</a:t>
            </a:r>
            <a:endParaRPr lang="da-DK" dirty="0"/>
          </a:p>
          <a:p>
            <a:r>
              <a:rPr lang="da-DK" dirty="0"/>
              <a:t>Konverter til </a:t>
            </a:r>
            <a:r>
              <a:rPr lang="da-DK" dirty="0" err="1"/>
              <a:t>Igraph</a:t>
            </a:r>
            <a:r>
              <a:rPr lang="da-DK" dirty="0"/>
              <a:t> graf</a:t>
            </a:r>
          </a:p>
          <a:p>
            <a:r>
              <a:rPr lang="da-DK" dirty="0"/>
              <a:t>Tildel OSM knuder til kvadrater og stop</a:t>
            </a:r>
          </a:p>
          <a:p>
            <a:r>
              <a:rPr lang="da-DK" dirty="0"/>
              <a:t>Opdel stops i </a:t>
            </a:r>
            <a:r>
              <a:rPr lang="da-DK" dirty="0" err="1"/>
              <a:t>chunks</a:t>
            </a:r>
            <a:endParaRPr lang="da-DK" dirty="0"/>
          </a:p>
          <a:p>
            <a:r>
              <a:rPr lang="da-DK" dirty="0"/>
              <a:t>Find korteste veje for </a:t>
            </a:r>
            <a:r>
              <a:rPr lang="da-DK" dirty="0" err="1"/>
              <a:t>chunk</a:t>
            </a:r>
            <a:endParaRPr lang="da-DK" dirty="0"/>
          </a:p>
          <a:p>
            <a:r>
              <a:rPr lang="da-DK" dirty="0"/>
              <a:t>For hvert kvadrat, gem stops efter regel i </a:t>
            </a:r>
            <a:r>
              <a:rPr lang="da-DK" dirty="0" err="1"/>
              <a:t>TaskStrategy</a:t>
            </a:r>
            <a:endParaRPr lang="da-DK" dirty="0"/>
          </a:p>
          <a:p>
            <a:r>
              <a:rPr lang="da-DK" dirty="0"/>
              <a:t>(Find geometrien for hver vej)</a:t>
            </a:r>
          </a:p>
          <a:p>
            <a:r>
              <a:rPr lang="da-DK" dirty="0"/>
              <a:t>Skriv resultat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8D9D3CB-C304-01DC-05D3-C04A493306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5954CB5-7CA3-4358-0338-7A9D45088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390" y="3844830"/>
            <a:ext cx="4968217" cy="1475914"/>
          </a:xfrm>
          <a:prstGeom prst="rect">
            <a:avLst/>
          </a:prstGeom>
        </p:spPr>
      </p:pic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4B7D1518-A99B-37B6-C09C-308BCD0149DE}"/>
              </a:ext>
            </a:extLst>
          </p:cNvPr>
          <p:cNvCxnSpPr>
            <a:cxnSpLocks/>
          </p:cNvCxnSpPr>
          <p:nvPr/>
        </p:nvCxnSpPr>
        <p:spPr>
          <a:xfrm flipH="1" flipV="1">
            <a:off x="6796314" y="5309307"/>
            <a:ext cx="426549" cy="438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484501FD-6CCE-798F-13CF-BFD8C14F7B86}"/>
              </a:ext>
            </a:extLst>
          </p:cNvPr>
          <p:cNvCxnSpPr>
            <a:cxnSpLocks/>
          </p:cNvCxnSpPr>
          <p:nvPr/>
        </p:nvCxnSpPr>
        <p:spPr>
          <a:xfrm flipV="1">
            <a:off x="7282542" y="5320744"/>
            <a:ext cx="441045" cy="426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1D2BDF57-73E8-2B80-A4BF-ED4A29634F4E}"/>
              </a:ext>
            </a:extLst>
          </p:cNvPr>
          <p:cNvCxnSpPr>
            <a:cxnSpLocks/>
          </p:cNvCxnSpPr>
          <p:nvPr/>
        </p:nvCxnSpPr>
        <p:spPr>
          <a:xfrm flipH="1" flipV="1">
            <a:off x="8900515" y="5331885"/>
            <a:ext cx="297911" cy="41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F2322F7-C564-BB79-B22D-14081FDC1061}"/>
              </a:ext>
            </a:extLst>
          </p:cNvPr>
          <p:cNvSpPr txBox="1"/>
          <p:nvPr/>
        </p:nvSpPr>
        <p:spPr>
          <a:xfrm>
            <a:off x="6384473" y="5694694"/>
            <a:ext cx="218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F.eks. beboelsesnet, arbejdspladser, uddannelsesinstitutioner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D9704388-D692-9E8A-6A10-32BE020E0966}"/>
              </a:ext>
            </a:extLst>
          </p:cNvPr>
          <p:cNvSpPr txBox="1"/>
          <p:nvPr/>
        </p:nvSpPr>
        <p:spPr>
          <a:xfrm>
            <a:off x="8897258" y="5759483"/>
            <a:ext cx="1066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Stoppesteder</a:t>
            </a:r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EB53DE35-EF1D-AA41-1C95-6A59ACA25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822" y="1770897"/>
            <a:ext cx="2101296" cy="1294686"/>
          </a:xfrm>
          <a:prstGeom prst="rect">
            <a:avLst/>
          </a:prstGeom>
        </p:spPr>
      </p:pic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D49E9CFC-FDB7-2628-DDCA-EF7A63228482}"/>
              </a:ext>
            </a:extLst>
          </p:cNvPr>
          <p:cNvCxnSpPr>
            <a:cxnSpLocks/>
          </p:cNvCxnSpPr>
          <p:nvPr/>
        </p:nvCxnSpPr>
        <p:spPr>
          <a:xfrm flipV="1">
            <a:off x="4960620" y="2222778"/>
            <a:ext cx="4647837" cy="375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kstfelt 24">
            <a:extLst>
              <a:ext uri="{FF2B5EF4-FFF2-40B4-BE49-F238E27FC236}">
                <a16:creationId xmlns:a16="http://schemas.microsoft.com/office/drawing/2014/main" id="{37C4E0C3-AE4B-31E7-12C5-6BE17D86C353}"/>
              </a:ext>
            </a:extLst>
          </p:cNvPr>
          <p:cNvSpPr txBox="1"/>
          <p:nvPr/>
        </p:nvSpPr>
        <p:spPr>
          <a:xfrm>
            <a:off x="7215060" y="3145792"/>
            <a:ext cx="3966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4"/>
              </a:rPr>
              <a:t>Connected Components in an Undirected Graph | </a:t>
            </a:r>
            <a:r>
              <a:rPr lang="en-US" sz="1000" dirty="0" err="1">
                <a:hlinkClick r:id="rId4"/>
              </a:rPr>
              <a:t>GeeksforGeeks</a:t>
            </a:r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1035645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F7E22-35F6-B8BA-1751-468476AC7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DF0B7-F587-D449-8AF2-919FD04A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Output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7E0848-5E33-DAAD-C242-1492E21F5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53744" cy="4351338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Nærmeste stop</a:t>
            </a:r>
          </a:p>
          <a:p>
            <a:pPr lvl="1"/>
            <a:r>
              <a:rPr lang="da-DK" dirty="0"/>
              <a:t>id (fra </a:t>
            </a:r>
            <a:r>
              <a:rPr lang="da-DK" dirty="0" err="1"/>
              <a:t>kvadratnet</a:t>
            </a:r>
            <a:r>
              <a:rPr lang="da-DK" dirty="0"/>
              <a:t>)</a:t>
            </a:r>
          </a:p>
          <a:p>
            <a:pPr lvl="1"/>
            <a:r>
              <a:rPr lang="da-DK" dirty="0" err="1"/>
              <a:t>the_geom</a:t>
            </a:r>
            <a:r>
              <a:rPr lang="da-DK" dirty="0"/>
              <a:t> (korteste vej)</a:t>
            </a:r>
          </a:p>
          <a:p>
            <a:pPr lvl="1"/>
            <a:r>
              <a:rPr lang="da-DK" dirty="0" err="1"/>
              <a:t>dist_total</a:t>
            </a:r>
            <a:endParaRPr lang="da-DK" dirty="0"/>
          </a:p>
          <a:p>
            <a:pPr lvl="1"/>
            <a:r>
              <a:rPr lang="da-DK" dirty="0" err="1"/>
              <a:t>stop_id</a:t>
            </a:r>
            <a:endParaRPr lang="da-DK" dirty="0"/>
          </a:p>
          <a:p>
            <a:pPr lvl="1"/>
            <a:r>
              <a:rPr lang="da-DK" dirty="0" err="1"/>
              <a:t>stop_name</a:t>
            </a:r>
            <a:endParaRPr lang="da-DK" dirty="0"/>
          </a:p>
          <a:p>
            <a:r>
              <a:rPr lang="da-DK" dirty="0"/>
              <a:t>Lav </a:t>
            </a:r>
            <a:r>
              <a:rPr lang="da-DK" dirty="0" err="1"/>
              <a:t>mvw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Join </a:t>
            </a:r>
            <a:r>
              <a:rPr lang="da-DK" dirty="0" err="1"/>
              <a:t>kvadratnet</a:t>
            </a:r>
            <a:r>
              <a:rPr lang="da-DK" dirty="0"/>
              <a:t> med resultatet.</a:t>
            </a:r>
          </a:p>
          <a:p>
            <a:pPr lvl="1"/>
            <a:r>
              <a:rPr lang="da-DK" dirty="0"/>
              <a:t>Farvelæg kvadrater efter distance.</a:t>
            </a:r>
          </a:p>
          <a:p>
            <a:r>
              <a:rPr lang="da-DK" dirty="0"/>
              <a:t>Lav </a:t>
            </a:r>
            <a:r>
              <a:rPr lang="da-DK" dirty="0" err="1"/>
              <a:t>mvw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Join </a:t>
            </a:r>
            <a:r>
              <a:rPr lang="da-DK" dirty="0" err="1"/>
              <a:t>kvadratnet</a:t>
            </a:r>
            <a:r>
              <a:rPr lang="da-DK" dirty="0"/>
              <a:t> med resultatet.</a:t>
            </a:r>
          </a:p>
          <a:p>
            <a:pPr lvl="1"/>
            <a:r>
              <a:rPr lang="da-DK" dirty="0"/>
              <a:t>Farvelæg geometri for korteste vej efter distance.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E3C56E0-A2C2-8CB5-4FD7-301CD27B12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Alle stop indenfor distance</a:t>
            </a:r>
          </a:p>
          <a:p>
            <a:pPr lvl="1"/>
            <a:r>
              <a:rPr lang="da-DK" dirty="0"/>
              <a:t>id (fra </a:t>
            </a:r>
            <a:r>
              <a:rPr lang="da-DK" dirty="0" err="1"/>
              <a:t>kvadratnet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stops_250 (f.eks. 1;2)</a:t>
            </a:r>
          </a:p>
          <a:p>
            <a:pPr lvl="1"/>
            <a:r>
              <a:rPr lang="da-DK" dirty="0"/>
              <a:t>stops_500 (f.eks. 1;2;3)</a:t>
            </a:r>
          </a:p>
          <a:p>
            <a:pPr lvl="1"/>
            <a:r>
              <a:rPr lang="da-DK" dirty="0"/>
              <a:t>stops_1000 (f.eks. 1;2;3;4;5)</a:t>
            </a:r>
          </a:p>
          <a:p>
            <a:r>
              <a:rPr lang="da-DK" dirty="0"/>
              <a:t>Lav </a:t>
            </a:r>
            <a:r>
              <a:rPr lang="da-DK" dirty="0" err="1"/>
              <a:t>mvw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Split semikolon-streng til rækker.</a:t>
            </a:r>
          </a:p>
          <a:p>
            <a:pPr lvl="1"/>
            <a:r>
              <a:rPr lang="da-DK" dirty="0"/>
              <a:t>Join alle ITCS nr. per stander.</a:t>
            </a:r>
          </a:p>
          <a:p>
            <a:pPr lvl="1"/>
            <a:r>
              <a:rPr lang="da-DK" dirty="0"/>
              <a:t>Tæl antal unikke ITCS nr. per kvadrat.</a:t>
            </a:r>
          </a:p>
        </p:txBody>
      </p:sp>
    </p:spTree>
    <p:extLst>
      <p:ext uri="{BB962C8B-B14F-4D97-AF65-F5344CB8AC3E}">
        <p14:creationId xmlns:p14="http://schemas.microsoft.com/office/powerpoint/2010/main" val="2288888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C9561-FFE2-5470-5C88-A0B011D9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Demonstration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7D3A16-72CB-5909-E953-5BB74D0177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err="1"/>
              <a:t>Webgis</a:t>
            </a:r>
            <a:endParaRPr lang="da-DK" dirty="0"/>
          </a:p>
          <a:p>
            <a:r>
              <a:rPr lang="da-DK" dirty="0"/>
              <a:t>Kode</a:t>
            </a:r>
          </a:p>
          <a:p>
            <a:r>
              <a:rPr lang="da-DK" dirty="0"/>
              <a:t>Tests</a:t>
            </a:r>
          </a:p>
          <a:p>
            <a:r>
              <a:rPr lang="da-DK" dirty="0"/>
              <a:t>Kørsel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F5F8918-8FC8-0A84-8EDC-59C235CF19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160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9BAA8-8D4A-852E-78F1-988DFB4A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Prøv selv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898867-D242-EFD8-72EF-124C47F82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6873" cy="4351338"/>
          </a:xfrm>
        </p:spPr>
        <p:txBody>
          <a:bodyPr>
            <a:normAutofit/>
          </a:bodyPr>
          <a:lstStyle/>
          <a:p>
            <a:r>
              <a:rPr lang="da-DK" dirty="0"/>
              <a:t>Find nærmeste stop mellem uddannelsesinstitutioner (Punkter) og </a:t>
            </a:r>
            <a:r>
              <a:rPr lang="da-DK" dirty="0" err="1"/>
              <a:t>MT_stoppunkter</a:t>
            </a:r>
            <a:r>
              <a:rPr lang="da-DK" dirty="0"/>
              <a:t> (</a:t>
            </a:r>
            <a:r>
              <a:rPr lang="da-DK" dirty="0" err="1"/>
              <a:t>MobilePlan</a:t>
            </a:r>
            <a:r>
              <a:rPr lang="da-DK" dirty="0"/>
              <a:t>) i Aarhus Kommune</a:t>
            </a:r>
          </a:p>
          <a:p>
            <a:r>
              <a:rPr lang="da-DK" dirty="0"/>
              <a:t>Fjern flextur, plustur, nedlagte standere</a:t>
            </a:r>
          </a:p>
          <a:p>
            <a:r>
              <a:rPr lang="da-DK" dirty="0"/>
              <a:t>Behold 09 standere</a:t>
            </a:r>
          </a:p>
          <a:p>
            <a:r>
              <a:rPr lang="da-DK" dirty="0"/>
              <a:t>Tjek resultatet ved at åben </a:t>
            </a:r>
            <a:r>
              <a:rPr lang="da-DK" dirty="0" err="1"/>
              <a:t>shapefilen</a:t>
            </a:r>
            <a:r>
              <a:rPr lang="da-DK" dirty="0"/>
              <a:t> i f.eks. QGIS og farvelæg efter intervaller</a:t>
            </a:r>
          </a:p>
          <a:p>
            <a:pPr lvl="1"/>
            <a:r>
              <a:rPr lang="da-DK" dirty="0"/>
              <a:t>0-250m</a:t>
            </a:r>
          </a:p>
          <a:p>
            <a:pPr lvl="1"/>
            <a:r>
              <a:rPr lang="da-DK" dirty="0"/>
              <a:t>250-500m</a:t>
            </a:r>
          </a:p>
          <a:p>
            <a:pPr lvl="1"/>
            <a:r>
              <a:rPr lang="da-DK" dirty="0"/>
              <a:t>500+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839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1A004-D06C-9BCE-6257-204E425C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 – nærmeste stop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26F90B0-5792-1F8B-C839-434207F7E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da-DK" dirty="0"/>
              <a:t>For hvert beboelseskvadrat, find korteste gåafstand til nærmeste stop.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7078542-771E-3543-1CB1-709E7AD385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Hov, kan vi også finde gåafstand fra:</a:t>
            </a:r>
          </a:p>
          <a:p>
            <a:pPr lvl="1"/>
            <a:r>
              <a:rPr lang="da-DK" dirty="0"/>
              <a:t>Virksomheder?</a:t>
            </a:r>
          </a:p>
          <a:p>
            <a:pPr lvl="1"/>
            <a:r>
              <a:rPr lang="da-DK" dirty="0"/>
              <a:t>Uddannelsessteder?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233C99B-C156-2937-6C47-67E527557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endParaRPr lang="da-DK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D6209FDA-CB66-DBA2-CD4A-5F7C24A49B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76936" y="1676442"/>
            <a:ext cx="4255887" cy="4513221"/>
          </a:xfrm>
        </p:spPr>
      </p:pic>
    </p:spTree>
    <p:extLst>
      <p:ext uri="{BB962C8B-B14F-4D97-AF65-F5344CB8AC3E}">
        <p14:creationId xmlns:p14="http://schemas.microsoft.com/office/powerpoint/2010/main" val="137357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A8A53-0B16-49FF-9F50-3B36A90B9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FE999-EB97-998A-5CA1-1179B1A1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 – antal afgange indenfor distance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AA2C18B-75EB-22EB-618B-5C9591B8C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da-DK" dirty="0"/>
              <a:t>For hvert beboelseskvadrat, find antal afgange indenfor 500m gåafstand. 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8B85C58-2545-0CF2-511E-5B85F0B1E7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Dvs. find alle standere indenfor 500m gåafstand.</a:t>
            </a:r>
          </a:p>
          <a:p>
            <a:r>
              <a:rPr lang="da-DK" dirty="0"/>
              <a:t>Join alle ITCS nr. per stander.</a:t>
            </a:r>
          </a:p>
          <a:p>
            <a:r>
              <a:rPr lang="da-DK" dirty="0"/>
              <a:t>Tæl antal unikke ITCS nr. per kvadrat.</a:t>
            </a:r>
          </a:p>
        </p:txBody>
      </p:sp>
      <p:sp>
        <p:nvSpPr>
          <p:cNvPr id="10" name="Pladsholder til indhold 9">
            <a:extLst>
              <a:ext uri="{FF2B5EF4-FFF2-40B4-BE49-F238E27FC236}">
                <a16:creationId xmlns:a16="http://schemas.microsoft.com/office/drawing/2014/main" id="{AD5ECA25-C7DF-7015-81C8-1E83C1729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41770"/>
            <a:ext cx="5498184" cy="43478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800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A85C452-E0AB-0251-4F3E-29283150F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988" y="2423239"/>
            <a:ext cx="5588779" cy="34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0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C472F-EF18-DA38-9EB8-57255B3F6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265CC-CADC-58F5-3CB8-47D78BCC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 – antal afgange indenfor distance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9C70794-A216-7621-E4C6-E8E2CD858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da-DK" dirty="0"/>
              <a:t>For hvert beboelseskvadrat, find antal afgange indenfor 500m gåafstand. 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E7682FA-4938-1638-CAB9-D1AE5FD2A6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Dvs. find alle standere indenfor 500m gåafstand.</a:t>
            </a:r>
          </a:p>
          <a:p>
            <a:r>
              <a:rPr lang="da-DK" dirty="0"/>
              <a:t>Join alle ITCS nr. per stander.</a:t>
            </a:r>
          </a:p>
          <a:p>
            <a:r>
              <a:rPr lang="da-DK" dirty="0"/>
              <a:t>Tæl antal unikke ITCS nr. per kvadrat.</a:t>
            </a:r>
          </a:p>
        </p:txBody>
      </p:sp>
      <p:sp>
        <p:nvSpPr>
          <p:cNvPr id="10" name="Pladsholder til indhold 9">
            <a:extLst>
              <a:ext uri="{FF2B5EF4-FFF2-40B4-BE49-F238E27FC236}">
                <a16:creationId xmlns:a16="http://schemas.microsoft.com/office/drawing/2014/main" id="{77AA23B2-472F-2ECB-3B9C-CE2E16271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41770"/>
            <a:ext cx="5498184" cy="4347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dirty="0"/>
              <a:t>Er det ikke (næsten) det samme som første opgave?</a:t>
            </a:r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6549714A-C5EF-2A78-EC63-DCA57635FB7B}"/>
              </a:ext>
            </a:extLst>
          </p:cNvPr>
          <p:cNvCxnSpPr>
            <a:cxnSpLocks/>
          </p:cNvCxnSpPr>
          <p:nvPr/>
        </p:nvCxnSpPr>
        <p:spPr>
          <a:xfrm flipH="1">
            <a:off x="5428343" y="1984443"/>
            <a:ext cx="803844" cy="635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52E0C0B-85FC-A3AA-28FF-17F5AF6DC26C}"/>
              </a:ext>
            </a:extLst>
          </p:cNvPr>
          <p:cNvSpPr/>
          <p:nvPr/>
        </p:nvSpPr>
        <p:spPr>
          <a:xfrm>
            <a:off x="453957" y="2390819"/>
            <a:ext cx="5264672" cy="104101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49FCC37-304A-24AE-5636-A6C88A3E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988" y="2423239"/>
            <a:ext cx="5588779" cy="34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0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CA910-5921-D5B1-B323-7B2DB887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Løsning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E13D554-1B26-9D5C-2C2F-D17E4FC5A2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Multi</a:t>
            </a:r>
            <a:r>
              <a:rPr lang="da-DK" dirty="0"/>
              <a:t>-source </a:t>
            </a:r>
            <a:r>
              <a:rPr lang="da-DK" dirty="0" err="1"/>
              <a:t>multi-target</a:t>
            </a:r>
            <a:r>
              <a:rPr lang="da-DK" dirty="0"/>
              <a:t> </a:t>
            </a:r>
            <a:r>
              <a:rPr lang="da-DK" dirty="0" err="1"/>
              <a:t>weighted</a:t>
            </a:r>
            <a:r>
              <a:rPr lang="da-DK" dirty="0"/>
              <a:t> </a:t>
            </a:r>
            <a:r>
              <a:rPr lang="da-DK" dirty="0" err="1"/>
              <a:t>shortest</a:t>
            </a:r>
            <a:r>
              <a:rPr lang="da-DK" dirty="0"/>
              <a:t> </a:t>
            </a:r>
            <a:r>
              <a:rPr lang="da-DK" dirty="0" err="1"/>
              <a:t>path</a:t>
            </a:r>
            <a:r>
              <a:rPr lang="da-DK" dirty="0"/>
              <a:t> for hvert par af kvadrater og stop:</a:t>
            </a:r>
          </a:p>
          <a:p>
            <a:pPr lvl="1"/>
            <a:r>
              <a:rPr lang="da-DK" dirty="0"/>
              <a:t>Naivt loop over alle par😨</a:t>
            </a:r>
          </a:p>
          <a:p>
            <a:pPr lvl="1"/>
            <a:r>
              <a:rPr lang="da-DK" dirty="0"/>
              <a:t>Brug </a:t>
            </a:r>
            <a:r>
              <a:rPr lang="da-DK" dirty="0" err="1"/>
              <a:t>Dijkstra’s</a:t>
            </a:r>
            <a:r>
              <a:rPr lang="da-DK" dirty="0"/>
              <a:t> algoritme på en smart måde😁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3EFC02A-4895-C32C-D81A-BBA35ED8FE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4301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CF7ED-5823-34E9-64B2-2E4B0269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Dijkstra’s</a:t>
            </a:r>
            <a:r>
              <a:rPr lang="da-DK" dirty="0"/>
              <a:t> algoritme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890929B0-2DC3-27B4-5D80-953725DEE7A8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083243787"/>
                  </p:ext>
                </p:extLst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890929B0-2DC3-27B4-5D80-953725DEE7A8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083243787"/>
                  </p:ext>
                </p:extLst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124590" r="-102532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124590" r="-2532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224590" r="-10253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224590" r="-2532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324590" r="-102532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324590" r="-2532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424590" r="-10253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424590" r="-2532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524590" r="-10253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524590" r="-253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624590" r="-10253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624590" r="-253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724590" r="-1025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724590" r="-253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824590" r="-10253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824590" r="-253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924590" r="-1025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924590" r="-253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BBB951E5-C63E-6FE5-8A5E-F5AB8B09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736" y="2142208"/>
            <a:ext cx="6962420" cy="3733297"/>
          </a:xfrm>
          <a:prstGeom prst="rect">
            <a:avLst/>
          </a:prstGeom>
        </p:spPr>
      </p:pic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B82C3412-8ED7-EC80-0E2D-34F51EA1B73F}"/>
              </a:ext>
            </a:extLst>
          </p:cNvPr>
          <p:cNvCxnSpPr>
            <a:cxnSpLocks/>
          </p:cNvCxnSpPr>
          <p:nvPr/>
        </p:nvCxnSpPr>
        <p:spPr>
          <a:xfrm>
            <a:off x="6167195" y="2357074"/>
            <a:ext cx="222277" cy="185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DAC0D685-75F8-A607-61A7-1F416DC626A4}"/>
              </a:ext>
            </a:extLst>
          </p:cNvPr>
          <p:cNvCxnSpPr>
            <a:cxnSpLocks/>
          </p:cNvCxnSpPr>
          <p:nvPr/>
        </p:nvCxnSpPr>
        <p:spPr>
          <a:xfrm flipH="1">
            <a:off x="9938142" y="2581072"/>
            <a:ext cx="192933" cy="10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43C85141-557E-1A97-E22F-32B449DF215D}"/>
              </a:ext>
            </a:extLst>
          </p:cNvPr>
          <p:cNvSpPr txBox="1"/>
          <p:nvPr/>
        </p:nvSpPr>
        <p:spPr>
          <a:xfrm>
            <a:off x="5267507" y="2099720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Kvadrat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D063DB30-C787-0692-C682-C2A8D2AFEC06}"/>
              </a:ext>
            </a:extLst>
          </p:cNvPr>
          <p:cNvSpPr txBox="1"/>
          <p:nvPr/>
        </p:nvSpPr>
        <p:spPr>
          <a:xfrm>
            <a:off x="10136080" y="2357655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Stop 1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920E7552-9A96-918B-5CA3-4864E829186F}"/>
              </a:ext>
            </a:extLst>
          </p:cNvPr>
          <p:cNvSpPr txBox="1"/>
          <p:nvPr/>
        </p:nvSpPr>
        <p:spPr>
          <a:xfrm>
            <a:off x="6019800" y="6335949"/>
            <a:ext cx="5580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4"/>
              </a:rPr>
              <a:t>How to find Shortest Paths from Source to all Vertices using Dijkstra’s Algorithm | </a:t>
            </a:r>
            <a:r>
              <a:rPr lang="en-US" sz="1000" dirty="0" err="1">
                <a:hlinkClick r:id="rId4"/>
              </a:rPr>
              <a:t>GeeksforGeeks</a:t>
            </a:r>
            <a:endParaRPr lang="da-DK" sz="10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EC669CF-2089-3D7C-D421-98C2297DC6A3}"/>
              </a:ext>
            </a:extLst>
          </p:cNvPr>
          <p:cNvSpPr/>
          <p:nvPr/>
        </p:nvSpPr>
        <p:spPr>
          <a:xfrm>
            <a:off x="6177205" y="2681591"/>
            <a:ext cx="487605" cy="46075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707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22199-C826-CB80-5D65-D06B8DE46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F0FC2-9308-E8AF-9A80-17577ED3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Dijkstra’s</a:t>
            </a:r>
            <a:r>
              <a:rPr lang="da-DK" dirty="0"/>
              <a:t> algoritme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AD79183A-46E1-1829-FE29-3D57A5D32D95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046140950"/>
                  </p:ext>
                </p:extLst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AD79183A-46E1-1829-FE29-3D57A5D32D95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046140950"/>
                  </p:ext>
                </p:extLst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124590" r="-102532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124590" r="-2532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224590" r="-10253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224590" r="-2532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324590" r="-102532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324590" r="-2532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424590" r="-10253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424590" r="-2532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524590" r="-10253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524590" r="-253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624590" r="-10253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624590" r="-253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724590" r="-1025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724590" r="-253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824590" r="-10253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824590" r="-253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924590" r="-1025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924590" r="-253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69D6EEDA-5B04-0245-0870-A7AA1410A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736" y="2142208"/>
            <a:ext cx="6962420" cy="3733297"/>
          </a:xfrm>
          <a:prstGeom prst="rect">
            <a:avLst/>
          </a:prstGeom>
        </p:spPr>
      </p:pic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219DAB51-C8A4-4B89-F262-77B9D5CE70A4}"/>
              </a:ext>
            </a:extLst>
          </p:cNvPr>
          <p:cNvCxnSpPr>
            <a:cxnSpLocks/>
          </p:cNvCxnSpPr>
          <p:nvPr/>
        </p:nvCxnSpPr>
        <p:spPr>
          <a:xfrm>
            <a:off x="6167195" y="2357074"/>
            <a:ext cx="222277" cy="185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A6332D9F-F52F-D93C-1924-D7F3780C1844}"/>
              </a:ext>
            </a:extLst>
          </p:cNvPr>
          <p:cNvCxnSpPr>
            <a:cxnSpLocks/>
          </p:cNvCxnSpPr>
          <p:nvPr/>
        </p:nvCxnSpPr>
        <p:spPr>
          <a:xfrm flipH="1">
            <a:off x="9938142" y="2581072"/>
            <a:ext cx="192933" cy="10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CFEF7512-BF95-7918-C95C-53EE8C0B712B}"/>
              </a:ext>
            </a:extLst>
          </p:cNvPr>
          <p:cNvSpPr txBox="1"/>
          <p:nvPr/>
        </p:nvSpPr>
        <p:spPr>
          <a:xfrm>
            <a:off x="5267507" y="2099720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Kvadrat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A38F7DC5-A710-2E4C-F07A-29F82D16388B}"/>
              </a:ext>
            </a:extLst>
          </p:cNvPr>
          <p:cNvSpPr txBox="1"/>
          <p:nvPr/>
        </p:nvSpPr>
        <p:spPr>
          <a:xfrm>
            <a:off x="10136080" y="2357655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Stop 1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FCC5187E-7A05-4382-5A1C-995D46B53EE1}"/>
              </a:ext>
            </a:extLst>
          </p:cNvPr>
          <p:cNvSpPr txBox="1"/>
          <p:nvPr/>
        </p:nvSpPr>
        <p:spPr>
          <a:xfrm>
            <a:off x="6019800" y="6335949"/>
            <a:ext cx="5580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4"/>
              </a:rPr>
              <a:t>How to find Shortest Paths from Source to all Vertices using Dijkstra’s Algorithm | </a:t>
            </a:r>
            <a:r>
              <a:rPr lang="en-US" sz="1000" dirty="0" err="1">
                <a:hlinkClick r:id="rId4"/>
              </a:rPr>
              <a:t>GeeksforGeeks</a:t>
            </a:r>
            <a:endParaRPr lang="da-DK" sz="10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D06A497-DAC1-CE36-19C1-5E57109CE256}"/>
              </a:ext>
            </a:extLst>
          </p:cNvPr>
          <p:cNvSpPr/>
          <p:nvPr/>
        </p:nvSpPr>
        <p:spPr>
          <a:xfrm>
            <a:off x="6177205" y="2681591"/>
            <a:ext cx="487605" cy="46075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5069B36F-93E2-ED3D-9B5C-C87363B9F4DE}"/>
              </a:ext>
            </a:extLst>
          </p:cNvPr>
          <p:cNvCxnSpPr/>
          <p:nvPr/>
        </p:nvCxnSpPr>
        <p:spPr>
          <a:xfrm>
            <a:off x="6664810" y="2895600"/>
            <a:ext cx="120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7805F1E9-1EBB-EB71-6773-05DF80D8C669}"/>
              </a:ext>
            </a:extLst>
          </p:cNvPr>
          <p:cNvCxnSpPr>
            <a:cxnSpLocks/>
          </p:cNvCxnSpPr>
          <p:nvPr/>
        </p:nvCxnSpPr>
        <p:spPr>
          <a:xfrm>
            <a:off x="6389472" y="3193143"/>
            <a:ext cx="0" cy="175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CE8AB9BD-B3EB-C940-7625-BC6F58D31693}"/>
              </a:ext>
            </a:extLst>
          </p:cNvPr>
          <p:cNvCxnSpPr>
            <a:cxnSpLocks/>
          </p:cNvCxnSpPr>
          <p:nvPr/>
        </p:nvCxnSpPr>
        <p:spPr>
          <a:xfrm flipH="1">
            <a:off x="5377543" y="3142343"/>
            <a:ext cx="799662" cy="718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60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7DC0B-03B0-926E-5BE2-A3F92D61F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F98CF-6A3E-1520-B23C-B80F61CD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Dijkstra’s</a:t>
            </a:r>
            <a:r>
              <a:rPr lang="da-DK" dirty="0"/>
              <a:t> algoritme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07CB1255-5BA9-5A87-D38C-A1DF57C5B2DB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637543922"/>
                  </p:ext>
                </p:extLst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Pladsholder til indhold 7">
                <a:extLst>
                  <a:ext uri="{FF2B5EF4-FFF2-40B4-BE49-F238E27FC236}">
                    <a16:creationId xmlns:a16="http://schemas.microsoft.com/office/drawing/2014/main" id="{07CB1255-5BA9-5A87-D38C-A1DF57C5B2DB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637543922"/>
                  </p:ext>
                </p:extLst>
              </p:nvPr>
            </p:nvGraphicFramePr>
            <p:xfrm>
              <a:off x="533248" y="1655802"/>
              <a:ext cx="384812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030">
                      <a:extLst>
                        <a:ext uri="{9D8B030D-6E8A-4147-A177-3AD203B41FA5}">
                          <a16:colId xmlns:a16="http://schemas.microsoft.com/office/drawing/2014/main" val="1979329668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3723826225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94696964"/>
                        </a:ext>
                      </a:extLst>
                    </a:gridCol>
                    <a:gridCol w="962030">
                      <a:extLst>
                        <a:ext uri="{9D8B030D-6E8A-4147-A177-3AD203B41FA5}">
                          <a16:colId xmlns:a16="http://schemas.microsoft.com/office/drawing/2014/main" val="40053284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Knude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Besøgt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Afstand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sz="1200" dirty="0"/>
                            <a:t>Tidligere knude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0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124590" r="-102532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124590" r="-2532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542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224590" r="-10253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224590" r="-2532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56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324590" r="-102532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324590" r="-2532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905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424590" r="-10253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424590" r="-2532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3100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524590" r="-10253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524590" r="-253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357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624590" r="-10253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624590" r="-253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645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724590" r="-1025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724590" r="-253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44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824590" r="-10253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824590" r="-253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90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Nej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00633" t="-924590" r="-1025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300633" t="-924590" r="-253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6746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FE223C10-3C77-85A2-48DB-FFA1CF982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736" y="2142208"/>
            <a:ext cx="6962420" cy="3733297"/>
          </a:xfrm>
          <a:prstGeom prst="rect">
            <a:avLst/>
          </a:prstGeom>
        </p:spPr>
      </p:pic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C89041D9-2552-FF30-8FD5-440004E91E23}"/>
              </a:ext>
            </a:extLst>
          </p:cNvPr>
          <p:cNvCxnSpPr>
            <a:cxnSpLocks/>
          </p:cNvCxnSpPr>
          <p:nvPr/>
        </p:nvCxnSpPr>
        <p:spPr>
          <a:xfrm>
            <a:off x="6167195" y="2357074"/>
            <a:ext cx="222277" cy="185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303BBA26-F6B7-75D6-A8AD-BFDABAD88865}"/>
              </a:ext>
            </a:extLst>
          </p:cNvPr>
          <p:cNvCxnSpPr>
            <a:cxnSpLocks/>
          </p:cNvCxnSpPr>
          <p:nvPr/>
        </p:nvCxnSpPr>
        <p:spPr>
          <a:xfrm flipH="1">
            <a:off x="9938142" y="2581072"/>
            <a:ext cx="192933" cy="10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6156C5F8-8938-3E67-7383-F8A22E088EA3}"/>
              </a:ext>
            </a:extLst>
          </p:cNvPr>
          <p:cNvSpPr txBox="1"/>
          <p:nvPr/>
        </p:nvSpPr>
        <p:spPr>
          <a:xfrm>
            <a:off x="5267507" y="2099720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Kvadrat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B1C9B8D5-FE6B-AEE8-D331-95BFD87B5A64}"/>
              </a:ext>
            </a:extLst>
          </p:cNvPr>
          <p:cNvSpPr txBox="1"/>
          <p:nvPr/>
        </p:nvSpPr>
        <p:spPr>
          <a:xfrm>
            <a:off x="10136080" y="2357655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Stop 1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FD660B3C-A060-124C-FC6C-2F81249A844E}"/>
              </a:ext>
            </a:extLst>
          </p:cNvPr>
          <p:cNvSpPr txBox="1"/>
          <p:nvPr/>
        </p:nvSpPr>
        <p:spPr>
          <a:xfrm>
            <a:off x="6019800" y="6335949"/>
            <a:ext cx="5580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4"/>
              </a:rPr>
              <a:t>How to find Shortest Paths from Source to all Vertices using Dijkstra’s Algorithm | </a:t>
            </a:r>
            <a:r>
              <a:rPr lang="en-US" sz="1000" dirty="0" err="1">
                <a:hlinkClick r:id="rId4"/>
              </a:rPr>
              <a:t>GeeksforGeeks</a:t>
            </a:r>
            <a:endParaRPr lang="da-DK" sz="10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7470F75-0D22-9856-9B4E-3DBC905A73A1}"/>
              </a:ext>
            </a:extLst>
          </p:cNvPr>
          <p:cNvSpPr/>
          <p:nvPr/>
        </p:nvSpPr>
        <p:spPr>
          <a:xfrm>
            <a:off x="6177205" y="2681591"/>
            <a:ext cx="487605" cy="4607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41F25530-22D6-F1E7-4874-B2D5F8081239}"/>
              </a:ext>
            </a:extLst>
          </p:cNvPr>
          <p:cNvCxnSpPr/>
          <p:nvPr/>
        </p:nvCxnSpPr>
        <p:spPr>
          <a:xfrm>
            <a:off x="6664810" y="2895600"/>
            <a:ext cx="120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19A5B3FB-2401-357E-8EF3-CE1EAF01115D}"/>
              </a:ext>
            </a:extLst>
          </p:cNvPr>
          <p:cNvCxnSpPr>
            <a:cxnSpLocks/>
          </p:cNvCxnSpPr>
          <p:nvPr/>
        </p:nvCxnSpPr>
        <p:spPr>
          <a:xfrm>
            <a:off x="6389472" y="3193143"/>
            <a:ext cx="0" cy="175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1B5E40D0-49D0-CB3E-5312-F48F11B44F73}"/>
              </a:ext>
            </a:extLst>
          </p:cNvPr>
          <p:cNvCxnSpPr>
            <a:cxnSpLocks/>
          </p:cNvCxnSpPr>
          <p:nvPr/>
        </p:nvCxnSpPr>
        <p:spPr>
          <a:xfrm flipH="1">
            <a:off x="5377543" y="3142343"/>
            <a:ext cx="799662" cy="718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42DB4474-C73B-3ADF-D276-A7DA288384B1}"/>
              </a:ext>
            </a:extLst>
          </p:cNvPr>
          <p:cNvSpPr/>
          <p:nvPr/>
        </p:nvSpPr>
        <p:spPr>
          <a:xfrm>
            <a:off x="4921473" y="3840881"/>
            <a:ext cx="487605" cy="46075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2EBF0FE4-E38A-7B59-2D97-5FBDF60E9429}"/>
              </a:ext>
            </a:extLst>
          </p:cNvPr>
          <p:cNvCxnSpPr>
            <a:cxnSpLocks/>
          </p:cNvCxnSpPr>
          <p:nvPr/>
        </p:nvCxnSpPr>
        <p:spPr>
          <a:xfrm>
            <a:off x="5377543" y="4301633"/>
            <a:ext cx="799662" cy="807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15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1289</Words>
  <Application>Microsoft Office PowerPoint</Application>
  <PresentationFormat>Widescreen</PresentationFormat>
  <Paragraphs>606</Paragraphs>
  <Slides>26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Wingdings</vt:lpstr>
      <vt:lpstr>Office-tema</vt:lpstr>
      <vt:lpstr>Kvadratnet</vt:lpstr>
      <vt:lpstr>Dagsorden</vt:lpstr>
      <vt:lpstr>Opgave – nærmeste stop</vt:lpstr>
      <vt:lpstr>Opgave – antal afgange indenfor distance</vt:lpstr>
      <vt:lpstr>Opgave – antal afgange indenfor distance</vt:lpstr>
      <vt:lpstr>Løsning</vt:lpstr>
      <vt:lpstr>Dijkstra’s algoritme</vt:lpstr>
      <vt:lpstr>Dijkstra’s algoritme</vt:lpstr>
      <vt:lpstr>Dijkstra’s algoritme</vt:lpstr>
      <vt:lpstr>Dijkstra’s algoritme</vt:lpstr>
      <vt:lpstr>Dijkstra’s algoritme</vt:lpstr>
      <vt:lpstr>Dijkstra’s algoritme</vt:lpstr>
      <vt:lpstr>Dijkstra’s algoritme</vt:lpstr>
      <vt:lpstr>Dijkstra’s algoritme</vt:lpstr>
      <vt:lpstr>Dijkstra’s algoritme</vt:lpstr>
      <vt:lpstr>Dijkstra’s algoritme</vt:lpstr>
      <vt:lpstr>Dijkstra’s algoritme</vt:lpstr>
      <vt:lpstr>Dijkstra’s algoritme</vt:lpstr>
      <vt:lpstr>Dijkstra’s algoritme</vt:lpstr>
      <vt:lpstr>Løsning</vt:lpstr>
      <vt:lpstr>Kode kopiering   If-else</vt:lpstr>
      <vt:lpstr>Nedarvning     Kompositionelt</vt:lpstr>
      <vt:lpstr>Implementering</vt:lpstr>
      <vt:lpstr>Output</vt:lpstr>
      <vt:lpstr>Demonstration</vt:lpstr>
      <vt:lpstr>Prøv selv</vt:lpstr>
    </vt:vector>
  </TitlesOfParts>
  <Company>Midttrafik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Skiby Andersen</dc:creator>
  <cp:lastModifiedBy>Andreas Skiby Andersen</cp:lastModifiedBy>
  <cp:revision>131</cp:revision>
  <dcterms:created xsi:type="dcterms:W3CDTF">2025-03-20T14:43:18Z</dcterms:created>
  <dcterms:modified xsi:type="dcterms:W3CDTF">2025-04-03T08:20:00Z</dcterms:modified>
</cp:coreProperties>
</file>