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50" r:id="rId2"/>
    <p:sldMasterId id="2147483653" r:id="rId3"/>
    <p:sldMasterId id="2147483664" r:id="rId4"/>
  </p:sldMasterIdLst>
  <p:notesMasterIdLst>
    <p:notesMasterId r:id="rId38"/>
  </p:notes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6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33F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0"/>
    <p:restoredTop sz="94637"/>
  </p:normalViewPr>
  <p:slideViewPr>
    <p:cSldViewPr snapToGrid="0" snapToObjects="1">
      <p:cViewPr varScale="1">
        <p:scale>
          <a:sx n="63" d="100"/>
          <a:sy n="63" d="100"/>
        </p:scale>
        <p:origin x="10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B0AAD-257C-4398-9F4E-801227D6ED1F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D0370-A43A-47F8-A63C-8D4A6D4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7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Take time to understand the feature and find out the bug.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Doctor and patient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2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392A5F2-6A59-4C13-A3DC-0807127961F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2154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An example for dependency magnet, error class that other class need to import them, then once it change, other class need to recompile and redeploy.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4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59E1EC0-F586-4E58-B63F-283B85930EE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8130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proper use of comment is compensate the failure to express ourself in code.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14006F2-DC77-4669-88D7-CCB3D63309F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0039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Using standard library, you can’t alter it. So we use comment to clarify it.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5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C159665-5A2D-4D61-80CA-85CC13A9B93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9770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name requires comment then it does not reveal it intents.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1D5B7DE-0B12-4C7C-A6AB-2C8DAA60A72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477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String[] accountList; //It is an array not a list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2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0EB164B-FBD1-49D7-AE53-B198A04717F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3157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We can’t use the same name for two different thing in the same scope, so we index them with number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Could Name is an floating point number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9C3BF0D-7FDC-4695-8DD7-8831074957C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0628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Humans are good at words. A significant part of our brains is dedicated to the concept of words</a:t>
            </a: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 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If you can’t pronounce it, you can’t discuss it without sounding like idiot.</a:t>
            </a:r>
            <a:r>
              <a:t/>
            </a:r>
            <a:br/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3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731D4F8-98D9-4487-BD39-D268468FFC5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595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Arial"/>
              </a:rPr>
              <a:t>In order to make sure function is doing “one thing”, we need to make sure that the statements should be all the same level of abstraction</a:t>
            </a: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Arial"/>
              </a:rPr>
              <a:t>Choosing a descriptive names will clarify the design of module in your mind and help you improve it.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Arial"/>
              </a:rPr>
              <a:t>Don’t be afraid to make a name long. A long descriptive name is better than short enigmatic name. A long descriptive name is better than a long descriptive comment.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Arial"/>
              </a:rPr>
              <a:t>The smaller and more focused are the function, the easier it is to choose a descriptive name.</a:t>
            </a: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33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361AF0E-6D7C-4CE1-8E88-CEA0F6B4412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2403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Number of argument: Reader need to interpret each time they saw it.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3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ADF79B5-7881-4BB3-8008-DE49573A4C6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9898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Use Argument object in case of many argument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0D4700C-44DE-4CA8-B42A-509E5B2E1DC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2448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Temporal coupling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	When two actions are bundled together into one module just because they happen to occur at the same time.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84BE65B-FB43-495B-9F75-351BA864146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500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28C01FF0-0609-814A-8193-9D60CCDB2A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7617" y="2468820"/>
            <a:ext cx="5003444" cy="113321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1D58510F-4141-3643-9C7F-B7CAA57BC5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07616" y="3666432"/>
            <a:ext cx="4900413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2F822E74-FE4D-5746-B631-4A5D0A291612}"/>
              </a:ext>
            </a:extLst>
          </p:cNvPr>
          <p:cNvCxnSpPr>
            <a:cxnSpLocks/>
          </p:cNvCxnSpPr>
          <p:nvPr userDrawn="1"/>
        </p:nvCxnSpPr>
        <p:spPr>
          <a:xfrm>
            <a:off x="6323527" y="3538050"/>
            <a:ext cx="4784502" cy="0"/>
          </a:xfrm>
          <a:prstGeom prst="line">
            <a:avLst/>
          </a:prstGeom>
          <a:ln w="34925">
            <a:solidFill>
              <a:srgbClr val="E04E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3029516-49C9-4741-8928-BB711A972A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32" y="2551514"/>
            <a:ext cx="2446087" cy="153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5F1971-EB9F-8A45-8F32-82EA662B69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89020"/>
            <a:ext cx="10515600" cy="830688"/>
          </a:xfrm>
          <a:prstGeom prst="rect">
            <a:avLst/>
          </a:prstGeom>
        </p:spPr>
        <p:txBody>
          <a:bodyPr/>
          <a:lstStyle>
            <a:lvl1pPr>
              <a:defRPr sz="4000" b="1" u="sng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030B52-C4DF-824E-84E2-E5D26479B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85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l">
              <a:buNone/>
              <a:defRPr>
                <a:solidFill>
                  <a:schemeClr val="bg1"/>
                </a:solidFill>
              </a:defRPr>
            </a:lvl2pPr>
            <a:lvl3pPr marL="914400" indent="0" algn="l">
              <a:buNone/>
              <a:defRPr>
                <a:solidFill>
                  <a:schemeClr val="bg1"/>
                </a:solidFill>
              </a:defRPr>
            </a:lvl3pPr>
            <a:lvl4pPr marL="1371600" indent="0" algn="l">
              <a:buNone/>
              <a:defRPr>
                <a:solidFill>
                  <a:schemeClr val="bg1"/>
                </a:solidFill>
              </a:defRPr>
            </a:lvl4pPr>
            <a:lvl5pPr marL="1828800" indent="0" algn="l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070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30947903-E5FF-A548-8143-4443C44D3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85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B1B1B1"/>
                </a:solidFill>
              </a:defRPr>
            </a:lvl1pPr>
            <a:lvl2pPr marL="457200" indent="0" algn="l">
              <a:buNone/>
              <a:defRPr>
                <a:solidFill>
                  <a:srgbClr val="B1B1B1"/>
                </a:solidFill>
              </a:defRPr>
            </a:lvl2pPr>
            <a:lvl3pPr marL="914400" indent="0" algn="l">
              <a:buNone/>
              <a:defRPr>
                <a:solidFill>
                  <a:srgbClr val="B1B1B1"/>
                </a:solidFill>
              </a:defRPr>
            </a:lvl3pPr>
            <a:lvl4pPr marL="1371600" indent="0" algn="l">
              <a:buNone/>
              <a:defRPr>
                <a:solidFill>
                  <a:srgbClr val="B1B1B1"/>
                </a:solidFill>
              </a:defRPr>
            </a:lvl4pPr>
            <a:lvl5pPr marL="1828800" indent="0" algn="l">
              <a:buNone/>
              <a:defRPr>
                <a:solidFill>
                  <a:srgbClr val="B1B1B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99298EF-9F03-0A46-9728-ABF134225D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89020"/>
            <a:ext cx="10515600" cy="830688"/>
          </a:xfrm>
          <a:prstGeom prst="rect">
            <a:avLst/>
          </a:prstGeom>
        </p:spPr>
        <p:txBody>
          <a:bodyPr/>
          <a:lstStyle>
            <a:lvl1pPr>
              <a:defRPr sz="4000" b="1" u="sng">
                <a:solidFill>
                  <a:srgbClr val="B1B1B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72972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1265865D-3237-684B-8CD5-ACE4B2BBC3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4338" y="1873719"/>
            <a:ext cx="4937063" cy="336260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A8BDC59-D1C9-F94F-9344-FABBF663A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090" y="1873719"/>
            <a:ext cx="5321710" cy="33626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B1B1B1"/>
                </a:solidFill>
              </a:defRPr>
            </a:lvl1pPr>
            <a:lvl2pPr marL="457200" indent="0" algn="l">
              <a:buNone/>
              <a:defRPr>
                <a:solidFill>
                  <a:srgbClr val="B1B1B1"/>
                </a:solidFill>
              </a:defRPr>
            </a:lvl2pPr>
            <a:lvl3pPr marL="914400" indent="0" algn="l">
              <a:buNone/>
              <a:defRPr>
                <a:solidFill>
                  <a:srgbClr val="B1B1B1"/>
                </a:solidFill>
              </a:defRPr>
            </a:lvl3pPr>
            <a:lvl4pPr marL="1371600" indent="0" algn="l">
              <a:buNone/>
              <a:defRPr>
                <a:solidFill>
                  <a:srgbClr val="B1B1B1"/>
                </a:solidFill>
              </a:defRPr>
            </a:lvl4pPr>
            <a:lvl5pPr marL="1828800" indent="0" algn="l">
              <a:buNone/>
              <a:defRPr>
                <a:solidFill>
                  <a:srgbClr val="B1B1B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CF4D9868-45B0-DB4B-9EBF-E85AD7AE90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89020"/>
            <a:ext cx="10515600" cy="830688"/>
          </a:xfrm>
          <a:prstGeom prst="rect">
            <a:avLst/>
          </a:prstGeom>
        </p:spPr>
        <p:txBody>
          <a:bodyPr/>
          <a:lstStyle>
            <a:lvl1pPr>
              <a:defRPr sz="4000" b="1" u="sng">
                <a:solidFill>
                  <a:srgbClr val="B1B1B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47605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259561EB-8C3B-4B40-9884-BAB0112621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89020"/>
            <a:ext cx="10515600" cy="830688"/>
          </a:xfrm>
          <a:prstGeom prst="rect">
            <a:avLst/>
          </a:prstGeom>
        </p:spPr>
        <p:txBody>
          <a:bodyPr/>
          <a:lstStyle>
            <a:lvl1pPr>
              <a:defRPr sz="4000" b="1" u="sng">
                <a:solidFill>
                  <a:srgbClr val="B1B1B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3364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1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41906" y="205379"/>
            <a:ext cx="11617003" cy="779722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68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520" y="1604504"/>
            <a:ext cx="10972184" cy="397730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2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895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41906" y="205379"/>
            <a:ext cx="11617003" cy="361552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2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9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P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C5B956C-C682-224B-9466-11F529840A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200" y="5558400"/>
            <a:ext cx="1411233" cy="888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183CF51-2996-1E4F-8BC6-7CCD2DC6AA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1" y="5279385"/>
            <a:ext cx="634592" cy="1155799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825849B1-6159-514B-8D67-94F165B09F55}"/>
              </a:ext>
            </a:extLst>
          </p:cNvPr>
          <p:cNvSpPr txBox="1">
            <a:spLocks/>
          </p:cNvSpPr>
          <p:nvPr userDrawn="1"/>
        </p:nvSpPr>
        <p:spPr>
          <a:xfrm>
            <a:off x="1314" y="2601310"/>
            <a:ext cx="12192000" cy="126386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AU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AU" sz="2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developing tomorrow’s technology</a:t>
            </a:r>
            <a:r>
              <a:rPr lang="en-AU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AU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AU" sz="1800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MELBOURNE | STOCKHOLM | HO CHI </a:t>
            </a:r>
            <a:r>
              <a:rPr lang="en-AU" sz="1800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MINH CITY </a:t>
            </a:r>
            <a:r>
              <a:rPr lang="en-AU" sz="1800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| ROME | SAN JOSE</a:t>
            </a:r>
            <a:r>
              <a:rPr lang="en-AU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AU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AU" sz="2000" b="1" dirty="0">
                <a:solidFill>
                  <a:srgbClr val="F053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dektechnologies.com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BCF4C230-6CC9-0644-BAB9-6DE103757B18}"/>
              </a:ext>
            </a:extLst>
          </p:cNvPr>
          <p:cNvCxnSpPr>
            <a:cxnSpLocks/>
          </p:cNvCxnSpPr>
          <p:nvPr userDrawn="1"/>
        </p:nvCxnSpPr>
        <p:spPr>
          <a:xfrm>
            <a:off x="2930744" y="3151797"/>
            <a:ext cx="633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31D7F0C-FEE7-9B40-81A7-630BBAE9DD72}"/>
              </a:ext>
            </a:extLst>
          </p:cNvPr>
          <p:cNvCxnSpPr>
            <a:cxnSpLocks/>
          </p:cNvCxnSpPr>
          <p:nvPr userDrawn="1"/>
        </p:nvCxnSpPr>
        <p:spPr>
          <a:xfrm>
            <a:off x="2930744" y="3540682"/>
            <a:ext cx="633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12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91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D6A7336-5686-CA43-9AFC-87B1F41E283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015" y="5559585"/>
            <a:ext cx="1403350" cy="88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7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A4E7F5-FAA7-874A-8802-A9B540E9968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637" y="5557345"/>
            <a:ext cx="1406910" cy="88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3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60" r:id="rId3"/>
    <p:sldLayoutId id="2147483666" r:id="rId4"/>
    <p:sldLayoutId id="2147483667" r:id="rId5"/>
    <p:sldLayoutId id="214748366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79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070762-FACF-1648-BBAC-06D0E089E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1D8E310-37DC-A646-8554-CC50A15DC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xleeduc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1518578" y="1338393"/>
            <a:ext cx="9241408" cy="483832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685692" lvl="1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721" spc="-1" dirty="0">
                <a:solidFill>
                  <a:srgbClr val="273879"/>
                </a:solidFill>
                <a:latin typeface="Calibri"/>
              </a:rPr>
              <a:t>Avoid non-informative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721" spc="-1" dirty="0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721" spc="-1" dirty="0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721" spc="-1" dirty="0">
              <a:solidFill>
                <a:srgbClr val="273879"/>
              </a:solidFill>
              <a:latin typeface="Calibri"/>
            </a:endParaRPr>
          </a:p>
          <a:p>
            <a:endParaRPr lang="en-US" sz="2721" spc="-1" dirty="0">
              <a:solidFill>
                <a:srgbClr val="273879"/>
              </a:solidFill>
              <a:latin typeface="Calibri"/>
            </a:endParaRPr>
          </a:p>
          <a:p>
            <a:endParaRPr lang="en-US" sz="2721" spc="-1" dirty="0">
              <a:solidFill>
                <a:srgbClr val="273879"/>
              </a:solidFill>
              <a:latin typeface="Calibri"/>
            </a:endParaRPr>
          </a:p>
          <a:p>
            <a:endParaRPr lang="en-US" sz="2721" spc="-1" dirty="0">
              <a:solidFill>
                <a:srgbClr val="273879"/>
              </a:solidFill>
              <a:latin typeface="Calibri"/>
            </a:endParaRPr>
          </a:p>
          <a:p>
            <a:endParaRPr lang="en-US" sz="2721" spc="-1" dirty="0">
              <a:solidFill>
                <a:srgbClr val="273879"/>
              </a:solidFill>
              <a:latin typeface="Calibri"/>
            </a:endParaRPr>
          </a:p>
          <a:p>
            <a:pPr marL="685692" lvl="1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721" spc="-1" dirty="0">
                <a:solidFill>
                  <a:srgbClr val="273879"/>
                </a:solidFill>
                <a:latin typeface="Calibri"/>
              </a:rPr>
              <a:t>Avoid noise word</a:t>
            </a:r>
          </a:p>
          <a:p>
            <a:pPr marL="1142820" lvl="2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2268" i="1" spc="-1" dirty="0" err="1">
                <a:solidFill>
                  <a:srgbClr val="000000"/>
                </a:solidFill>
                <a:latin typeface="Calibri"/>
              </a:rPr>
              <a:t>NameString</a:t>
            </a:r>
            <a:r>
              <a:rPr lang="en-US" sz="2268" i="1" spc="-1" dirty="0">
                <a:solidFill>
                  <a:srgbClr val="000000"/>
                </a:solidFill>
                <a:latin typeface="Calibri"/>
              </a:rPr>
              <a:t> vs Name</a:t>
            </a:r>
            <a:endParaRPr lang="en-US" sz="2268" spc="-1" dirty="0">
              <a:solidFill>
                <a:srgbClr val="273879"/>
              </a:solidFill>
              <a:latin typeface="Calibri"/>
            </a:endParaRPr>
          </a:p>
          <a:p>
            <a:pPr marL="1142820" lvl="2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2268" i="1" spc="-1" dirty="0" err="1">
                <a:solidFill>
                  <a:srgbClr val="000000"/>
                </a:solidFill>
                <a:latin typeface="Calibri"/>
              </a:rPr>
              <a:t>CustomerObject</a:t>
            </a:r>
            <a:r>
              <a:rPr lang="en-US" sz="2268" i="1" spc="-1" dirty="0">
                <a:solidFill>
                  <a:srgbClr val="000000"/>
                </a:solidFill>
                <a:latin typeface="Calibri"/>
              </a:rPr>
              <a:t> vs Customer</a:t>
            </a:r>
            <a:endParaRPr lang="en-US" sz="2268" spc="-1" dirty="0">
              <a:solidFill>
                <a:srgbClr val="273879"/>
              </a:solidFill>
              <a:latin typeface="Calibri"/>
            </a:endParaRPr>
          </a:p>
          <a:p>
            <a:pPr marL="1142820" lvl="2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2268" i="1" spc="-1" dirty="0" err="1">
                <a:solidFill>
                  <a:srgbClr val="000000"/>
                </a:solidFill>
                <a:latin typeface="Calibri"/>
              </a:rPr>
              <a:t>theMessage</a:t>
            </a:r>
            <a:r>
              <a:rPr lang="en-US" sz="2268" i="1" spc="-1" dirty="0">
                <a:solidFill>
                  <a:srgbClr val="000000"/>
                </a:solidFill>
                <a:latin typeface="Calibri"/>
              </a:rPr>
              <a:t> vs message</a:t>
            </a:r>
            <a:endParaRPr lang="en-US" sz="2268" spc="-1" dirty="0">
              <a:solidFill>
                <a:srgbClr val="273879"/>
              </a:solidFill>
              <a:latin typeface="Calibri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Make Meaningful Distinction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3" name="Picture 4"/>
          <p:cNvPicPr/>
          <p:nvPr/>
        </p:nvPicPr>
        <p:blipFill>
          <a:blip r:embed="rId3"/>
          <a:stretch/>
        </p:blipFill>
        <p:spPr>
          <a:xfrm>
            <a:off x="2172918" y="2322188"/>
            <a:ext cx="3800983" cy="1079465"/>
          </a:xfrm>
          <a:prstGeom prst="rect">
            <a:avLst/>
          </a:prstGeom>
          <a:ln>
            <a:noFill/>
          </a:ln>
        </p:spPr>
      </p:pic>
      <p:sp>
        <p:nvSpPr>
          <p:cNvPr id="204" name="TextShape 3"/>
          <p:cNvSpPr txBox="1"/>
          <p:nvPr/>
        </p:nvSpPr>
        <p:spPr>
          <a:xfrm>
            <a:off x="6388577" y="1990447"/>
            <a:ext cx="4063829" cy="1446470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/>
          <a:lstStyle/>
          <a:p>
            <a:r>
              <a:rPr lang="en-US" sz="1633" spc="-1">
                <a:latin typeface="Arial"/>
              </a:rPr>
              <a:t>Clean:</a:t>
            </a:r>
          </a:p>
          <a:p>
            <a:endParaRPr lang="en-US" sz="1633" spc="-1">
              <a:latin typeface="Arial"/>
            </a:endParaRPr>
          </a:p>
          <a:p>
            <a:endParaRPr lang="en-US" sz="1633" spc="-1">
              <a:latin typeface="Arial"/>
            </a:endParaRPr>
          </a:p>
          <a:p>
            <a:endParaRPr lang="en-US" sz="1633" spc="-1">
              <a:latin typeface="Arial"/>
            </a:endParaRPr>
          </a:p>
          <a:p>
            <a:endParaRPr lang="en-US" sz="1633" spc="-1">
              <a:latin typeface="Arial"/>
            </a:endParaRPr>
          </a:p>
          <a:p>
            <a:endParaRPr lang="en-US" sz="1633" spc="-1">
              <a:latin typeface="Arial"/>
            </a:endParaRPr>
          </a:p>
          <a:p>
            <a:endParaRPr lang="en-US" sz="1633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96113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523149" y="4101053"/>
            <a:ext cx="8481603" cy="20084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48808" lvl="1" indent="-310847">
              <a:lnSpc>
                <a:spcPct val="85000"/>
              </a:lnSpc>
              <a:spcBef>
                <a:spcPts val="545"/>
              </a:spcBef>
              <a:buClr>
                <a:srgbClr val="262626"/>
              </a:buClr>
              <a:buFont typeface="Wingdings" charset="2"/>
              <a:buChar char=""/>
            </a:pPr>
            <a:r>
              <a:rPr lang="en-US" sz="2721" spc="-1">
                <a:solidFill>
                  <a:srgbClr val="262626"/>
                </a:solidFill>
                <a:latin typeface="Calibri"/>
              </a:rPr>
              <a:t>Single-letter name and numeric constants have a particular problem in that they are not easy to locate across the whole body of text</a:t>
            </a:r>
            <a:endParaRPr lang="en-US" sz="2721" spc="-1">
              <a:latin typeface="Arial"/>
            </a:endParaRPr>
          </a:p>
          <a:p>
            <a:pPr marL="248808" lvl="1" indent="-310847">
              <a:lnSpc>
                <a:spcPct val="85000"/>
              </a:lnSpc>
              <a:spcBef>
                <a:spcPts val="545"/>
              </a:spcBef>
              <a:buClr>
                <a:srgbClr val="262626"/>
              </a:buClr>
              <a:buFont typeface="Wingdings" charset="2"/>
              <a:buChar char=""/>
            </a:pPr>
            <a:r>
              <a:rPr lang="en-US" sz="2721" spc="-1">
                <a:solidFill>
                  <a:srgbClr val="262626"/>
                </a:solidFill>
                <a:latin typeface="Calibri"/>
              </a:rPr>
              <a:t>Single-letter can only be used as a local variable in a short method.</a:t>
            </a:r>
            <a:endParaRPr lang="en-US" sz="2721" spc="-1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90" tIns="47345" rIns="94690" bIns="47345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Use Pronounceable Names</a:t>
            </a:r>
            <a:endParaRPr lang="en-US" sz="3628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1518578" y="3108115"/>
            <a:ext cx="9241408" cy="7797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90" tIns="47345" rIns="94690" bIns="47345"/>
          <a:lstStyle/>
          <a:p>
            <a:pPr>
              <a:lnSpc>
                <a:spcPct val="90000"/>
              </a:lnSpc>
            </a:pPr>
            <a:r>
              <a:rPr lang="en-US" sz="3628" b="1" spc="-1" dirty="0">
                <a:solidFill>
                  <a:srgbClr val="273879"/>
                </a:solidFill>
                <a:latin typeface="Calibri"/>
              </a:rPr>
              <a:t>Use Searchable Names</a:t>
            </a:r>
            <a:endParaRPr lang="en-US" sz="3628" spc="-1" dirty="0">
              <a:latin typeface="Arial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1661265" y="1924899"/>
            <a:ext cx="6141456" cy="995224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/>
          <a:lstStyle/>
          <a:p>
            <a:r>
              <a:rPr lang="en-US" sz="1633" b="1" spc="-1" dirty="0">
                <a:latin typeface="Arial"/>
              </a:rPr>
              <a:t>Clean:</a:t>
            </a:r>
          </a:p>
          <a:p>
            <a:endParaRPr lang="en-US" sz="1633" b="1" spc="-1" dirty="0">
              <a:latin typeface="Arial"/>
            </a:endParaRPr>
          </a:p>
          <a:p>
            <a:endParaRPr lang="en-US" sz="1633" b="1" spc="-1" dirty="0">
              <a:latin typeface="Arial"/>
            </a:endParaRPr>
          </a:p>
          <a:p>
            <a:endParaRPr lang="en-US" sz="1633" b="1" spc="-1" dirty="0">
              <a:latin typeface="Arial"/>
            </a:endParaRPr>
          </a:p>
        </p:txBody>
      </p:sp>
      <p:pic>
        <p:nvPicPr>
          <p:cNvPr id="209" name="Picture 208"/>
          <p:cNvPicPr/>
          <p:nvPr/>
        </p:nvPicPr>
        <p:blipFill>
          <a:blip r:embed="rId3"/>
          <a:stretch/>
        </p:blipFill>
        <p:spPr>
          <a:xfrm>
            <a:off x="1661265" y="912288"/>
            <a:ext cx="6254826" cy="102461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210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Pick one word per concept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592044" y="1158156"/>
            <a:ext cx="7601966" cy="18062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48808" lvl="1" indent="-310847">
              <a:lnSpc>
                <a:spcPct val="85000"/>
              </a:lnSpc>
              <a:spcBef>
                <a:spcPts val="545"/>
              </a:spcBef>
              <a:buClr>
                <a:srgbClr val="273879"/>
              </a:buClr>
              <a:buFont typeface="Wingdings" charset="2"/>
              <a:buChar char=""/>
            </a:pPr>
            <a:r>
              <a:rPr lang="en-US" sz="2721" spc="-1">
                <a:solidFill>
                  <a:srgbClr val="273879"/>
                </a:solidFill>
                <a:latin typeface="Calibri"/>
              </a:rPr>
              <a:t>Pick one word for one abstract concept and stick with it</a:t>
            </a:r>
            <a:endParaRPr lang="en-US" sz="2721" spc="-1">
              <a:latin typeface="Arial"/>
            </a:endParaRPr>
          </a:p>
          <a:p>
            <a:pPr marL="497616" lvl="2" indent="-497290">
              <a:lnSpc>
                <a:spcPct val="85000"/>
              </a:lnSpc>
              <a:spcBef>
                <a:spcPts val="545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14" i="1" spc="-1">
                <a:solidFill>
                  <a:srgbClr val="262626"/>
                </a:solidFill>
                <a:latin typeface="Calibri"/>
              </a:rPr>
              <a:t>fetchData</a:t>
            </a:r>
            <a:endParaRPr lang="en-US" sz="1814" spc="-1">
              <a:latin typeface="Arial"/>
            </a:endParaRPr>
          </a:p>
          <a:p>
            <a:pPr marL="497616" lvl="2" indent="-497290">
              <a:lnSpc>
                <a:spcPct val="85000"/>
              </a:lnSpc>
              <a:spcBef>
                <a:spcPts val="545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14" i="1" spc="-1">
                <a:solidFill>
                  <a:srgbClr val="262626"/>
                </a:solidFill>
                <a:latin typeface="Calibri"/>
              </a:rPr>
              <a:t>retrivePackages</a:t>
            </a:r>
            <a:endParaRPr lang="en-US" sz="1814" spc="-1">
              <a:latin typeface="Arial"/>
            </a:endParaRPr>
          </a:p>
          <a:p>
            <a:pPr marL="497616" lvl="2" indent="-497290">
              <a:lnSpc>
                <a:spcPct val="85000"/>
              </a:lnSpc>
              <a:spcBef>
                <a:spcPts val="545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14" i="1" spc="-1">
                <a:solidFill>
                  <a:srgbClr val="262626"/>
                </a:solidFill>
                <a:latin typeface="Calibri"/>
              </a:rPr>
              <a:t>getItems</a:t>
            </a:r>
            <a:endParaRPr lang="en-US" sz="1814" spc="-1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1592044" y="4159825"/>
            <a:ext cx="8275897" cy="22467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48808" lvl="1" indent="-310847">
              <a:lnSpc>
                <a:spcPct val="85000"/>
              </a:lnSpc>
              <a:spcBef>
                <a:spcPts val="545"/>
              </a:spcBef>
              <a:buClr>
                <a:srgbClr val="272479"/>
              </a:buClr>
              <a:buFont typeface="Wingdings" charset="2"/>
              <a:buChar char=""/>
            </a:pPr>
            <a:r>
              <a:rPr lang="en-US" sz="2902" spc="-1">
                <a:solidFill>
                  <a:srgbClr val="272479"/>
                </a:solidFill>
                <a:latin typeface="Calibri"/>
              </a:rPr>
              <a:t>Avoid using the same word for two purposes. Using the same term for two different ideas is especially a pun.</a:t>
            </a:r>
            <a:endParaRPr lang="en-US" sz="2902" spc="-1">
              <a:latin typeface="Arial"/>
            </a:endParaRPr>
          </a:p>
          <a:p>
            <a:pPr marL="497616" lvl="2" indent="-497290">
              <a:lnSpc>
                <a:spcPct val="85000"/>
              </a:lnSpc>
              <a:spcBef>
                <a:spcPts val="545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14" i="1" spc="-1">
                <a:solidFill>
                  <a:srgbClr val="262626"/>
                </a:solidFill>
                <a:latin typeface="Calibri"/>
              </a:rPr>
              <a:t>AddElem</a:t>
            </a:r>
            <a:endParaRPr lang="en-US" sz="1814" spc="-1">
              <a:latin typeface="Arial"/>
            </a:endParaRPr>
          </a:p>
          <a:p>
            <a:pPr marL="497616" lvl="2" indent="-497290">
              <a:lnSpc>
                <a:spcPct val="85000"/>
              </a:lnSpc>
              <a:spcBef>
                <a:spcPts val="545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14" i="1" spc="-1">
                <a:solidFill>
                  <a:srgbClr val="262626"/>
                </a:solidFill>
                <a:latin typeface="Calibri"/>
              </a:rPr>
              <a:t>vs InsertElem</a:t>
            </a:r>
            <a:endParaRPr lang="en-US" sz="1814" spc="-1">
              <a:latin typeface="Arial"/>
            </a:endParaRPr>
          </a:p>
          <a:p>
            <a:pPr marL="497616" lvl="2" indent="-497290">
              <a:lnSpc>
                <a:spcPct val="85000"/>
              </a:lnSpc>
              <a:spcBef>
                <a:spcPts val="545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14" i="1" spc="-1">
                <a:solidFill>
                  <a:srgbClr val="262626"/>
                </a:solidFill>
                <a:latin typeface="Calibri"/>
              </a:rPr>
              <a:t>vs AppendElem</a:t>
            </a:r>
            <a:endParaRPr lang="en-US" sz="1814" spc="-1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1592044" y="3172439"/>
            <a:ext cx="9241408" cy="7797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Don’t pun</a:t>
            </a:r>
            <a:endParaRPr lang="en-US" sz="3628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27378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1974069" y="2130523"/>
            <a:ext cx="8243572" cy="1469653"/>
          </a:xfrm>
          <a:prstGeom prst="rect">
            <a:avLst/>
          </a:prstGeom>
          <a:noFill/>
          <a:ln>
            <a:noFill/>
          </a:ln>
        </p:spPr>
        <p:txBody>
          <a:bodyPr lIns="94690" tIns="47345" rIns="94690" bIns="47345"/>
          <a:lstStyle/>
          <a:p>
            <a:pPr algn="ctr">
              <a:lnSpc>
                <a:spcPct val="90000"/>
              </a:lnSpc>
            </a:pPr>
            <a:r>
              <a:rPr lang="en-US" sz="5442" b="1" spc="-1">
                <a:solidFill>
                  <a:srgbClr val="273879"/>
                </a:solidFill>
                <a:latin typeface="Calibri"/>
              </a:rPr>
              <a:t>Functions</a:t>
            </a:r>
            <a:endParaRPr lang="en-US" sz="5442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16051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518578" y="1338393"/>
            <a:ext cx="9241408" cy="483832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721" spc="-1" dirty="0">
                <a:solidFill>
                  <a:srgbClr val="273879"/>
                </a:solidFill>
                <a:latin typeface="Calibri"/>
              </a:rPr>
              <a:t>Rule:</a:t>
            </a:r>
          </a:p>
          <a:p>
            <a:pPr marL="352642" lvl="1" indent="-414354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StarSymbol"/>
              <a:buAutoNum type="arabicPeriod"/>
            </a:pPr>
            <a:r>
              <a:rPr lang="en-US" sz="2721" spc="-1" dirty="0">
                <a:solidFill>
                  <a:srgbClr val="273879"/>
                </a:solidFill>
                <a:latin typeface="Calibri"/>
              </a:rPr>
              <a:t>The function should be small.</a:t>
            </a:r>
          </a:p>
          <a:p>
            <a:pPr marL="352642" lvl="1" indent="-414354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StarSymbol"/>
              <a:buAutoNum type="arabicPeriod"/>
            </a:pPr>
            <a:r>
              <a:rPr lang="en-US" sz="2721" spc="-1" dirty="0">
                <a:solidFill>
                  <a:srgbClr val="273879"/>
                </a:solidFill>
                <a:latin typeface="Calibri"/>
              </a:rPr>
              <a:t>They should be smaller than that.</a:t>
            </a:r>
          </a:p>
          <a:p>
            <a:endParaRPr lang="en-US" sz="2721" spc="-1" dirty="0">
              <a:solidFill>
                <a:srgbClr val="273879"/>
              </a:solidFill>
              <a:latin typeface="Calibri"/>
            </a:endParaRPr>
          </a:p>
          <a:p>
            <a:endParaRPr lang="en-US" sz="2721" spc="-1" dirty="0">
              <a:solidFill>
                <a:srgbClr val="273879"/>
              </a:solidFill>
              <a:latin typeface="Calibri"/>
            </a:endParaRPr>
          </a:p>
          <a:p>
            <a:endParaRPr lang="en-US" sz="2721" spc="-1" dirty="0">
              <a:solidFill>
                <a:srgbClr val="273879"/>
              </a:solidFill>
              <a:latin typeface="Calibri"/>
            </a:endParaRPr>
          </a:p>
          <a:p>
            <a:endParaRPr lang="en-US" sz="2721" spc="-1" dirty="0">
              <a:solidFill>
                <a:srgbClr val="273879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Small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7029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518578" y="1338393"/>
            <a:ext cx="9241408" cy="483832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Choosing a descriptive names</a:t>
            </a:r>
          </a:p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Don’t be afraid to make a name long.</a:t>
            </a:r>
          </a:p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Smaller and focus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>
              <a:solidFill>
                <a:srgbClr val="273879"/>
              </a:solidFill>
              <a:latin typeface="Calibri"/>
            </a:endParaRPr>
          </a:p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540" spc="-1">
                <a:solidFill>
                  <a:srgbClr val="273879"/>
                </a:solidFill>
                <a:latin typeface="Calibri"/>
              </a:rPr>
              <a:t>The block within </a:t>
            </a:r>
            <a:r>
              <a:rPr lang="en-US" sz="2540" i="1" spc="-1">
                <a:solidFill>
                  <a:srgbClr val="273879"/>
                </a:solidFill>
                <a:latin typeface="Calibri"/>
              </a:rPr>
              <a:t>if, else, while</a:t>
            </a:r>
            <a:r>
              <a:rPr lang="en-US" sz="2540" spc="-1">
                <a:solidFill>
                  <a:srgbClr val="273879"/>
                </a:solidFill>
                <a:latin typeface="Calibri"/>
              </a:rPr>
              <a:t> statements should be one line long.</a:t>
            </a:r>
          </a:p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540" spc="-1">
                <a:solidFill>
                  <a:srgbClr val="273879"/>
                </a:solidFill>
                <a:latin typeface="Calibri"/>
              </a:rPr>
              <a:t>Probably that line should be a function call.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40" spc="-1">
              <a:solidFill>
                <a:srgbClr val="273879"/>
              </a:solidFill>
              <a:latin typeface="Calibri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Descriptive Name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1518578" y="3287046"/>
            <a:ext cx="9241408" cy="7797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Blocks and Intending</a:t>
            </a:r>
            <a:endParaRPr lang="en-US" sz="3628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15816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Content Placeholder 3"/>
          <p:cNvPicPr/>
          <p:nvPr/>
        </p:nvPicPr>
        <p:blipFill>
          <a:blip r:embed="rId2"/>
          <a:stretch/>
        </p:blipFill>
        <p:spPr>
          <a:xfrm>
            <a:off x="1612941" y="1339046"/>
            <a:ext cx="9053987" cy="4837674"/>
          </a:xfrm>
          <a:prstGeom prst="rect">
            <a:avLst/>
          </a:prstGeom>
          <a:ln>
            <a:noFill/>
          </a:ln>
        </p:spPr>
      </p:pic>
      <p:sp>
        <p:nvSpPr>
          <p:cNvPr id="221" name="TextShape 1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Example F.1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76976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Example F.2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3" name="Picture 3"/>
          <p:cNvPicPr/>
          <p:nvPr/>
        </p:nvPicPr>
        <p:blipFill>
          <a:blip r:embed="rId2"/>
          <a:stretch/>
        </p:blipFill>
        <p:spPr>
          <a:xfrm>
            <a:off x="1559719" y="1907512"/>
            <a:ext cx="9110801" cy="28403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223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Do one thing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5" name="Picture 3"/>
          <p:cNvPicPr/>
          <p:nvPr/>
        </p:nvPicPr>
        <p:blipFill>
          <a:blip r:embed="rId2"/>
          <a:stretch/>
        </p:blipFill>
        <p:spPr>
          <a:xfrm>
            <a:off x="1246589" y="1589484"/>
            <a:ext cx="6081704" cy="638994"/>
          </a:xfrm>
          <a:prstGeom prst="rect">
            <a:avLst/>
          </a:prstGeom>
          <a:ln>
            <a:noFill/>
          </a:ln>
        </p:spPr>
      </p:pic>
      <p:pic>
        <p:nvPicPr>
          <p:cNvPr id="226" name="Picture 4"/>
          <p:cNvPicPr/>
          <p:nvPr/>
        </p:nvPicPr>
        <p:blipFill>
          <a:blip r:embed="rId3"/>
          <a:stretch/>
        </p:blipFill>
        <p:spPr>
          <a:xfrm>
            <a:off x="7328619" y="1316843"/>
            <a:ext cx="2928204" cy="2358105"/>
          </a:xfrm>
          <a:prstGeom prst="rect">
            <a:avLst/>
          </a:prstGeom>
          <a:ln>
            <a:noFill/>
          </a:ln>
        </p:spPr>
      </p:pic>
      <p:sp>
        <p:nvSpPr>
          <p:cNvPr id="227" name="CustomShape 2"/>
          <p:cNvSpPr/>
          <p:nvPr/>
        </p:nvSpPr>
        <p:spPr>
          <a:xfrm>
            <a:off x="1730487" y="3455529"/>
            <a:ext cx="8119169" cy="2850819"/>
          </a:xfrm>
          <a:prstGeom prst="rect">
            <a:avLst/>
          </a:prstGeom>
          <a:solidFill>
            <a:srgbClr val="FFFFFF"/>
          </a:solidFill>
          <a:ln w="12600">
            <a:solidFill>
              <a:srgbClr val="4F81B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ctr"/>
          <a:lstStyle/>
          <a:p>
            <a:pPr>
              <a:lnSpc>
                <a:spcPct val="100000"/>
              </a:lnSpc>
            </a:pPr>
            <a:r>
              <a:rPr lang="en-US" sz="2268" spc="-1">
                <a:solidFill>
                  <a:srgbClr val="000000"/>
                </a:solidFill>
                <a:latin typeface="Arial"/>
              </a:rPr>
              <a:t>The reason we write function is to decompose a larger concept into a set of steps at the next level of abstraction.</a:t>
            </a:r>
            <a:endParaRPr lang="en-US" sz="2268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68" spc="-1">
              <a:latin typeface="Arial"/>
            </a:endParaRPr>
          </a:p>
          <a:p>
            <a:pPr marL="259257" indent="-258930">
              <a:buClr>
                <a:srgbClr val="4F81BD"/>
              </a:buClr>
              <a:buFont typeface="Wingdings" charset="2"/>
              <a:buChar char=""/>
            </a:pPr>
            <a:r>
              <a:rPr lang="en-US" sz="2268" spc="-1">
                <a:solidFill>
                  <a:srgbClr val="000000"/>
                </a:solidFill>
                <a:latin typeface="Arial"/>
              </a:rPr>
              <a:t>The way to know that a function is doing more than “one thing” is if you can extract another function from it with a name that is not merely a restatement of its implementation.</a:t>
            </a:r>
            <a:endParaRPr lang="en-US" sz="2268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35109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1518578" y="985428"/>
            <a:ext cx="9241408" cy="2326433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Number of function arguments:</a:t>
            </a:r>
          </a:p>
          <a:p>
            <a:pPr marL="685692" lvl="1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Zero =&gt; Ideal</a:t>
            </a:r>
          </a:p>
          <a:p>
            <a:pPr marL="685692" lvl="1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One, Two =&gt; Fine</a:t>
            </a:r>
          </a:p>
          <a:p>
            <a:pPr marL="685692" lvl="1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Three =&gt; Should be avoided</a:t>
            </a:r>
          </a:p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Argument are even harder from testing point of view</a:t>
            </a:r>
          </a:p>
          <a:p>
            <a:pPr marL="685692" lvl="1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It need to check a various combination of argument to make sure it work properly.</a:t>
            </a:r>
          </a:p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Output arguments is harder to understand than input argument.</a:t>
            </a:r>
          </a:p>
          <a:p>
            <a:pPr marL="685692" lvl="1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appendFooter(s)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>
              <a:solidFill>
                <a:srgbClr val="273879"/>
              </a:solidFill>
              <a:latin typeface="Calibri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Function arguments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0" name="Picture 5"/>
          <p:cNvPicPr/>
          <p:nvPr/>
        </p:nvPicPr>
        <p:blipFill>
          <a:blip r:embed="rId3"/>
          <a:stretch/>
        </p:blipFill>
        <p:spPr>
          <a:xfrm>
            <a:off x="1518578" y="320966"/>
            <a:ext cx="9241408" cy="4253209"/>
          </a:xfrm>
          <a:prstGeom prst="rect">
            <a:avLst/>
          </a:prstGeom>
          <a:ln>
            <a:noFill/>
          </a:ln>
        </p:spPr>
      </p:pic>
      <p:sp>
        <p:nvSpPr>
          <p:cNvPr id="231" name="CustomShape 3"/>
          <p:cNvSpPr/>
          <p:nvPr/>
        </p:nvSpPr>
        <p:spPr>
          <a:xfrm>
            <a:off x="1518578" y="5538053"/>
            <a:ext cx="9241408" cy="2326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499"/>
              </a:spcBef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Passing a Boolean into a function is truly terrible practice.</a:t>
            </a:r>
            <a:endParaRPr lang="en-US" sz="2268" spc="-1">
              <a:latin typeface="Arial"/>
            </a:endParaRPr>
          </a:p>
          <a:p>
            <a:pPr marL="685692" lvl="1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Split it into smaller function instead.</a:t>
            </a:r>
            <a:endParaRPr lang="en-US" sz="2268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1518578" y="4757678"/>
            <a:ext cx="9241408" cy="7797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Flag arguments *</a:t>
            </a:r>
            <a:endParaRPr lang="en-US" sz="3628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91497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518578" y="1338393"/>
            <a:ext cx="9241408" cy="483832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91824" indent="-293868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40" spc="-1">
                <a:solidFill>
                  <a:srgbClr val="273879"/>
                </a:solidFill>
                <a:latin typeface="Calibri"/>
              </a:rPr>
              <a:t>Introduction</a:t>
            </a:r>
          </a:p>
          <a:p>
            <a:pPr marL="391824" indent="-293868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40" spc="-1">
                <a:solidFill>
                  <a:srgbClr val="273879"/>
                </a:solidFill>
                <a:latin typeface="Calibri"/>
              </a:rPr>
              <a:t>Meaningful names</a:t>
            </a:r>
          </a:p>
          <a:p>
            <a:pPr marL="391824" indent="-293868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40" spc="-1">
                <a:solidFill>
                  <a:srgbClr val="273879"/>
                </a:solidFill>
                <a:latin typeface="Calibri"/>
              </a:rPr>
              <a:t>Functions</a:t>
            </a:r>
          </a:p>
          <a:p>
            <a:pPr marL="391824" indent="-293868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40" spc="-1">
                <a:solidFill>
                  <a:srgbClr val="273879"/>
                </a:solidFill>
                <a:latin typeface="Calibri"/>
              </a:rPr>
              <a:t>Comments</a:t>
            </a:r>
          </a:p>
          <a:p>
            <a:pPr marL="391824" indent="-293868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40" spc="-1">
                <a:solidFill>
                  <a:srgbClr val="273879"/>
                </a:solidFill>
                <a:latin typeface="Calibri"/>
              </a:rPr>
              <a:t>Q&amp;A</a:t>
            </a:r>
          </a:p>
        </p:txBody>
      </p:sp>
      <p:sp>
        <p:nvSpPr>
          <p:cNvPr id="180" name="TextShape 2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Outline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23049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518578" y="994929"/>
            <a:ext cx="9241408" cy="5728087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449" spc="-1" dirty="0">
                <a:solidFill>
                  <a:srgbClr val="273879"/>
                </a:solidFill>
                <a:latin typeface="Calibri"/>
              </a:rPr>
              <a:t>Common forms of monadic function:</a:t>
            </a:r>
          </a:p>
          <a:p>
            <a:pPr marL="685692" lvl="1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1995" i="1" spc="-1" dirty="0">
                <a:solidFill>
                  <a:srgbClr val="273879"/>
                </a:solidFill>
                <a:latin typeface="Calibri"/>
              </a:rPr>
              <a:t>Ask a question – </a:t>
            </a:r>
            <a:r>
              <a:rPr lang="en-US" sz="1995" i="1" spc="-1" dirty="0" err="1">
                <a:solidFill>
                  <a:srgbClr val="273879"/>
                </a:solidFill>
                <a:latin typeface="Calibri"/>
              </a:rPr>
              <a:t>isFileExist</a:t>
            </a:r>
            <a:r>
              <a:rPr lang="en-US" sz="1995" i="1" spc="-1" dirty="0">
                <a:solidFill>
                  <a:srgbClr val="273879"/>
                </a:solidFill>
                <a:latin typeface="Calibri"/>
              </a:rPr>
              <a:t>(“</a:t>
            </a:r>
            <a:r>
              <a:rPr lang="en-US" sz="1995" i="1" spc="-1" dirty="0" err="1">
                <a:solidFill>
                  <a:srgbClr val="273879"/>
                </a:solidFill>
                <a:latin typeface="Calibri"/>
              </a:rPr>
              <a:t>FilePath</a:t>
            </a:r>
            <a:r>
              <a:rPr lang="en-US" sz="1995" i="1" spc="-1" dirty="0">
                <a:solidFill>
                  <a:srgbClr val="273879"/>
                </a:solidFill>
                <a:latin typeface="Calibri"/>
              </a:rPr>
              <a:t>”);</a:t>
            </a:r>
            <a:endParaRPr lang="en-US" sz="1995" spc="-1" dirty="0">
              <a:solidFill>
                <a:srgbClr val="273879"/>
              </a:solidFill>
              <a:latin typeface="Calibri"/>
            </a:endParaRPr>
          </a:p>
          <a:p>
            <a:pPr marL="685692" lvl="1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1995" i="1" spc="-1" dirty="0">
                <a:solidFill>
                  <a:srgbClr val="273879"/>
                </a:solidFill>
                <a:latin typeface="Calibri"/>
              </a:rPr>
              <a:t>Transforming it into something else and return it – String </a:t>
            </a:r>
            <a:r>
              <a:rPr lang="en-US" sz="1995" i="1" spc="-1" dirty="0" err="1">
                <a:solidFill>
                  <a:srgbClr val="273879"/>
                </a:solidFill>
                <a:latin typeface="Calibri"/>
              </a:rPr>
              <a:t>getHostName</a:t>
            </a:r>
            <a:r>
              <a:rPr lang="en-US" sz="1995" i="1" spc="-1" dirty="0">
                <a:solidFill>
                  <a:srgbClr val="273879"/>
                </a:solidFill>
                <a:latin typeface="Calibri"/>
              </a:rPr>
              <a:t>(</a:t>
            </a:r>
            <a:r>
              <a:rPr lang="en-US" sz="1995" i="1" spc="-1" dirty="0" err="1">
                <a:solidFill>
                  <a:srgbClr val="273879"/>
                </a:solidFill>
                <a:latin typeface="Calibri"/>
              </a:rPr>
              <a:t>int</a:t>
            </a:r>
            <a:r>
              <a:rPr lang="en-US" sz="1995" i="1" spc="-1" dirty="0">
                <a:solidFill>
                  <a:srgbClr val="273879"/>
                </a:solidFill>
                <a:latin typeface="Calibri"/>
              </a:rPr>
              <a:t> host)</a:t>
            </a:r>
            <a:endParaRPr lang="en-US" sz="1995" spc="-1" dirty="0">
              <a:solidFill>
                <a:srgbClr val="273879"/>
              </a:solidFill>
              <a:latin typeface="Calibri"/>
            </a:endParaRPr>
          </a:p>
          <a:p>
            <a:pPr marL="685692" lvl="1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1995" i="1" spc="-1" dirty="0">
                <a:solidFill>
                  <a:srgbClr val="273879"/>
                </a:solidFill>
                <a:latin typeface="Calibri"/>
              </a:rPr>
              <a:t>Event – </a:t>
            </a:r>
            <a:r>
              <a:rPr lang="en-US" sz="1995" i="1" spc="-1" dirty="0" err="1">
                <a:solidFill>
                  <a:srgbClr val="273879"/>
                </a:solidFill>
                <a:latin typeface="Calibri"/>
              </a:rPr>
              <a:t>setNewStatus</a:t>
            </a:r>
            <a:r>
              <a:rPr lang="en-US" sz="1995" i="1" spc="-1" dirty="0">
                <a:solidFill>
                  <a:srgbClr val="273879"/>
                </a:solidFill>
                <a:latin typeface="Calibri"/>
              </a:rPr>
              <a:t>(bool </a:t>
            </a:r>
            <a:r>
              <a:rPr lang="en-US" sz="1995" i="1" spc="-1" dirty="0" err="1">
                <a:solidFill>
                  <a:srgbClr val="273879"/>
                </a:solidFill>
                <a:latin typeface="Calibri"/>
              </a:rPr>
              <a:t>newStatus</a:t>
            </a:r>
            <a:r>
              <a:rPr lang="en-US" sz="1995" i="1" spc="-1" dirty="0">
                <a:solidFill>
                  <a:srgbClr val="273879"/>
                </a:solidFill>
                <a:latin typeface="Calibri"/>
              </a:rPr>
              <a:t>)</a:t>
            </a:r>
            <a:endParaRPr lang="en-US" sz="1995" spc="-1" dirty="0">
              <a:solidFill>
                <a:srgbClr val="273879"/>
              </a:solidFill>
              <a:latin typeface="Calibri"/>
            </a:endParaRPr>
          </a:p>
          <a:p>
            <a:pPr marL="914256">
              <a:lnSpc>
                <a:spcPct val="90000"/>
              </a:lnSpc>
              <a:spcBef>
                <a:spcPts val="499"/>
              </a:spcBef>
            </a:pPr>
            <a:endParaRPr lang="en-US" sz="1995" spc="-1" dirty="0">
              <a:solidFill>
                <a:srgbClr val="273879"/>
              </a:solidFill>
              <a:latin typeface="Calibri"/>
            </a:endParaRPr>
          </a:p>
          <a:p>
            <a:pPr marL="914256">
              <a:lnSpc>
                <a:spcPct val="90000"/>
              </a:lnSpc>
              <a:spcBef>
                <a:spcPts val="499"/>
              </a:spcBef>
            </a:pPr>
            <a:endParaRPr lang="en-US" sz="1995" spc="-1" dirty="0">
              <a:solidFill>
                <a:srgbClr val="273879"/>
              </a:solidFill>
              <a:latin typeface="Calibri"/>
            </a:endParaRPr>
          </a:p>
          <a:p>
            <a:pPr marL="914256">
              <a:lnSpc>
                <a:spcPct val="90000"/>
              </a:lnSpc>
              <a:spcBef>
                <a:spcPts val="499"/>
              </a:spcBef>
            </a:pPr>
            <a:endParaRPr lang="en-US" sz="1995" spc="-1" dirty="0">
              <a:solidFill>
                <a:srgbClr val="273879"/>
              </a:solidFill>
              <a:latin typeface="Calibri"/>
            </a:endParaRPr>
          </a:p>
          <a:p>
            <a:endParaRPr lang="en-US" sz="1995" spc="-1" dirty="0">
              <a:solidFill>
                <a:srgbClr val="273879"/>
              </a:solidFill>
              <a:latin typeface="Calibri"/>
            </a:endParaRPr>
          </a:p>
          <a:p>
            <a:pPr>
              <a:spcBef>
                <a:spcPts val="1000"/>
              </a:spcBef>
            </a:pPr>
            <a:r>
              <a:rPr lang="en-US" sz="2449" spc="-1" dirty="0">
                <a:solidFill>
                  <a:srgbClr val="273879"/>
                </a:solidFill>
                <a:latin typeface="Calibri"/>
              </a:rPr>
              <a:t>Functions with 2 argument is harder to understand than monadic function.</a:t>
            </a:r>
          </a:p>
          <a:p>
            <a:pPr marL="1142820" lvl="2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1995" i="1" spc="-1" dirty="0" err="1">
                <a:solidFill>
                  <a:srgbClr val="273879"/>
                </a:solidFill>
                <a:latin typeface="Calibri"/>
              </a:rPr>
              <a:t>assertEquals</a:t>
            </a:r>
            <a:r>
              <a:rPr lang="en-US" sz="1995" i="1" spc="-1" dirty="0">
                <a:solidFill>
                  <a:srgbClr val="273879"/>
                </a:solidFill>
                <a:latin typeface="Calibri"/>
              </a:rPr>
              <a:t>(expected, actual)</a:t>
            </a:r>
            <a:endParaRPr lang="en-US" sz="1995" spc="-1" dirty="0">
              <a:solidFill>
                <a:srgbClr val="273879"/>
              </a:solidFill>
              <a:latin typeface="Calibri"/>
            </a:endParaRPr>
          </a:p>
          <a:p>
            <a:pPr marL="1142820" lvl="2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1995" i="1" spc="-1" dirty="0" err="1">
                <a:solidFill>
                  <a:srgbClr val="273879"/>
                </a:solidFill>
                <a:latin typeface="Calibri"/>
              </a:rPr>
              <a:t>assertExpectedEqualActual</a:t>
            </a:r>
            <a:r>
              <a:rPr lang="en-US" sz="1995" i="1" spc="-1" dirty="0">
                <a:solidFill>
                  <a:srgbClr val="273879"/>
                </a:solidFill>
                <a:latin typeface="Calibri"/>
              </a:rPr>
              <a:t>(expected, actual)</a:t>
            </a:r>
            <a:endParaRPr lang="en-US" sz="1995" spc="-1" dirty="0">
              <a:solidFill>
                <a:srgbClr val="273879"/>
              </a:solidFill>
              <a:latin typeface="Calibri"/>
            </a:endParaRPr>
          </a:p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630" spc="-1" dirty="0">
                <a:solidFill>
                  <a:srgbClr val="273879"/>
                </a:solidFill>
                <a:latin typeface="Calibri"/>
              </a:rPr>
              <a:t>If it’s possible then try to convert it into monadic function</a:t>
            </a:r>
          </a:p>
          <a:p>
            <a:pPr marL="1142820" lvl="2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1995" i="1" spc="-1" dirty="0" err="1">
                <a:solidFill>
                  <a:srgbClr val="273879"/>
                </a:solidFill>
                <a:latin typeface="Calibri"/>
              </a:rPr>
              <a:t>setName</a:t>
            </a:r>
            <a:r>
              <a:rPr lang="en-US" sz="1995" i="1" spc="-1" dirty="0">
                <a:solidFill>
                  <a:srgbClr val="273879"/>
                </a:solidFill>
                <a:latin typeface="Calibri"/>
              </a:rPr>
              <a:t>(name, value)</a:t>
            </a:r>
            <a:endParaRPr lang="en-US" sz="1995" spc="-1" dirty="0">
              <a:solidFill>
                <a:srgbClr val="273879"/>
              </a:solidFill>
              <a:latin typeface="Calibri"/>
            </a:endParaRPr>
          </a:p>
          <a:p>
            <a:pPr marL="1142820" lvl="2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1995" i="1" spc="-1" dirty="0" err="1">
                <a:solidFill>
                  <a:srgbClr val="273879"/>
                </a:solidFill>
                <a:latin typeface="Calibri"/>
              </a:rPr>
              <a:t>name.set</a:t>
            </a:r>
            <a:r>
              <a:rPr lang="en-US" sz="1995" i="1" spc="-1" dirty="0">
                <a:solidFill>
                  <a:srgbClr val="273879"/>
                </a:solidFill>
                <a:latin typeface="Calibri"/>
              </a:rPr>
              <a:t> (value)</a:t>
            </a:r>
            <a:endParaRPr lang="en-US" sz="1995" spc="-1" dirty="0">
              <a:solidFill>
                <a:srgbClr val="273879"/>
              </a:solidFill>
              <a:latin typeface="Calibri"/>
            </a:endParaRPr>
          </a:p>
          <a:p>
            <a:pPr marL="1142820" lvl="2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1995" i="1" spc="-1" dirty="0" err="1">
                <a:solidFill>
                  <a:srgbClr val="273879"/>
                </a:solidFill>
                <a:latin typeface="Calibri"/>
              </a:rPr>
              <a:t>Name.setName</a:t>
            </a:r>
            <a:r>
              <a:rPr lang="en-US" sz="1995" i="1" spc="-1" dirty="0">
                <a:solidFill>
                  <a:srgbClr val="273879"/>
                </a:solidFill>
                <a:latin typeface="Calibri"/>
              </a:rPr>
              <a:t>(value)</a:t>
            </a:r>
            <a:endParaRPr lang="en-US" sz="1995" spc="-1" dirty="0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995" spc="-1" dirty="0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995" spc="-1" dirty="0">
              <a:solidFill>
                <a:srgbClr val="273879"/>
              </a:solidFill>
              <a:latin typeface="Calibri"/>
            </a:endParaRPr>
          </a:p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358" i="1" spc="-1" dirty="0">
                <a:solidFill>
                  <a:srgbClr val="273879"/>
                </a:solidFill>
                <a:latin typeface="Calibri"/>
              </a:rPr>
              <a:t>Create objects</a:t>
            </a:r>
            <a:endParaRPr lang="en-US" sz="2358" spc="-1" dirty="0">
              <a:solidFill>
                <a:srgbClr val="273879"/>
              </a:solidFill>
              <a:latin typeface="Calibri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Monadic functions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1518578" y="2258844"/>
            <a:ext cx="9241408" cy="7797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Dyadic functions</a:t>
            </a:r>
            <a:endParaRPr lang="en-US" sz="3628" spc="-1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1518578" y="5375448"/>
            <a:ext cx="9241408" cy="7797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Many arguments</a:t>
            </a:r>
            <a:endParaRPr lang="en-US" sz="3628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724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2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2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2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2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2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23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Content Placeholder 4"/>
          <p:cNvPicPr/>
          <p:nvPr/>
        </p:nvPicPr>
        <p:blipFill>
          <a:blip r:embed="rId3"/>
          <a:stretch/>
        </p:blipFill>
        <p:spPr>
          <a:xfrm>
            <a:off x="4810847" y="886167"/>
            <a:ext cx="5168763" cy="2708458"/>
          </a:xfrm>
          <a:prstGeom prst="rect">
            <a:avLst/>
          </a:prstGeom>
          <a:ln>
            <a:noFill/>
          </a:ln>
        </p:spPr>
      </p:pic>
      <p:sp>
        <p:nvSpPr>
          <p:cNvPr id="238" name="TextShape 1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Have no side affect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684122" y="4275739"/>
            <a:ext cx="7314958" cy="8133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82936" indent="-82610">
              <a:lnSpc>
                <a:spcPct val="85000"/>
              </a:lnSpc>
              <a:spcBef>
                <a:spcPts val="1180"/>
              </a:spcBef>
              <a:buClr>
                <a:srgbClr val="4F81BD"/>
              </a:buClr>
              <a:buFont typeface="Wingdings" charset="2"/>
              <a:buChar char=""/>
            </a:pPr>
            <a:endParaRPr lang="en-US" sz="2268" spc="-1" dirty="0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1128063" y="5216108"/>
            <a:ext cx="4561115" cy="3859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29" tIns="40815" rIns="81629" bIns="40815"/>
          <a:lstStyle/>
          <a:p>
            <a:pPr>
              <a:lnSpc>
                <a:spcPct val="100000"/>
              </a:lnSpc>
            </a:pPr>
            <a:endParaRPr lang="en-US" sz="1995" spc="-1" dirty="0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4707342" y="5216108"/>
            <a:ext cx="5920078" cy="3859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29" tIns="40815" rIns="81629" bIns="40815"/>
          <a:lstStyle/>
          <a:p>
            <a:pPr>
              <a:lnSpc>
                <a:spcPct val="100000"/>
              </a:lnSpc>
            </a:pPr>
            <a:endParaRPr lang="en-US" sz="1995" spc="-1" dirty="0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6049326" y="1547038"/>
            <a:ext cx="2142277" cy="1923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/>
          <a:lstStyle/>
          <a:p>
            <a:pPr>
              <a:lnSpc>
                <a:spcPct val="100000"/>
              </a:lnSpc>
            </a:pPr>
            <a:r>
              <a:rPr lang="en-US" sz="726" b="1" spc="-1">
                <a:solidFill>
                  <a:srgbClr val="000000"/>
                </a:solidFill>
                <a:latin typeface="Calibri"/>
              </a:rPr>
              <a:t>checkPasswordAndInitializeSession</a:t>
            </a:r>
            <a:endParaRPr lang="en-US" sz="726" spc="-1">
              <a:latin typeface="Arial"/>
            </a:endParaRPr>
          </a:p>
        </p:txBody>
      </p:sp>
      <p:sp>
        <p:nvSpPr>
          <p:cNvPr id="243" name="Freeform 6"/>
          <p:cNvSpPr/>
          <p:nvPr/>
        </p:nvSpPr>
        <p:spPr>
          <a:xfrm>
            <a:off x="6142057" y="1699194"/>
            <a:ext cx="760458" cy="69222"/>
          </a:xfrm>
          <a:custGeom>
            <a:avLst/>
            <a:gdLst/>
            <a:ahLst/>
            <a:cxnLst/>
            <a:rect l="0" t="0" r="r" b="b"/>
            <a:pathLst>
              <a:path w="2329" h="212">
                <a:moveTo>
                  <a:pt x="0" y="211"/>
                </a:moveTo>
                <a:lnTo>
                  <a:pt x="2328" y="0"/>
                </a:lnTo>
              </a:path>
            </a:pathLst>
          </a:custGeom>
          <a:noFill/>
          <a:ln w="6480">
            <a:solidFill>
              <a:srgbClr val="FF0000"/>
            </a:solidFill>
            <a:miter/>
          </a:ln>
        </p:spPr>
      </p:sp>
      <p:sp>
        <p:nvSpPr>
          <p:cNvPr id="244" name="Freeform 7"/>
          <p:cNvSpPr/>
          <p:nvPr/>
        </p:nvSpPr>
        <p:spPr>
          <a:xfrm>
            <a:off x="6142057" y="1699194"/>
            <a:ext cx="760458" cy="69222"/>
          </a:xfrm>
          <a:custGeom>
            <a:avLst/>
            <a:gdLst/>
            <a:ahLst/>
            <a:cxnLst/>
            <a:rect l="0" t="0" r="r" b="b"/>
            <a:pathLst>
              <a:path w="2329" h="212">
                <a:moveTo>
                  <a:pt x="0" y="0"/>
                </a:moveTo>
                <a:lnTo>
                  <a:pt x="2328" y="211"/>
                </a:lnTo>
              </a:path>
            </a:pathLst>
          </a:custGeom>
          <a:noFill/>
          <a:ln w="6480">
            <a:solidFill>
              <a:srgbClr val="FF0000"/>
            </a:solidFill>
            <a:miter/>
          </a:ln>
        </p:spPr>
      </p:sp>
      <p:sp>
        <p:nvSpPr>
          <p:cNvPr id="245" name="CustomShape 8"/>
          <p:cNvSpPr/>
          <p:nvPr/>
        </p:nvSpPr>
        <p:spPr>
          <a:xfrm>
            <a:off x="1684122" y="1142483"/>
            <a:ext cx="2433204" cy="13243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/>
          <a:lstStyle/>
          <a:p>
            <a:pPr>
              <a:lnSpc>
                <a:spcPct val="100000"/>
              </a:lnSpc>
            </a:pPr>
            <a:r>
              <a:rPr lang="en-US" sz="2721" spc="-1">
                <a:solidFill>
                  <a:srgbClr val="000000"/>
                </a:solidFill>
                <a:latin typeface="Calibri"/>
              </a:rPr>
              <a:t>Can you spot it?</a:t>
            </a:r>
            <a:endParaRPr lang="en-US" sz="2721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721" spc="-1">
              <a:latin typeface="Arial"/>
            </a:endParaRPr>
          </a:p>
        </p:txBody>
      </p:sp>
      <p:sp>
        <p:nvSpPr>
          <p:cNvPr id="246" name="CustomShape 9"/>
          <p:cNvSpPr/>
          <p:nvPr/>
        </p:nvSpPr>
        <p:spPr>
          <a:xfrm>
            <a:off x="1518578" y="3464998"/>
            <a:ext cx="9241408" cy="7797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endParaRPr lang="en-US" sz="3628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34883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Prefer exception to runtime error code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8" name="Content Placeholder 6"/>
          <p:cNvPicPr/>
          <p:nvPr/>
        </p:nvPicPr>
        <p:blipFill>
          <a:blip r:embed="rId2"/>
          <a:stretch/>
        </p:blipFill>
        <p:spPr>
          <a:xfrm>
            <a:off x="6925044" y="1243050"/>
            <a:ext cx="3762128" cy="2207907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70000"/>
              </a:srgbClr>
            </a:outerShdw>
          </a:effectLst>
        </p:spPr>
      </p:pic>
      <p:pic>
        <p:nvPicPr>
          <p:cNvPr id="249" name="Picture 4"/>
          <p:cNvPicPr/>
          <p:nvPr/>
        </p:nvPicPr>
        <p:blipFill>
          <a:blip r:embed="rId3"/>
          <a:stretch/>
        </p:blipFill>
        <p:spPr>
          <a:xfrm>
            <a:off x="1650491" y="1243050"/>
            <a:ext cx="5100194" cy="2472712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70000"/>
              </a:srgbClr>
            </a:outerShdw>
          </a:effectLst>
        </p:spPr>
      </p:pic>
      <p:pic>
        <p:nvPicPr>
          <p:cNvPr id="250" name="Picture 6"/>
          <p:cNvPicPr/>
          <p:nvPr/>
        </p:nvPicPr>
        <p:blipFill>
          <a:blip r:embed="rId4"/>
          <a:stretch/>
        </p:blipFill>
        <p:spPr>
          <a:xfrm>
            <a:off x="6192341" y="4368797"/>
            <a:ext cx="4567971" cy="2202356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70000"/>
              </a:srgbClr>
            </a:outerShdw>
          </a:effectLst>
        </p:spPr>
      </p:pic>
      <p:sp>
        <p:nvSpPr>
          <p:cNvPr id="251" name="CustomShape 2"/>
          <p:cNvSpPr/>
          <p:nvPr/>
        </p:nvSpPr>
        <p:spPr>
          <a:xfrm>
            <a:off x="1538822" y="4813839"/>
            <a:ext cx="3482629" cy="12979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/>
          <a:lstStyle/>
          <a:p>
            <a:pPr marL="259257" indent="-258930">
              <a:buClr>
                <a:srgbClr val="4F81BD"/>
              </a:buClr>
              <a:buFont typeface="Wingdings" charset="2"/>
              <a:buChar char=""/>
            </a:pPr>
            <a:r>
              <a:rPr lang="en-US" sz="1995" spc="-1">
                <a:solidFill>
                  <a:srgbClr val="000000"/>
                </a:solidFill>
                <a:latin typeface="Calibri"/>
              </a:rPr>
              <a:t>It is better to extract the bodies of try and catch blocks out into functions of their own.</a:t>
            </a:r>
            <a:endParaRPr lang="en-US" sz="1995" spc="-1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1507150" y="3965222"/>
            <a:ext cx="9241408" cy="7797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Extract try/catch blocks</a:t>
            </a:r>
            <a:endParaRPr lang="en-US" sz="3628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54129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1706652" y="973021"/>
            <a:ext cx="7314958" cy="1964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4" name="Picture 6"/>
          <p:cNvPicPr/>
          <p:nvPr/>
        </p:nvPicPr>
        <p:blipFill>
          <a:blip r:embed="rId3"/>
          <a:stretch/>
        </p:blipFill>
        <p:spPr>
          <a:xfrm>
            <a:off x="1559719" y="2892940"/>
            <a:ext cx="8289938" cy="1816414"/>
          </a:xfrm>
          <a:prstGeom prst="rect">
            <a:avLst/>
          </a:prstGeom>
          <a:ln>
            <a:noFill/>
          </a:ln>
        </p:spPr>
      </p:pic>
      <p:pic>
        <p:nvPicPr>
          <p:cNvPr id="255" name="Picture 7"/>
          <p:cNvPicPr/>
          <p:nvPr/>
        </p:nvPicPr>
        <p:blipFill>
          <a:blip r:embed="rId4"/>
          <a:stretch/>
        </p:blipFill>
        <p:spPr>
          <a:xfrm>
            <a:off x="1559719" y="4773024"/>
            <a:ext cx="8289938" cy="1655441"/>
          </a:xfrm>
          <a:prstGeom prst="rect">
            <a:avLst/>
          </a:prstGeom>
          <a:ln>
            <a:noFill/>
          </a:ln>
        </p:spPr>
      </p:pic>
      <p:sp>
        <p:nvSpPr>
          <p:cNvPr id="256" name="CustomShape 2"/>
          <p:cNvSpPr/>
          <p:nvPr/>
        </p:nvSpPr>
        <p:spPr>
          <a:xfrm>
            <a:off x="1518578" y="2184725"/>
            <a:ext cx="9241408" cy="684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 dirty="0">
                <a:solidFill>
                  <a:srgbClr val="273879"/>
                </a:solidFill>
                <a:latin typeface="Calibri"/>
              </a:rPr>
              <a:t>Don’t repeat yourself</a:t>
            </a:r>
            <a:endParaRPr lang="en-US" sz="3628" spc="-1" dirty="0">
              <a:latin typeface="Arial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1518578" y="63018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Redundant code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8" name="Picture 10"/>
          <p:cNvPicPr/>
          <p:nvPr/>
        </p:nvPicPr>
        <p:blipFill>
          <a:blip r:embed="rId5"/>
          <a:stretch/>
        </p:blipFill>
        <p:spPr>
          <a:xfrm>
            <a:off x="1596289" y="778090"/>
            <a:ext cx="5226230" cy="1471285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dist="37674" dir="270000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77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Conclusion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0" name="Picture 3"/>
          <p:cNvPicPr/>
          <p:nvPr/>
        </p:nvPicPr>
        <p:blipFill>
          <a:blip r:embed="rId2"/>
          <a:stretch/>
        </p:blipFill>
        <p:spPr>
          <a:xfrm>
            <a:off x="1559719" y="1572832"/>
            <a:ext cx="8155086" cy="613199"/>
          </a:xfrm>
          <a:prstGeom prst="rect">
            <a:avLst/>
          </a:prstGeom>
          <a:ln w="88920">
            <a:solidFill>
              <a:srgbClr val="000000"/>
            </a:solidFill>
            <a:miter/>
          </a:ln>
        </p:spPr>
      </p:pic>
      <p:pic>
        <p:nvPicPr>
          <p:cNvPr id="261" name="Picture 4"/>
          <p:cNvPicPr/>
          <p:nvPr/>
        </p:nvPicPr>
        <p:blipFill>
          <a:blip r:embed="rId3"/>
          <a:stretch/>
        </p:blipFill>
        <p:spPr>
          <a:xfrm>
            <a:off x="1559719" y="2461284"/>
            <a:ext cx="8160310" cy="1943429"/>
          </a:xfrm>
          <a:prstGeom prst="rect">
            <a:avLst/>
          </a:prstGeom>
          <a:ln w="88920">
            <a:solidFill>
              <a:srgbClr val="000000"/>
            </a:solidFill>
            <a:miter/>
          </a:ln>
        </p:spPr>
      </p:pic>
      <p:pic>
        <p:nvPicPr>
          <p:cNvPr id="262" name="Picture 5"/>
          <p:cNvPicPr/>
          <p:nvPr/>
        </p:nvPicPr>
        <p:blipFill>
          <a:blip r:embed="rId4"/>
          <a:stretch/>
        </p:blipFill>
        <p:spPr>
          <a:xfrm>
            <a:off x="1559719" y="4680294"/>
            <a:ext cx="8155086" cy="1104280"/>
          </a:xfrm>
          <a:prstGeom prst="rect">
            <a:avLst/>
          </a:prstGeom>
          <a:ln w="88920">
            <a:solidFill>
              <a:srgbClr val="000000"/>
            </a:solidFill>
            <a:miter/>
          </a:ln>
        </p:spPr>
      </p:pic>
    </p:spTree>
    <p:extLst>
      <p:ext uri="{BB962C8B-B14F-4D97-AF65-F5344CB8AC3E}">
        <p14:creationId xmlns:p14="http://schemas.microsoft.com/office/powerpoint/2010/main" val="32937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1246589" y="1542140"/>
            <a:ext cx="9698532" cy="1142156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 algn="ctr">
              <a:lnSpc>
                <a:spcPct val="90000"/>
              </a:lnSpc>
            </a:pPr>
            <a:r>
              <a:rPr lang="en-US" sz="5442" b="1" spc="-1">
                <a:solidFill>
                  <a:srgbClr val="273879"/>
                </a:solidFill>
                <a:latin typeface="Calibri"/>
              </a:rPr>
              <a:t>Comments</a:t>
            </a:r>
            <a:endParaRPr lang="en-US" sz="5442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4" name="Content Placeholder 5"/>
          <p:cNvPicPr/>
          <p:nvPr/>
        </p:nvPicPr>
        <p:blipFill>
          <a:blip r:embed="rId3"/>
          <a:stretch/>
        </p:blipFill>
        <p:spPr>
          <a:xfrm>
            <a:off x="2761954" y="3029750"/>
            <a:ext cx="6667802" cy="136680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01761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Comments do not make up bad code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1523149" y="1174808"/>
            <a:ext cx="7740410" cy="8290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SzPct val="130000"/>
              <a:buFont typeface="Wingdings" charset="2"/>
              <a:buChar char="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Rather than spend your time to write comment that explain the mess you’ve made, spend it cleaning that mess.</a:t>
            </a:r>
            <a:endParaRPr lang="en-US" sz="2268" spc="-1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1559719" y="3137828"/>
            <a:ext cx="7740410" cy="8290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82936" indent="-82610">
              <a:lnSpc>
                <a:spcPct val="85000"/>
              </a:lnSpc>
              <a:spcBef>
                <a:spcPts val="1180"/>
              </a:spcBef>
              <a:buClr>
                <a:srgbClr val="00B0F0"/>
              </a:buClr>
              <a:buFont typeface="Wingdings" charset="2"/>
              <a:buChar char="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It’s simply a matter of creating a function that says the same thing as the comment you want to write.</a:t>
            </a:r>
            <a:endParaRPr lang="en-US" sz="2268" spc="-1"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1748445" y="3948896"/>
            <a:ext cx="6757594" cy="91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29" tIns="40815" rIns="81629" bIns="40815"/>
          <a:lstStyle/>
          <a:p>
            <a:pPr>
              <a:lnSpc>
                <a:spcPct val="100000"/>
              </a:lnSpc>
            </a:pPr>
            <a:r>
              <a:rPr lang="en-US" sz="1814" spc="-1">
                <a:solidFill>
                  <a:srgbClr val="273879"/>
                </a:solidFill>
                <a:latin typeface="Calibri"/>
              </a:rPr>
              <a:t>// Check to see if the employee is eligible for full benefits</a:t>
            </a:r>
            <a:endParaRPr lang="en-US" sz="1814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14" spc="-1">
                <a:solidFill>
                  <a:srgbClr val="273879"/>
                </a:solidFill>
                <a:latin typeface="Calibri"/>
              </a:rPr>
              <a:t>if ((employee.flags &amp; HOURLY_FLAG) </a:t>
            </a:r>
            <a:endParaRPr lang="en-US" sz="1814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14" spc="-1">
                <a:solidFill>
                  <a:srgbClr val="273879"/>
                </a:solidFill>
                <a:latin typeface="Calibri"/>
              </a:rPr>
              <a:t>	&amp;&amp; (employee.age &gt; 65))</a:t>
            </a:r>
            <a:endParaRPr lang="en-US" sz="1814" spc="-1">
              <a:latin typeface="Arial"/>
            </a:endParaRPr>
          </a:p>
        </p:txBody>
      </p:sp>
      <p:sp>
        <p:nvSpPr>
          <p:cNvPr id="269" name="CustomShape 5"/>
          <p:cNvSpPr/>
          <p:nvPr/>
        </p:nvSpPr>
        <p:spPr>
          <a:xfrm>
            <a:off x="1944029" y="4914406"/>
            <a:ext cx="4674742" cy="358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29" tIns="40815" rIns="81629" bIns="40815"/>
          <a:lstStyle/>
          <a:p>
            <a:pPr>
              <a:lnSpc>
                <a:spcPct val="100000"/>
              </a:lnSpc>
            </a:pPr>
            <a:r>
              <a:rPr lang="en-US" sz="1814" spc="-1">
                <a:solidFill>
                  <a:srgbClr val="273879"/>
                </a:solidFill>
                <a:latin typeface="Calibri"/>
              </a:rPr>
              <a:t>if (employee.isEligibleForFullBenefits())</a:t>
            </a:r>
            <a:endParaRPr lang="en-US" sz="1814" spc="-1">
              <a:latin typeface="Arial"/>
            </a:endParaRPr>
          </a:p>
        </p:txBody>
      </p:sp>
      <p:sp>
        <p:nvSpPr>
          <p:cNvPr id="270" name="CustomShape 6"/>
          <p:cNvSpPr/>
          <p:nvPr/>
        </p:nvSpPr>
        <p:spPr>
          <a:xfrm>
            <a:off x="578209" y="3893714"/>
            <a:ext cx="7325733" cy="998162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600">
            <a:solidFill>
              <a:srgbClr val="3A5F8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7"/>
          <p:cNvSpPr/>
          <p:nvPr/>
        </p:nvSpPr>
        <p:spPr>
          <a:xfrm>
            <a:off x="1518578" y="2394675"/>
            <a:ext cx="9241408" cy="7797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Explain yourself</a:t>
            </a:r>
            <a:endParaRPr lang="en-US" sz="3628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70872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1518578" y="1338393"/>
            <a:ext cx="9241408" cy="483832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Your cooperate force use to write certain comments for legal reasons, for example: copyright and authorship statement,..</a:t>
            </a:r>
          </a:p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SzPct val="130000"/>
              <a:buFont typeface="Wingdings" charset="2"/>
              <a:buChar char="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Refer to standard license or external document rather than putting all the terms and conditions into the comment.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>
              <a:solidFill>
                <a:srgbClr val="273879"/>
              </a:solidFill>
              <a:latin typeface="Calibri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Legal comments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1518578" y="3040852"/>
            <a:ext cx="9241408" cy="6383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Explanation of intent</a:t>
            </a:r>
            <a:endParaRPr lang="en-US" sz="3628" spc="-1"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1559719" y="3679519"/>
            <a:ext cx="7740410" cy="14494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/>
          <a:lstStyle/>
          <a:p>
            <a:pPr>
              <a:lnSpc>
                <a:spcPct val="100000"/>
              </a:lnSpc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Comment goes beyond useful information of the implementation and provides the intent behind the decision.</a:t>
            </a:r>
            <a:r>
              <a:rPr sz="1633"/>
              <a:t/>
            </a:r>
            <a:br>
              <a:rPr sz="1633"/>
            </a:br>
            <a:endParaRPr lang="en-US" sz="2268" spc="-1">
              <a:latin typeface="Arial"/>
            </a:endParaRPr>
          </a:p>
        </p:txBody>
      </p:sp>
      <p:pic>
        <p:nvPicPr>
          <p:cNvPr id="276" name="Picture 6"/>
          <p:cNvPicPr/>
          <p:nvPr/>
        </p:nvPicPr>
        <p:blipFill>
          <a:blip r:embed="rId2"/>
          <a:stretch/>
        </p:blipFill>
        <p:spPr>
          <a:xfrm>
            <a:off x="1559719" y="4628704"/>
            <a:ext cx="8285366" cy="17426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93168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1518578" y="1338393"/>
            <a:ext cx="9241408" cy="483832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SzPct val="130000"/>
              <a:buFont typeface="Arial"/>
              <a:buChar char="•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Helpful comment</a:t>
            </a:r>
          </a:p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SzPct val="130000"/>
              <a:buFont typeface="Arial"/>
              <a:buChar char="•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Substantial risk</a:t>
            </a:r>
          </a:p>
        </p:txBody>
      </p:sp>
      <p:sp>
        <p:nvSpPr>
          <p:cNvPr id="278" name="TextShape 2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Clarification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1518578" y="3127053"/>
            <a:ext cx="9241408" cy="6837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TODO Comments</a:t>
            </a:r>
            <a:endParaRPr lang="en-US" sz="3628" spc="-1">
              <a:latin typeface="Arial"/>
            </a:endParaRPr>
          </a:p>
        </p:txBody>
      </p:sp>
      <p:pic>
        <p:nvPicPr>
          <p:cNvPr id="280" name="Picture 5"/>
          <p:cNvPicPr/>
          <p:nvPr/>
        </p:nvPicPr>
        <p:blipFill>
          <a:blip r:embed="rId3"/>
          <a:stretch/>
        </p:blipFill>
        <p:spPr>
          <a:xfrm>
            <a:off x="4260993" y="884861"/>
            <a:ext cx="5002239" cy="2148808"/>
          </a:xfrm>
          <a:prstGeom prst="rect">
            <a:avLst/>
          </a:prstGeom>
          <a:ln>
            <a:noFill/>
          </a:ln>
        </p:spPr>
      </p:pic>
      <p:sp>
        <p:nvSpPr>
          <p:cNvPr id="281" name="CustomShape 4"/>
          <p:cNvSpPr/>
          <p:nvPr/>
        </p:nvSpPr>
        <p:spPr>
          <a:xfrm>
            <a:off x="1523149" y="3958691"/>
            <a:ext cx="7740410" cy="11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/>
          <a:lstStyle/>
          <a:p>
            <a:pPr>
              <a:lnSpc>
                <a:spcPct val="100000"/>
              </a:lnSpc>
            </a:pPr>
            <a:r>
              <a:rPr lang="en-US" sz="2268" spc="-1">
                <a:solidFill>
                  <a:srgbClr val="000000"/>
                </a:solidFill>
                <a:latin typeface="Calibri"/>
              </a:rPr>
              <a:t>TODOs are jobs that programmer think it should be done, but for some reason it is not at the moment.</a:t>
            </a:r>
            <a:endParaRPr lang="en-US" sz="2268" spc="-1">
              <a:latin typeface="Arial"/>
            </a:endParaRPr>
          </a:p>
          <a:p>
            <a:pPr marL="311174" indent="-310847">
              <a:buClr>
                <a:srgbClr val="00B0F0"/>
              </a:buClr>
              <a:buFont typeface="Wingdings" charset="2"/>
              <a:buChar char=""/>
            </a:pPr>
            <a:r>
              <a:rPr lang="en-US" sz="2268" spc="-1">
                <a:solidFill>
                  <a:srgbClr val="000000"/>
                </a:solidFill>
                <a:latin typeface="Calibri"/>
              </a:rPr>
              <a:t>Resolve TODO and clean it.</a:t>
            </a:r>
            <a:endParaRPr lang="en-US" sz="2268" spc="-1">
              <a:latin typeface="Arial"/>
            </a:endParaRPr>
          </a:p>
        </p:txBody>
      </p:sp>
      <p:pic>
        <p:nvPicPr>
          <p:cNvPr id="282" name="Picture 7"/>
          <p:cNvPicPr/>
          <p:nvPr/>
        </p:nvPicPr>
        <p:blipFill>
          <a:blip r:embed="rId4"/>
          <a:stretch/>
        </p:blipFill>
        <p:spPr>
          <a:xfrm>
            <a:off x="1523149" y="5182476"/>
            <a:ext cx="9278631" cy="10144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4795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1518578" y="1150319"/>
            <a:ext cx="9241408" cy="502640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SzPct val="130000"/>
              <a:buFont typeface="Wingdings" charset="2"/>
              <a:buChar char="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No more informative than the code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68" i="1" spc="-1">
                <a:solidFill>
                  <a:srgbClr val="273879"/>
                </a:solidFill>
                <a:latin typeface="Calibri"/>
              </a:rPr>
              <a:t>Comment is not precise enough to be accurate</a:t>
            </a:r>
            <a:endParaRPr lang="en-US" sz="2268" spc="-1">
              <a:solidFill>
                <a:srgbClr val="273879"/>
              </a:solidFill>
              <a:latin typeface="Calibri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Redundant comments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1518578" y="3527036"/>
            <a:ext cx="9241408" cy="8672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Misleading comments</a:t>
            </a:r>
            <a:endParaRPr lang="en-US" sz="3628" spc="-1">
              <a:latin typeface="Arial"/>
            </a:endParaRPr>
          </a:p>
        </p:txBody>
      </p:sp>
      <p:pic>
        <p:nvPicPr>
          <p:cNvPr id="286" name="Picture 6"/>
          <p:cNvPicPr/>
          <p:nvPr/>
        </p:nvPicPr>
        <p:blipFill>
          <a:blip r:embed="rId2"/>
          <a:stretch/>
        </p:blipFill>
        <p:spPr>
          <a:xfrm>
            <a:off x="1559719" y="1620177"/>
            <a:ext cx="8514581" cy="1906532"/>
          </a:xfrm>
          <a:prstGeom prst="rect">
            <a:avLst/>
          </a:prstGeom>
          <a:ln>
            <a:noFill/>
          </a:ln>
        </p:spPr>
      </p:pic>
      <p:pic>
        <p:nvPicPr>
          <p:cNvPr id="287" name="Picture 7"/>
          <p:cNvPicPr/>
          <p:nvPr/>
        </p:nvPicPr>
        <p:blipFill>
          <a:blip r:embed="rId3"/>
          <a:stretch/>
        </p:blipFill>
        <p:spPr>
          <a:xfrm>
            <a:off x="1559719" y="4976771"/>
            <a:ext cx="9079782" cy="150263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1293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518578" y="1338393"/>
            <a:ext cx="9241408" cy="483832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721" spc="-1">
                <a:solidFill>
                  <a:srgbClr val="273879"/>
                </a:solidFill>
                <a:latin typeface="Calibri"/>
              </a:rPr>
              <a:t>Clean code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721" spc="-1">
                <a:solidFill>
                  <a:srgbClr val="273879"/>
                </a:solidFill>
                <a:latin typeface="Calibri"/>
              </a:rPr>
              <a:t>- is pleasing to read.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721" spc="-1">
                <a:solidFill>
                  <a:srgbClr val="273879"/>
                </a:solidFill>
                <a:latin typeface="Calibri"/>
              </a:rPr>
              <a:t>- is readability.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721" spc="-1">
                <a:solidFill>
                  <a:srgbClr val="273879"/>
                </a:solidFill>
                <a:latin typeface="Calibri"/>
              </a:rPr>
              <a:t>- makes it easy to enhance it.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721" spc="-1">
                <a:solidFill>
                  <a:srgbClr val="273879"/>
                </a:solidFill>
                <a:latin typeface="Calibri"/>
              </a:rPr>
              <a:t>- is simple and focus.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721" spc="-1">
                <a:solidFill>
                  <a:srgbClr val="273879"/>
                </a:solidFill>
                <a:latin typeface="Calibri"/>
              </a:rPr>
              <a:t>- have no duplication.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721" spc="-1">
              <a:solidFill>
                <a:srgbClr val="273879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What is clean code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4163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5210178" y="5114234"/>
            <a:ext cx="5442057" cy="147030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14" spc="-1">
                <a:solidFill>
                  <a:srgbClr val="273879"/>
                </a:solidFill>
                <a:latin typeface="Calibri"/>
              </a:rPr>
              <a:t>private String name; 	</a:t>
            </a:r>
            <a:r>
              <a:rPr lang="en-US" sz="1814" b="1" spc="-1">
                <a:solidFill>
                  <a:srgbClr val="273879"/>
                </a:solidFill>
                <a:latin typeface="Calibri"/>
              </a:rPr>
              <a:t>// The Name</a:t>
            </a:r>
            <a:endParaRPr lang="en-US" sz="1814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14" spc="-1">
                <a:solidFill>
                  <a:srgbClr val="273879"/>
                </a:solidFill>
                <a:latin typeface="Calibri"/>
              </a:rPr>
              <a:t>private String version; 	</a:t>
            </a:r>
            <a:r>
              <a:rPr lang="en-US" sz="1814" b="1" spc="-1">
                <a:solidFill>
                  <a:srgbClr val="273879"/>
                </a:solidFill>
                <a:latin typeface="Calibri"/>
              </a:rPr>
              <a:t>// The version</a:t>
            </a:r>
            <a:endParaRPr lang="en-US" sz="1814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14" spc="-1">
                <a:solidFill>
                  <a:srgbClr val="273879"/>
                </a:solidFill>
                <a:latin typeface="Calibri"/>
              </a:rPr>
              <a:t>private String licenseName; 	</a:t>
            </a:r>
            <a:r>
              <a:rPr lang="en-US" sz="1814" b="1" spc="-1">
                <a:solidFill>
                  <a:srgbClr val="273879"/>
                </a:solidFill>
                <a:latin typeface="Calibri"/>
              </a:rPr>
              <a:t>// The license Name</a:t>
            </a:r>
            <a:endParaRPr lang="en-US" sz="1814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14" spc="-1">
                <a:solidFill>
                  <a:srgbClr val="273879"/>
                </a:solidFill>
                <a:latin typeface="Calibri"/>
              </a:rPr>
              <a:t>private String info; 		</a:t>
            </a:r>
            <a:r>
              <a:rPr lang="en-US" sz="1814" b="1" spc="-1">
                <a:solidFill>
                  <a:srgbClr val="273879"/>
                </a:solidFill>
                <a:latin typeface="Calibri"/>
              </a:rPr>
              <a:t>// The version</a:t>
            </a:r>
            <a:endParaRPr lang="en-US" sz="1814" spc="-1">
              <a:solidFill>
                <a:srgbClr val="273879"/>
              </a:solidFill>
              <a:latin typeface="Calibri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Mandated comments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1518578" y="2602340"/>
            <a:ext cx="9241408" cy="5684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Journal comments</a:t>
            </a:r>
            <a:endParaRPr lang="en-US" sz="3628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1518578" y="4614337"/>
            <a:ext cx="9241408" cy="6478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Noise comments</a:t>
            </a:r>
            <a:endParaRPr lang="en-US" sz="3628" spc="-1">
              <a:latin typeface="Arial"/>
            </a:endParaRPr>
          </a:p>
        </p:txBody>
      </p:sp>
      <p:pic>
        <p:nvPicPr>
          <p:cNvPr id="292" name="Picture 5"/>
          <p:cNvPicPr/>
          <p:nvPr/>
        </p:nvPicPr>
        <p:blipFill>
          <a:blip r:embed="rId2"/>
          <a:stretch/>
        </p:blipFill>
        <p:spPr>
          <a:xfrm>
            <a:off x="5004799" y="987061"/>
            <a:ext cx="4867061" cy="1483693"/>
          </a:xfrm>
          <a:prstGeom prst="rect">
            <a:avLst/>
          </a:prstGeom>
          <a:ln>
            <a:noFill/>
          </a:ln>
        </p:spPr>
      </p:pic>
      <p:sp>
        <p:nvSpPr>
          <p:cNvPr id="293" name="CustomShape 5"/>
          <p:cNvSpPr/>
          <p:nvPr/>
        </p:nvSpPr>
        <p:spPr>
          <a:xfrm>
            <a:off x="1559719" y="1027549"/>
            <a:ext cx="3453243" cy="7176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82936" indent="-82610">
              <a:lnSpc>
                <a:spcPct val="85000"/>
              </a:lnSpc>
              <a:spcBef>
                <a:spcPts val="1180"/>
              </a:spcBef>
              <a:buClr>
                <a:srgbClr val="00B0F0"/>
              </a:buClr>
              <a:buFont typeface="Wingdings" charset="2"/>
              <a:buChar char=""/>
            </a:pPr>
            <a:r>
              <a:rPr lang="en-US" sz="2268" spc="-1">
                <a:solidFill>
                  <a:srgbClr val="262626"/>
                </a:solidFill>
                <a:latin typeface="Calibri"/>
              </a:rPr>
              <a:t>Use meaningful name for parameter</a:t>
            </a:r>
            <a:endParaRPr lang="en-US" sz="2268" spc="-1">
              <a:latin typeface="Arial"/>
            </a:endParaRPr>
          </a:p>
        </p:txBody>
      </p:sp>
      <p:pic>
        <p:nvPicPr>
          <p:cNvPr id="294" name="Picture 7"/>
          <p:cNvPicPr/>
          <p:nvPr/>
        </p:nvPicPr>
        <p:blipFill>
          <a:blip r:embed="rId3"/>
          <a:stretch/>
        </p:blipFill>
        <p:spPr>
          <a:xfrm>
            <a:off x="5004799" y="3078402"/>
            <a:ext cx="4616296" cy="1389982"/>
          </a:xfrm>
          <a:prstGeom prst="rect">
            <a:avLst/>
          </a:prstGeom>
          <a:ln>
            <a:noFill/>
          </a:ln>
        </p:spPr>
      </p:pic>
      <p:sp>
        <p:nvSpPr>
          <p:cNvPr id="295" name="CustomShape 6"/>
          <p:cNvSpPr/>
          <p:nvPr/>
        </p:nvSpPr>
        <p:spPr>
          <a:xfrm>
            <a:off x="1618492" y="3165908"/>
            <a:ext cx="3287372" cy="1242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82936" indent="-82610">
              <a:lnSpc>
                <a:spcPct val="85000"/>
              </a:lnSpc>
              <a:spcBef>
                <a:spcPts val="1180"/>
              </a:spcBef>
              <a:buClr>
                <a:srgbClr val="00B0F0"/>
              </a:buClr>
              <a:buFont typeface="Wingdings" charset="2"/>
              <a:buChar char=""/>
            </a:pPr>
            <a:r>
              <a:rPr lang="en-US" sz="2268" spc="-1">
                <a:solidFill>
                  <a:srgbClr val="262626"/>
                </a:solidFill>
                <a:latin typeface="Calibri"/>
              </a:rPr>
              <a:t>Use source code control instead</a:t>
            </a:r>
            <a:endParaRPr lang="en-US" sz="2268" spc="-1">
              <a:latin typeface="Arial"/>
            </a:endParaRPr>
          </a:p>
        </p:txBody>
      </p:sp>
      <p:sp>
        <p:nvSpPr>
          <p:cNvPr id="296" name="CustomShape 7"/>
          <p:cNvSpPr/>
          <p:nvPr/>
        </p:nvSpPr>
        <p:spPr>
          <a:xfrm>
            <a:off x="1618492" y="5314716"/>
            <a:ext cx="3453243" cy="7176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82936" indent="-82610">
              <a:lnSpc>
                <a:spcPct val="85000"/>
              </a:lnSpc>
              <a:spcBef>
                <a:spcPts val="1180"/>
              </a:spcBef>
              <a:buClr>
                <a:srgbClr val="00B0F0"/>
              </a:buClr>
              <a:buFont typeface="Wingdings" charset="2"/>
              <a:buChar char=""/>
            </a:pPr>
            <a:r>
              <a:rPr lang="en-US" sz="2268" spc="-1">
                <a:solidFill>
                  <a:srgbClr val="262626"/>
                </a:solidFill>
                <a:latin typeface="Calibri"/>
              </a:rPr>
              <a:t>Use meaningful name</a:t>
            </a:r>
            <a:endParaRPr lang="en-US" sz="2268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68542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Content Placeholder 4"/>
          <p:cNvPicPr/>
          <p:nvPr/>
        </p:nvPicPr>
        <p:blipFill>
          <a:blip r:embed="rId2"/>
          <a:stretch/>
        </p:blipFill>
        <p:spPr>
          <a:xfrm>
            <a:off x="1518251" y="5359122"/>
            <a:ext cx="9242061" cy="882249"/>
          </a:xfrm>
          <a:prstGeom prst="rect">
            <a:avLst/>
          </a:prstGeom>
          <a:ln>
            <a:noFill/>
          </a:ln>
        </p:spPr>
      </p:pic>
      <p:sp>
        <p:nvSpPr>
          <p:cNvPr id="298" name="TextShape 1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Closing bracket comments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1559719" y="3932243"/>
            <a:ext cx="9241408" cy="11421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Commented-Out Code</a:t>
            </a:r>
            <a:endParaRPr lang="en-US" sz="3628" spc="-1">
              <a:latin typeface="Arial"/>
            </a:endParaRPr>
          </a:p>
        </p:txBody>
      </p:sp>
      <p:pic>
        <p:nvPicPr>
          <p:cNvPr id="300" name="Picture 5"/>
          <p:cNvPicPr/>
          <p:nvPr/>
        </p:nvPicPr>
        <p:blipFill>
          <a:blip r:embed="rId3"/>
          <a:stretch/>
        </p:blipFill>
        <p:spPr>
          <a:xfrm>
            <a:off x="4497065" y="1102648"/>
            <a:ext cx="5795022" cy="3072198"/>
          </a:xfrm>
          <a:prstGeom prst="rect">
            <a:avLst/>
          </a:prstGeom>
          <a:ln>
            <a:noFill/>
          </a:ln>
        </p:spPr>
      </p:pic>
      <p:sp>
        <p:nvSpPr>
          <p:cNvPr id="301" name="CustomShape 3"/>
          <p:cNvSpPr/>
          <p:nvPr/>
        </p:nvSpPr>
        <p:spPr>
          <a:xfrm>
            <a:off x="1559719" y="1105913"/>
            <a:ext cx="2572627" cy="18849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82936" indent="-82610">
              <a:lnSpc>
                <a:spcPct val="85000"/>
              </a:lnSpc>
              <a:spcBef>
                <a:spcPts val="1180"/>
              </a:spcBef>
              <a:buClr>
                <a:srgbClr val="00B0F0"/>
              </a:buClr>
              <a:buFont typeface="Wingdings" charset="2"/>
              <a:buChar char=""/>
            </a:pPr>
            <a:r>
              <a:rPr lang="en-US" sz="2268" spc="-1">
                <a:solidFill>
                  <a:srgbClr val="262626"/>
                </a:solidFill>
                <a:latin typeface="Calibri"/>
              </a:rPr>
              <a:t>Shorten it instead</a:t>
            </a:r>
            <a:endParaRPr lang="en-US" sz="2268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70225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1518578" y="1338393"/>
            <a:ext cx="9241408" cy="483832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11174" indent="-31084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StarSymbol"/>
              <a:buAutoNum type="arabicPeriod"/>
            </a:pPr>
            <a:r>
              <a:rPr lang="en-US" sz="2721" b="1" spc="-1">
                <a:solidFill>
                  <a:srgbClr val="273879"/>
                </a:solidFill>
                <a:latin typeface="Calibri"/>
              </a:rPr>
              <a:t>Clean Code: A handbook of Agile Software Craftsmanship – Robert C. Martin</a:t>
            </a:r>
            <a:endParaRPr lang="en-US" sz="2721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721" spc="-1">
              <a:solidFill>
                <a:srgbClr val="273879"/>
              </a:solidFill>
              <a:latin typeface="Calibri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Reference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12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10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518578" y="1338393"/>
            <a:ext cx="9241408" cy="483832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721" spc="-1" dirty="0">
                <a:solidFill>
                  <a:srgbClr val="000000"/>
                </a:solidFill>
                <a:latin typeface="Calibri"/>
              </a:rPr>
              <a:t>Reason</a:t>
            </a:r>
            <a:endParaRPr lang="en-US" sz="2721" spc="-1" dirty="0">
              <a:solidFill>
                <a:srgbClr val="273879"/>
              </a:solidFill>
              <a:latin typeface="Calibri"/>
            </a:endParaRPr>
          </a:p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2721" spc="-1" dirty="0">
                <a:solidFill>
                  <a:srgbClr val="000000"/>
                </a:solidFill>
                <a:latin typeface="Calibri"/>
              </a:rPr>
              <a:t>Lack of time.</a:t>
            </a:r>
            <a:endParaRPr lang="en-US" sz="2721" spc="-1" dirty="0">
              <a:solidFill>
                <a:srgbClr val="273879"/>
              </a:solidFill>
              <a:latin typeface="Calibri"/>
            </a:endParaRPr>
          </a:p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2721" spc="-1" dirty="0">
                <a:solidFill>
                  <a:srgbClr val="000000"/>
                </a:solidFill>
                <a:latin typeface="Calibri"/>
              </a:rPr>
              <a:t>Pressure from another task that you promised to get done.</a:t>
            </a:r>
            <a:endParaRPr lang="en-US" sz="2721" spc="-1" dirty="0">
              <a:solidFill>
                <a:srgbClr val="273879"/>
              </a:solidFill>
              <a:latin typeface="Calibri"/>
            </a:endParaRPr>
          </a:p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2721" spc="-1" dirty="0">
                <a:solidFill>
                  <a:srgbClr val="000000"/>
                </a:solidFill>
                <a:latin typeface="Calibri"/>
              </a:rPr>
              <a:t>Tired of working on current program.</a:t>
            </a:r>
            <a:endParaRPr lang="en-US" sz="2721" spc="-1" dirty="0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721" spc="-1" dirty="0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721" spc="-1" dirty="0">
                <a:solidFill>
                  <a:srgbClr val="000000"/>
                </a:solidFill>
                <a:latin typeface="Calibri"/>
              </a:rPr>
              <a:t>They decided that working mess is better than nothing.</a:t>
            </a:r>
            <a:endParaRPr lang="en-US" sz="2721" spc="-1" dirty="0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721" spc="-1" dirty="0">
              <a:solidFill>
                <a:srgbClr val="273879"/>
              </a:solidFill>
              <a:latin typeface="Calibri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Bad code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60113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518578" y="1338393"/>
            <a:ext cx="9241408" cy="483832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540" spc="-1">
              <a:solidFill>
                <a:srgbClr val="273879"/>
              </a:solidFill>
              <a:latin typeface="Calibri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Contents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3663467" y="1640747"/>
            <a:ext cx="5555359" cy="775478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12600">
            <a:solidFill>
              <a:srgbClr val="377F9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ctr"/>
          <a:lstStyle/>
          <a:p>
            <a:pPr algn="ctr">
              <a:lnSpc>
                <a:spcPct val="100000"/>
              </a:lnSpc>
            </a:pPr>
            <a:r>
              <a:rPr lang="en-US" sz="2902" spc="-1">
                <a:solidFill>
                  <a:srgbClr val="FFFFFF"/>
                </a:solidFill>
                <a:latin typeface="Calibri"/>
              </a:rPr>
              <a:t>Meaningful Name</a:t>
            </a:r>
            <a:endParaRPr lang="en-US" sz="2902" spc="-1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3663467" y="2951713"/>
            <a:ext cx="5555359" cy="775478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12600">
            <a:solidFill>
              <a:srgbClr val="377F9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ctr"/>
          <a:lstStyle/>
          <a:p>
            <a:pPr algn="ctr">
              <a:lnSpc>
                <a:spcPct val="100000"/>
              </a:lnSpc>
            </a:pPr>
            <a:r>
              <a:rPr lang="en-US" sz="2902" spc="-1">
                <a:solidFill>
                  <a:srgbClr val="FFFFFF"/>
                </a:solidFill>
                <a:latin typeface="Calibri"/>
              </a:rPr>
              <a:t>Functions</a:t>
            </a:r>
            <a:endParaRPr lang="en-US" sz="2902" spc="-1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3663467" y="4262678"/>
            <a:ext cx="5555359" cy="775478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12600">
            <a:solidFill>
              <a:srgbClr val="377F9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ctr"/>
          <a:lstStyle/>
          <a:p>
            <a:pPr algn="ctr">
              <a:lnSpc>
                <a:spcPct val="100000"/>
              </a:lnSpc>
            </a:pPr>
            <a:r>
              <a:rPr lang="en-US" sz="2902" spc="-1">
                <a:solidFill>
                  <a:srgbClr val="FFFFFF"/>
                </a:solidFill>
                <a:latin typeface="Calibri"/>
              </a:rPr>
              <a:t>Comments</a:t>
            </a:r>
            <a:endParaRPr lang="en-US" sz="2902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69618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974069" y="1547049"/>
            <a:ext cx="8243572" cy="1469653"/>
          </a:xfrm>
          <a:prstGeom prst="rect">
            <a:avLst/>
          </a:prstGeom>
          <a:noFill/>
          <a:ln>
            <a:noFill/>
          </a:ln>
        </p:spPr>
        <p:txBody>
          <a:bodyPr lIns="94690" tIns="47345" rIns="94690" bIns="47345"/>
          <a:lstStyle/>
          <a:p>
            <a:pPr algn="ctr">
              <a:lnSpc>
                <a:spcPct val="90000"/>
              </a:lnSpc>
            </a:pPr>
            <a:r>
              <a:rPr lang="en-US" sz="5442" b="1" spc="-1" dirty="0">
                <a:solidFill>
                  <a:srgbClr val="273879"/>
                </a:solidFill>
                <a:latin typeface="Calibri"/>
              </a:rPr>
              <a:t>Hello, my name is</a:t>
            </a:r>
            <a:r>
              <a:rPr sz="1633" dirty="0"/>
              <a:t/>
            </a:r>
            <a:br>
              <a:rPr sz="1633" dirty="0"/>
            </a:br>
            <a:r>
              <a:rPr lang="en-US" sz="9600" b="1" spc="-1" dirty="0">
                <a:solidFill>
                  <a:srgbClr val="273879"/>
                </a:solidFill>
                <a:latin typeface="Calibri"/>
              </a:rPr>
              <a:t>MEANINGFUL</a:t>
            </a:r>
            <a:endParaRPr lang="en-US" sz="96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04343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518578" y="1338393"/>
            <a:ext cx="9241408" cy="483832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721" spc="-1">
                <a:solidFill>
                  <a:srgbClr val="273879"/>
                </a:solidFill>
                <a:latin typeface="Calibri"/>
              </a:rPr>
              <a:t>Name should reveal the intent</a:t>
            </a:r>
          </a:p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721" spc="-1">
                <a:solidFill>
                  <a:srgbClr val="273879"/>
                </a:solidFill>
                <a:latin typeface="Calibri"/>
              </a:rPr>
              <a:t>Choosing a good name may take times but it saves more than it takes</a:t>
            </a:r>
          </a:p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721" spc="-1">
                <a:solidFill>
                  <a:srgbClr val="273879"/>
                </a:solidFill>
                <a:latin typeface="Calibri"/>
              </a:rPr>
              <a:t>Name of function, class, variable should answer questions:</a:t>
            </a:r>
          </a:p>
          <a:p>
            <a:pPr marL="685692" lvl="1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2268" i="1" spc="-1">
                <a:solidFill>
                  <a:srgbClr val="000000"/>
                </a:solidFill>
                <a:latin typeface="Calibri"/>
              </a:rPr>
              <a:t>Why it exists</a:t>
            </a:r>
            <a:endParaRPr lang="en-US" sz="2268" spc="-1">
              <a:solidFill>
                <a:srgbClr val="273879"/>
              </a:solidFill>
              <a:latin typeface="Calibri"/>
            </a:endParaRPr>
          </a:p>
          <a:p>
            <a:pPr marL="685692" lvl="1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2268" i="1" spc="-1">
                <a:solidFill>
                  <a:srgbClr val="000000"/>
                </a:solidFill>
                <a:latin typeface="Calibri"/>
              </a:rPr>
              <a:t>What it does</a:t>
            </a:r>
            <a:endParaRPr lang="en-US" sz="2268" spc="-1">
              <a:solidFill>
                <a:srgbClr val="273879"/>
              </a:solidFill>
              <a:latin typeface="Calibri"/>
            </a:endParaRPr>
          </a:p>
          <a:p>
            <a:pPr marL="685692" lvl="1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2268" i="1" spc="-1">
                <a:solidFill>
                  <a:srgbClr val="000000"/>
                </a:solidFill>
                <a:latin typeface="Calibri"/>
              </a:rPr>
              <a:t>How it is used</a:t>
            </a:r>
            <a:endParaRPr lang="en-US" sz="2268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>
              <a:solidFill>
                <a:srgbClr val="273879"/>
              </a:solidFill>
              <a:latin typeface="Calibri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Use Intention – Revealing Name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801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661265" y="580874"/>
            <a:ext cx="7547112" cy="2488385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/>
          <a:lstStyle/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//Not clean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bool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b="1" spc="-1" dirty="0" err="1">
                <a:solidFill>
                  <a:srgbClr val="000000"/>
                </a:solidFill>
                <a:latin typeface="Monospace"/>
                <a:ea typeface="Monospace"/>
              </a:rPr>
              <a:t>validateSomething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lang="en-US" sz="1633" b="1" spc="-1" dirty="0" err="1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a, </a:t>
            </a:r>
            <a:r>
              <a:rPr lang="en-US" sz="1633" b="1" spc="-1" dirty="0" err="1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b, </a:t>
            </a:r>
            <a:r>
              <a:rPr lang="en-US" sz="1633" b="1" spc="-1" dirty="0" err="1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c){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	if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(a &lt; 0 </a:t>
            </a:r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or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b &lt; 0 </a:t>
            </a:r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or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c &lt; 0)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		return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false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	if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(b &gt; 13 || a &gt; 31)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		return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false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	if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(b == 2 </a:t>
            </a:r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and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a &gt; 29)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		return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false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	return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true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spc="-1" dirty="0">
                <a:solidFill>
                  <a:srgbClr val="000000"/>
                </a:solidFill>
                <a:latin typeface="Monospace"/>
              </a:rPr>
              <a:t>}</a:t>
            </a:r>
            <a:endParaRPr lang="en-US" sz="1633" spc="-1" dirty="0">
              <a:solidFill>
                <a:srgbClr val="000000"/>
              </a:solidFill>
              <a:latin typeface="Monospace"/>
              <a:ea typeface="Monospace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661265" y="3482956"/>
            <a:ext cx="7547112" cy="2488385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/>
          <a:lstStyle/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//Clean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bool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b="1" spc="-1" dirty="0" err="1">
                <a:solidFill>
                  <a:srgbClr val="000000"/>
                </a:solidFill>
                <a:latin typeface="Monospace"/>
                <a:ea typeface="Monospace"/>
              </a:rPr>
              <a:t>validateSomething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lang="en-US" sz="1633" b="1" spc="-1" dirty="0" err="1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a, </a:t>
            </a:r>
            <a:r>
              <a:rPr lang="en-US" sz="1633" b="1" spc="-1" dirty="0" err="1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b, </a:t>
            </a:r>
            <a:r>
              <a:rPr lang="en-US" sz="1633" b="1" spc="-1" dirty="0" err="1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c){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	if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spc="-1" dirty="0" smtClean="0">
                <a:solidFill>
                  <a:srgbClr val="000000"/>
                </a:solidFill>
                <a:latin typeface="Monospace"/>
                <a:ea typeface="Monospace"/>
              </a:rPr>
              <a:t>(day 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&lt; 0 </a:t>
            </a:r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or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spc="-1" dirty="0" smtClean="0">
                <a:solidFill>
                  <a:srgbClr val="000000"/>
                </a:solidFill>
                <a:latin typeface="Monospace"/>
                <a:ea typeface="Monospace"/>
              </a:rPr>
              <a:t>month 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&lt; 0 </a:t>
            </a:r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or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spc="-1" dirty="0" smtClean="0">
                <a:solidFill>
                  <a:srgbClr val="000000"/>
                </a:solidFill>
                <a:latin typeface="Monospace"/>
                <a:ea typeface="Monospace"/>
              </a:rPr>
              <a:t>year 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&lt; 0)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		return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false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	if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(b &gt; 13 || </a:t>
            </a:r>
            <a:r>
              <a:rPr lang="en-US" sz="1633" spc="-1" dirty="0" smtClean="0">
                <a:solidFill>
                  <a:srgbClr val="000000"/>
                </a:solidFill>
                <a:latin typeface="Monospace"/>
                <a:ea typeface="Monospace"/>
              </a:rPr>
              <a:t>day</a:t>
            </a:r>
            <a:r>
              <a:rPr lang="en-US" sz="1633" spc="-1" dirty="0" smtClean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&gt; 31)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		return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false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	if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(b == 2 </a:t>
            </a:r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and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a &gt; 29)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		return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false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	return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true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spc="-1" dirty="0">
                <a:solidFill>
                  <a:srgbClr val="000000"/>
                </a:solidFill>
                <a:latin typeface="Monospace"/>
              </a:rPr>
              <a:t>}</a:t>
            </a:r>
            <a:endParaRPr lang="en-US" sz="1633" spc="-1" dirty="0">
              <a:solidFill>
                <a:srgbClr val="000000"/>
              </a:solidFill>
              <a:latin typeface="Monospace"/>
              <a:ea typeface="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36828251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Avoid Disinformation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6" name="Picture 195"/>
          <p:cNvPicPr/>
          <p:nvPr/>
        </p:nvPicPr>
        <p:blipFill>
          <a:blip r:embed="rId3"/>
          <a:stretch/>
        </p:blipFill>
        <p:spPr>
          <a:xfrm>
            <a:off x="846582" y="1496754"/>
            <a:ext cx="4500709" cy="4115419"/>
          </a:xfrm>
          <a:prstGeom prst="rect">
            <a:avLst/>
          </a:prstGeom>
          <a:ln>
            <a:noFill/>
          </a:ln>
        </p:spPr>
      </p:pic>
      <p:sp>
        <p:nvSpPr>
          <p:cNvPr id="197" name="TextShape 2"/>
          <p:cNvSpPr txBox="1"/>
          <p:nvPr/>
        </p:nvSpPr>
        <p:spPr>
          <a:xfrm>
            <a:off x="6554448" y="1193746"/>
            <a:ext cx="4390999" cy="544205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902" spc="-1" dirty="0">
                <a:latin typeface="Arial"/>
              </a:rPr>
              <a:t>Clean:</a:t>
            </a:r>
          </a:p>
          <a:p>
            <a:endParaRPr lang="en-US" sz="2902" spc="-1" dirty="0">
              <a:latin typeface="Arial"/>
            </a:endParaRPr>
          </a:p>
          <a:p>
            <a:endParaRPr lang="en-US" sz="2902" spc="-1" dirty="0">
              <a:latin typeface="Arial"/>
            </a:endParaRPr>
          </a:p>
          <a:p>
            <a:endParaRPr lang="en-US" sz="2902" spc="-1" dirty="0">
              <a:latin typeface="Arial"/>
            </a:endParaRPr>
          </a:p>
          <a:p>
            <a:endParaRPr lang="en-US" sz="2902" spc="-1" dirty="0">
              <a:latin typeface="Arial"/>
            </a:endParaRPr>
          </a:p>
          <a:p>
            <a:endParaRPr lang="en-US" sz="2902" spc="-1" dirty="0">
              <a:latin typeface="Arial"/>
            </a:endParaRPr>
          </a:p>
          <a:p>
            <a:endParaRPr lang="en-US" sz="2902" spc="-1" dirty="0">
              <a:latin typeface="Arial"/>
            </a:endParaRPr>
          </a:p>
          <a:p>
            <a:endParaRPr lang="en-US" sz="2902" spc="-1" dirty="0">
              <a:latin typeface="Arial"/>
            </a:endParaRPr>
          </a:p>
          <a:p>
            <a:endParaRPr lang="en-US" sz="2902" spc="-1" dirty="0">
              <a:latin typeface="Arial"/>
            </a:endParaRPr>
          </a:p>
          <a:p>
            <a:endParaRPr lang="en-US" sz="2902" spc="-1" dirty="0">
              <a:latin typeface="Arial"/>
            </a:endParaRPr>
          </a:p>
          <a:p>
            <a:endParaRPr lang="en-US" sz="2902" spc="-1" dirty="0">
              <a:latin typeface="Arial"/>
            </a:endParaRPr>
          </a:p>
          <a:p>
            <a:endParaRPr lang="en-US" sz="2902" spc="-1" dirty="0">
              <a:latin typeface="Arial"/>
            </a:endParaRPr>
          </a:p>
          <a:p>
            <a:endParaRPr lang="en-US" sz="2902" spc="-1" dirty="0">
              <a:latin typeface="Arial"/>
            </a:endParaRPr>
          </a:p>
          <a:p>
            <a:endParaRPr lang="en-US" sz="2902" spc="-1" dirty="0">
              <a:latin typeface="Arial"/>
            </a:endParaRPr>
          </a:p>
          <a:p>
            <a:endParaRPr lang="en-US" sz="2902" spc="-1" dirty="0">
              <a:latin typeface="Arial"/>
            </a:endParaRPr>
          </a:p>
          <a:p>
            <a:endParaRPr lang="en-US" sz="2902" spc="-1" dirty="0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1117592" y="2322189"/>
            <a:ext cx="4146765" cy="276886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/>
          <a:lstStyle/>
          <a:p>
            <a:r>
              <a:rPr lang="en-US" sz="1633" b="1" spc="-1" dirty="0">
                <a:latin typeface="Arial"/>
              </a:rPr>
              <a:t>Avoid encoding container type to name</a:t>
            </a:r>
          </a:p>
        </p:txBody>
      </p:sp>
      <p:sp>
        <p:nvSpPr>
          <p:cNvPr id="199" name="TextShape 4"/>
          <p:cNvSpPr txBox="1"/>
          <p:nvPr/>
        </p:nvSpPr>
        <p:spPr>
          <a:xfrm>
            <a:off x="1117592" y="3263757"/>
            <a:ext cx="4251903" cy="276886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/>
          <a:lstStyle/>
          <a:p>
            <a:r>
              <a:rPr lang="en-US" sz="1633" b="1" spc="-1" dirty="0">
                <a:latin typeface="Arial"/>
              </a:rPr>
              <a:t>Variable name that vary in the small way</a:t>
            </a:r>
          </a:p>
        </p:txBody>
      </p:sp>
      <p:sp>
        <p:nvSpPr>
          <p:cNvPr id="200" name="TextShape 5"/>
          <p:cNvSpPr txBox="1"/>
          <p:nvPr/>
        </p:nvSpPr>
        <p:spPr>
          <a:xfrm>
            <a:off x="1117592" y="5473730"/>
            <a:ext cx="2930380" cy="276886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/>
          <a:lstStyle/>
          <a:p>
            <a:r>
              <a:rPr lang="en-US" sz="1633" b="1" spc="-1" dirty="0" err="1">
                <a:latin typeface="Arial"/>
              </a:rPr>
              <a:t>Disinformative</a:t>
            </a:r>
            <a:r>
              <a:rPr lang="en-US" sz="1633" b="1" spc="-1" dirty="0">
                <a:latin typeface="Arial"/>
              </a:rPr>
              <a:t> name</a:t>
            </a:r>
          </a:p>
        </p:txBody>
      </p:sp>
    </p:spTree>
    <p:extLst>
      <p:ext uri="{BB962C8B-B14F-4D97-AF65-F5344CB8AC3E}">
        <p14:creationId xmlns:p14="http://schemas.microsoft.com/office/powerpoint/2010/main" val="1658526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/>
      <p:bldP spid="199" grpId="0"/>
      <p:bldP spid="200" grpId="0"/>
    </p:bldLst>
  </p:timing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d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 Slide">
  <a:themeElements>
    <a:clrScheme name="DEK COLOUR PALLETTE">
      <a:dk1>
        <a:srgbClr val="000000"/>
      </a:dk1>
      <a:lt1>
        <a:srgbClr val="FFFFFF"/>
      </a:lt1>
      <a:dk2>
        <a:srgbClr val="44546A"/>
      </a:dk2>
      <a:lt2>
        <a:srgbClr val="B1B1B1"/>
      </a:lt2>
      <a:accent1>
        <a:srgbClr val="13284B"/>
      </a:accent1>
      <a:accent2>
        <a:srgbClr val="324457"/>
      </a:accent2>
      <a:accent3>
        <a:srgbClr val="51668C"/>
      </a:accent3>
      <a:accent4>
        <a:srgbClr val="7F8DAB"/>
      </a:accent4>
      <a:accent5>
        <a:srgbClr val="EE5445"/>
      </a:accent5>
      <a:accent6>
        <a:srgbClr val="F27847"/>
      </a:accent6>
      <a:hlink>
        <a:srgbClr val="F5977F"/>
      </a:hlink>
      <a:folHlink>
        <a:srgbClr val="F9B8A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ack Pag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4682</TotalTime>
  <Words>1154</Words>
  <Application>Microsoft Office PowerPoint</Application>
  <PresentationFormat>Widescreen</PresentationFormat>
  <Paragraphs>254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Monospace</vt:lpstr>
      <vt:lpstr>StarSymbol</vt:lpstr>
      <vt:lpstr>Times New Roman</vt:lpstr>
      <vt:lpstr>Wingdings</vt:lpstr>
      <vt:lpstr>Cover Slide</vt:lpstr>
      <vt:lpstr>Red Slide</vt:lpstr>
      <vt:lpstr>White Slide</vt:lpstr>
      <vt:lpstr>Back Page Slide</vt:lpstr>
      <vt:lpstr>Clean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1</dc:title>
  <dc:creator>Duc Minh Le</dc:creator>
  <cp:lastModifiedBy>Le Minh Duc</cp:lastModifiedBy>
  <cp:revision>22</cp:revision>
  <dcterms:created xsi:type="dcterms:W3CDTF">2018-04-18T08:16:44Z</dcterms:created>
  <dcterms:modified xsi:type="dcterms:W3CDTF">2018-10-17T09:47:15Z</dcterms:modified>
</cp:coreProperties>
</file>