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33524A-B106-4EC3-9611-A94CA8374D2D}">
  <a:tblStyle styleId="{6733524A-B106-4EC3-9611-A94CA8374D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2ddf1d82_4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2ddf1d82_4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2ddf1d82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2ddf1d82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67c92bd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67c92bd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2ddf1d82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2ddf1d82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2ddf1d82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22ddf1d82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2ddf1d82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22ddf1d82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2ddf1d82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2ddf1d82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2ddf1d82_4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2ddf1d82_4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2ddf1d82_4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2ddf1d82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22ddf1d82_4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22ddf1d82_4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e4488fb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e4488f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2ddf1d82_4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2ddf1d82_4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567c92bd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567c92bd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67c92bde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567c92bd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567c92bde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567c92bde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567c92bd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567c92bd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22ddf1d82_4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22ddf1d82_4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22ddf1d82_4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22ddf1d82_4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22ddf1d82_4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22ddf1d82_4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22ddf1d82_4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22ddf1d82_4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567c92bd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567c92bd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2ddf1d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2ddf1d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567c92bd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567c92bd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67c92bd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67c92bd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2ddf1d8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2ddf1d8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2ddf1d8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2ddf1d8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2ddf1d82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2ddf1d82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67c92bd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67c92bd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2ddf1d8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2ddf1d8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Comparison of Optimal Control </a:t>
            </a:r>
            <a:r>
              <a:rPr lang="en" sz="3480"/>
              <a:t>Strategies</a:t>
            </a:r>
            <a:r>
              <a:rPr lang="en" sz="3480"/>
              <a:t> for an Autonomous Boat </a:t>
            </a:r>
            <a:endParaRPr sz="34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 Chandra, Brandon Dimitri, William Popovich, Richard Yuan Fu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7650" y="63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Methodology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297500" y="1307850"/>
            <a:ext cx="70389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Iterative minimal distance problem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 current location x</a:t>
            </a:r>
            <a:r>
              <a:rPr baseline="-25000" lang="en" sz="1600"/>
              <a:t>i</a:t>
            </a:r>
            <a:r>
              <a:rPr lang="en" sz="1600"/>
              <a:t> at x</a:t>
            </a:r>
            <a:r>
              <a:rPr baseline="-25000" lang="en" sz="1600"/>
              <a:t>0</a:t>
            </a:r>
            <a:endParaRPr baseline="-25000"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x</a:t>
            </a:r>
            <a:r>
              <a:rPr baseline="-25000" lang="en" sz="1600"/>
              <a:t>i</a:t>
            </a:r>
            <a:r>
              <a:rPr lang="en" sz="1600"/>
              <a:t> ≠ x</a:t>
            </a:r>
            <a:r>
              <a:rPr baseline="-25000" lang="en" sz="1600"/>
              <a:t>f</a:t>
            </a:r>
            <a:r>
              <a:rPr lang="en" sz="1600"/>
              <a:t> (within error tolerance)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Apply all possible combinations of discrete thrust and rudder inputs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Iterate dynamics a few steps for each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control input that ends with the smallest distance to xf left is the correct one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result of this control is your new x</a:t>
            </a:r>
            <a:r>
              <a:rPr baseline="-25000" lang="en" sz="1600"/>
              <a:t>i</a:t>
            </a:r>
            <a:endParaRPr baseline="-25000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27650" y="59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Methodology, continued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 the s</a:t>
            </a:r>
            <a:r>
              <a:rPr lang="en" sz="1800"/>
              <a:t>tart of every time step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boat can stay on the same heading or change its heading by 50◦ to the left or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boat can change its thrust by -10, 0, or 10.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Therefore, at the start of every time step, there are nine combinations of thrust and heading changes from which one can be chosen.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65225" y="62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r>
              <a:rPr lang="en"/>
              <a:t> Programming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75" y="1159775"/>
            <a:ext cx="467903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7650" y="4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8525"/>
            <a:ext cx="8839203" cy="333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61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Issues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1371125"/>
            <a:ext cx="7688700" cy="29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Computationally Expensive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ran </a:t>
            </a:r>
            <a:r>
              <a:rPr lang="en" sz="1800"/>
              <a:t>with</a:t>
            </a:r>
            <a:r>
              <a:rPr lang="en" sz="1800"/>
              <a:t> three possible thrusts and three possible rudder </a:t>
            </a:r>
            <a:r>
              <a:rPr lang="en" sz="1800"/>
              <a:t>angles for nine possible control inputs to check at each time step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to keep the time step small enough that we don’t </a:t>
            </a:r>
            <a:r>
              <a:rPr lang="en" sz="1800"/>
              <a:t>overshoot</a:t>
            </a:r>
            <a:r>
              <a:rPr lang="en" sz="1800"/>
              <a:t> our end goal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Does not </a:t>
            </a:r>
            <a:r>
              <a:rPr lang="en" sz="1800"/>
              <a:t>handle</a:t>
            </a:r>
            <a:r>
              <a:rPr lang="en" sz="1800"/>
              <a:t> </a:t>
            </a:r>
            <a:r>
              <a:rPr lang="en" sz="1800"/>
              <a:t>disturbances</a:t>
            </a:r>
            <a:r>
              <a:rPr lang="en" sz="1800"/>
              <a:t> well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Controller does not see any river current, and can  only </a:t>
            </a:r>
            <a:r>
              <a:rPr lang="en" sz="1800"/>
              <a:t>handle</a:t>
            </a:r>
            <a:r>
              <a:rPr lang="en" sz="1800"/>
              <a:t> small currents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58075" y="58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879425" y="13854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Applying variable dt as we approach the final state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788" y="1837900"/>
            <a:ext cx="4057266" cy="305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464525" y="2007800"/>
            <a:ext cx="167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Diminishing returns as we lower our step.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dt = 0.003 to reach accuracy of 0.25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dt = 0.00005 to reach accuracy of 0.1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58075" y="58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805650" y="1392600"/>
            <a:ext cx="78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withstand only small disturbances such as a current with peak absolute velocity=-0.001 m/s.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850" y="1785650"/>
            <a:ext cx="4061133" cy="30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58075" y="58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609550" y="1385450"/>
            <a:ext cx="78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withstand only small disturbances such as a current with peak absolute velocity = -0.001 m/s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38" y="1785650"/>
            <a:ext cx="8072470" cy="30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61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Future </a:t>
            </a:r>
            <a:r>
              <a:rPr lang="en"/>
              <a:t>Improvements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1414050"/>
            <a:ext cx="7688700" cy="29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an estimator for disturbances such as the current.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Optimize coding approach, limit use of for loops.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Instead of smaller steps near end, also reduce how many steps are propagated for each control option: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Currently five.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297500" y="1796975"/>
            <a:ext cx="70389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Boating is expensive!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purchase, upkeep, and fuel.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river motorboat gets around 3-12 mpg*.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sort of river crossing enterprise would save greatly from an optimal route through the current.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Faster times means happy </a:t>
            </a:r>
            <a:r>
              <a:rPr lang="en"/>
              <a:t>passengers</a:t>
            </a:r>
            <a:r>
              <a:rPr lang="en"/>
              <a:t> and more fuel efficient means thousands of dollars in savings.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29250" y="4351625"/>
            <a:ext cx="808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*https://www.boatingvalley.com/average-boat-mileages-with-50-examples-of-different-boat-models/#:~:text=requires%20more%20fuel.-,Many%20small%20boats%20tend%20to%20get%20around%203%20%E2%80%93%2012%20mpg,will%20give%200.5%20%E2%80%93%202.5%20mpg.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Model </a:t>
            </a:r>
            <a:r>
              <a:rPr lang="en"/>
              <a:t>Predictive</a:t>
            </a:r>
            <a:r>
              <a:rPr lang="en"/>
              <a:t> Control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Model Predictive Control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Matlab toolbox for Model Predictive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nonlinear dynamics to be implemented in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Tuned using differing cost terms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disturbances: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GPS Noise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 = (x-x</a:t>
            </a:r>
            <a:r>
              <a:rPr baseline="-25000" lang="en"/>
              <a:t>g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*Q1 + (y-y</a:t>
            </a:r>
            <a:r>
              <a:rPr baseline="-25000" lang="en"/>
              <a:t>g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*Q2 + T</a:t>
            </a:r>
            <a:r>
              <a:rPr baseline="30000" lang="en"/>
              <a:t>2</a:t>
            </a:r>
            <a:r>
              <a:rPr lang="en"/>
              <a:t>*R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2831725" y="4194400"/>
            <a:ext cx="76887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 = 5		R = 5		Time = 176 s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1950"/>
            <a:ext cx="4072624" cy="31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375" y="781950"/>
            <a:ext cx="4150086" cy="31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2699075" y="4061725"/>
            <a:ext cx="76887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 = 50		R = .01		Time = 122 s</a:t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50" y="581275"/>
            <a:ext cx="3913974" cy="30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225" y="761263"/>
            <a:ext cx="3913975" cy="298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7650" y="58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230225" y="1664975"/>
            <a:ext cx="44037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Kalman filtering to account for white noise disturbances</a:t>
            </a:r>
            <a:endParaRPr sz="16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Sensor noise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Wing</a:t>
            </a:r>
            <a:endParaRPr sz="14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Evaluate the performance of controller in different  flows</a:t>
            </a:r>
            <a:endParaRPr sz="16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Vortex flow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Reversed flow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 flow</a:t>
            </a:r>
            <a:endParaRPr sz="14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Evaluate performance for different initial and final conditions</a:t>
            </a:r>
            <a:endParaRPr sz="160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5275"/>
            <a:ext cx="4469950" cy="289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Comparison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729450" y="59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Comparison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729450" y="1342500"/>
            <a:ext cx="76887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Dynamic Programming: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Computationally</a:t>
            </a:r>
            <a:r>
              <a:rPr lang="en" sz="1500"/>
              <a:t> expensive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Diverges easily in the </a:t>
            </a:r>
            <a:r>
              <a:rPr lang="en" sz="1500"/>
              <a:t>presence</a:t>
            </a:r>
            <a:r>
              <a:rPr lang="en" sz="1500"/>
              <a:t> of perturbation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Error at final state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Nonlinear Model Predictive Control: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success in implementing more complicated dynamics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robust against perturbation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complicated cost function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Supplementary Slides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Boat Characteristics</a:t>
            </a:r>
            <a:endParaRPr/>
          </a:p>
        </p:txBody>
      </p:sp>
      <p:graphicFrame>
        <p:nvGraphicFramePr>
          <p:cNvPr id="282" name="Google Shape;282;p41"/>
          <p:cNvGraphicFramePr/>
          <p:nvPr/>
        </p:nvGraphicFramePr>
        <p:xfrm>
          <a:off x="878400" y="196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{6733524A-B106-4EC3-9611-A94CA8374D2D}</a:tableStyleId>
              </a:tblPr>
              <a:tblGrid>
                <a:gridCol w="2562900"/>
                <a:gridCol w="2562900"/>
                <a:gridCol w="2562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 kg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½ 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submerged depth of hull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drag coefficient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d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Zermelo's navigation problem with added complexity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More realistic river current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Higher fidelity modeling of boat dynamics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Control of throttle and rudder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20556" r="16388" t="0"/>
          <a:stretch/>
        </p:blipFill>
        <p:spPr>
          <a:xfrm>
            <a:off x="5679575" y="988075"/>
            <a:ext cx="2975924" cy="35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of the water does not change within the area of the boat for a given time step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boat is shaped like a </a:t>
            </a:r>
            <a:r>
              <a:rPr lang="en"/>
              <a:t>rectangle</a:t>
            </a:r>
            <a:r>
              <a:rPr lang="en"/>
              <a:t> for the purposes of drag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River Current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Modeled as a vector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50" y="2496475"/>
            <a:ext cx="23526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947" y="1596584"/>
            <a:ext cx="3489249" cy="3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171225" y="3449275"/>
            <a:ext cx="1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351000" y="3483025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747250" y="4625250"/>
            <a:ext cx="20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River centerline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990175" y="3449275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350" y="959825"/>
            <a:ext cx="3080201" cy="23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300" y="4094600"/>
            <a:ext cx="4519175" cy="5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4150" y="2077800"/>
            <a:ext cx="36195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825" y="911150"/>
            <a:ext cx="40195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650" y="544600"/>
            <a:ext cx="3803501" cy="283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5758" r="0" t="0"/>
          <a:stretch/>
        </p:blipFill>
        <p:spPr>
          <a:xfrm>
            <a:off x="476025" y="2230625"/>
            <a:ext cx="3824350" cy="16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038" y="4412850"/>
            <a:ext cx="1169175" cy="4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650" y="2068250"/>
            <a:ext cx="20574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3850" y="3469875"/>
            <a:ext cx="31527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868550" y="1853850"/>
            <a:ext cx="28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Equations of Motion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172138" y="401265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Moment of inertia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342550" y="1681275"/>
            <a:ext cx="39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Drag force components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the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directions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873750" y="2993950"/>
            <a:ext cx="38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Projected areas in the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directions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25" y="2010125"/>
            <a:ext cx="71628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2078875"/>
            <a:ext cx="220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initial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Fixed final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375" y="2395300"/>
            <a:ext cx="9048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850" y="3533625"/>
            <a:ext cx="9239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991800" y="2078875"/>
            <a:ext cx="36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Stationary start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950" y="2371488"/>
            <a:ext cx="10477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Attempted Control Strategies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Dynamic Programming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Nonlinear Model Predictive Control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