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4"/>
  </p:sldMasterIdLst>
  <p:sldIdLst>
    <p:sldId id="256" r:id="rId15"/>
    <p:sldId id="257" r:id="rId16"/>
    <p:sldId id="259" r:id="rId17"/>
    <p:sldId id="258" r:id="rId18"/>
    <p:sldId id="260" r:id="rId19"/>
    <p:sldId id="261" r:id="rId20"/>
    <p:sldId id="263" r:id="rId21"/>
    <p:sldId id="264" r:id="rId22"/>
    <p:sldId id="262" r:id="rId23"/>
    <p:sldId id="265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C5FD"/>
    <a:srgbClr val="01ADF0"/>
    <a:srgbClr val="2C2C2C"/>
    <a:srgbClr val="58FA67"/>
    <a:srgbClr val="02ADF0"/>
    <a:srgbClr val="CC0000"/>
    <a:srgbClr val="02ADF1"/>
    <a:srgbClr val="6716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slide" Target="slides/slide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7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10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1.xml"/><Relationship Id="rId22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11A72-8E47-A8DF-5733-CFDA52C16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B5C7F-92D0-2A87-F66B-1543E153C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B0C97-D17F-9659-6BCB-14E9876A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D7A49-FEF6-FB7B-A392-30E99532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3D039-2A8B-A1AB-BB7D-845C8063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4819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D2A1-4613-4172-88FE-25C3DDDD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9330-F911-FA7C-A0C1-9148BEEBA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B2B9C-53AF-1689-FDF1-697A50D1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B3EA-833B-06DF-166A-E28C981D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EC1B-7D6C-3B36-8692-3B35352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607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748CA-D909-E9F7-DDE8-772CC7E5A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A980-4290-672F-8D4A-66AD2F2B1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3A871-6B1D-FCD3-6A13-315B96E3E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0307F-F20E-7581-86AE-AF9ED8A0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72DE6-91FB-A15C-55C5-D6A35AD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3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D3C2-578E-5471-CAA4-E8A90DFB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6CB2-873B-DA0F-8E6E-CBFA5967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AD9CB-6836-0441-DC90-99E6B10E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B5A0E-2A9D-E39D-102B-C2497E89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A23C9-2E5F-CB18-46C6-93222705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1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81241-13CC-9FFC-C71C-C1CCE3F8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1D6D6-5A29-CD1B-5C18-931BA05E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878B-D68F-F4B2-4E7A-D2CD6D4E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F71E-C407-A080-8892-0CB9C70D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D381-AF1A-0593-3B7A-C0EDD122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3695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99153-1865-390D-5863-CCCA2D3C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ADD7-8D1F-481D-5F5A-3CF24BD39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5828-814D-1C5A-9E39-0DE8700EC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184CC-16B5-377B-389F-C1C38E92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E8706-DAA3-B03F-13DA-FE90A5D6F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0334-2079-8908-C131-EB1B8402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8888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73F-901F-BADD-2154-75C48D79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8EBB-BA5A-0AE6-42B2-07D8B6ED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FC897-3E5C-3F91-54FC-6AEB7BBB7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4FBF2-98F3-4565-D244-508D7D8D11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341CA6-F097-3009-ADE9-FD98B4922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3D324-AEC8-41BD-9B5F-6384FBEE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39B8F-3C36-8A90-5A20-FCFDF81D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84934F-7950-E568-D210-62A0260F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504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0DE1A-1082-5BE5-DBA0-A4EA6629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1ABE-84D2-43E0-05D6-E888C551F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BF8E7-0836-D319-36BF-73F9508B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F1F2C-F0F5-C4A7-AEF0-146F999A1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099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18E3-F9FD-EA38-CB35-AC4DCD10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D758D-740E-2B83-48CF-FB5BA59E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152E-44FD-8709-3180-CFB60AA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409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03D0-11BE-4279-E262-BD80C1C4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22CBE-76DF-AB9F-B2AD-71E601D2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657B-4210-96BE-636B-FCF799707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DDCC4-5201-8962-E1FA-C43F1E35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A461-6056-69FF-F11A-8323044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28006-3B84-448C-02C4-5E9C5264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295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7D80-7321-0ABD-7DC0-842E48A2C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C519F-38C8-5151-3384-F926DAE32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0A05-6E0C-85F5-3827-4F6C27C59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D7DF5-5C1E-E60A-978F-271B85BE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6BCCE-CD6A-A4D7-F52B-57270FD94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73539-DA7F-EA74-873B-5B8F5EB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900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A4CEF-B09B-6B21-9B7F-F6B32FBFF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33250-26C0-1236-9727-A464C807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70C4D-A7E0-F3AA-A829-1A451B4CBC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5FD90-D5EB-424F-884C-E5E940F314D9}" type="datetimeFigureOut">
              <a:rPr lang="en-PH" smtClean="0"/>
              <a:t>13 Mar 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ABFE-637E-390B-1F8B-234193C5C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9D5BD-DE06-8652-61DB-E2C1E1FC7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98450-69EB-4E24-A835-63BE83ACAE2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053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0.xml"/><Relationship Id="rId6" Type="http://schemas.openxmlformats.org/officeDocument/2006/relationships/image" Target="../media/image4.png"/><Relationship Id="rId11" Type="http://schemas.openxmlformats.org/officeDocument/2006/relationships/slide" Target="slide2.xm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21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0.png"/><Relationship Id="rId1" Type="http://schemas.openxmlformats.org/officeDocument/2006/relationships/customXml" Target="../../customXml/item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10" Type="http://schemas.openxmlformats.org/officeDocument/2006/relationships/image" Target="../media/image8.png"/><Relationship Id="rId19" Type="http://schemas.openxmlformats.org/officeDocument/2006/relationships/image" Target="../media/image23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slideLayout" Target="../slideLayouts/slideLayout1.xml"/><Relationship Id="rId1" Type="http://schemas.openxmlformats.org/officeDocument/2006/relationships/customXml" Target="../../customXml/item1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9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1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4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8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5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3.xml"/><Relationship Id="rId3" Type="http://schemas.openxmlformats.org/officeDocument/2006/relationships/image" Target="../media/image1.png"/><Relationship Id="rId21" Type="http://schemas.openxmlformats.org/officeDocument/2006/relationships/slide" Target="slide6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7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9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1" Type="http://schemas.openxmlformats.org/officeDocument/2006/relationships/customXml" Target="../../customXml/item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slide" Target="slide10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sv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3.png"/><Relationship Id="rId20" Type="http://schemas.openxmlformats.org/officeDocument/2006/relationships/image" Target="../media/image16.svg"/><Relationship Id="rId1" Type="http://schemas.openxmlformats.org/officeDocument/2006/relationships/customXml" Target="../../customXml/item5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07/relationships/hdphoto" Target="../media/hdphoto1.wdp"/><Relationship Id="rId10" Type="http://schemas.openxmlformats.org/officeDocument/2006/relationships/image" Target="../media/image8.png"/><Relationship Id="rId19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017" y="2636952"/>
            <a:ext cx="3389781" cy="2635288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hlinkClick r:id="rId11" action="ppaction://hlinksldjump"/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FC5725C-AD57-7392-A589-AFB6BA76D72B}"/>
              </a:ext>
            </a:extLst>
          </p:cNvPr>
          <p:cNvSpPr txBox="1"/>
          <p:nvPr/>
        </p:nvSpPr>
        <p:spPr>
          <a:xfrm>
            <a:off x="7498428" y="1894566"/>
            <a:ext cx="37853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 w="19050"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ea typeface="Adobe Fan Heiti Std B" panose="020B0700000000000000" pitchFamily="34" charset="-128"/>
                <a:cs typeface="Aharoni" panose="02010803020104030203" pitchFamily="2" charset="-79"/>
              </a:rPr>
              <a:t>WELCOME TO</a:t>
            </a:r>
            <a:endParaRPr lang="en-PH" sz="4400" dirty="0">
              <a:ln w="19050"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CE75E97-F51B-842F-BFEC-ADC7D3A3055B}"/>
              </a:ext>
            </a:extLst>
          </p:cNvPr>
          <p:cNvSpPr txBox="1"/>
          <p:nvPr/>
        </p:nvSpPr>
        <p:spPr>
          <a:xfrm>
            <a:off x="7404285" y="5407658"/>
            <a:ext cx="400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n w="6350">
                  <a:solidFill>
                    <a:schemeClr val="tx1"/>
                  </a:solidFill>
                </a:ln>
                <a:solidFill>
                  <a:schemeClr val="bg1"/>
                </a:solidFill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“Clear vision, brighter future”</a:t>
            </a:r>
            <a:endParaRPr lang="en-PH" b="1" i="1" dirty="0">
              <a:ln w="6350">
                <a:solidFill>
                  <a:schemeClr val="tx1"/>
                </a:solidFill>
              </a:ln>
              <a:solidFill>
                <a:schemeClr val="bg1"/>
              </a:solidFill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74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http://www.gd-opticalclinic.com/</a:t>
                </a:r>
                <a:r>
                  <a:rPr lang="en-US" sz="1200" kern="0" dirty="0">
                    <a:solidFill>
                      <a:schemeClr val="bg1">
                        <a:lumMod val="75000"/>
                      </a:schemeClr>
                    </a:solidFill>
                    <a:latin typeface="Segoe UI"/>
                  </a:rPr>
                  <a:t>homepage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Raphyy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96AE3F-8D18-B836-B963-574890E793E2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Secretary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588970" y="634094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121" y="6343926"/>
            <a:ext cx="315384" cy="31538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C90CBC-F9C7-1BB0-313D-65748FB2104A}"/>
              </a:ext>
            </a:extLst>
          </p:cNvPr>
          <p:cNvSpPr/>
          <p:nvPr/>
        </p:nvSpPr>
        <p:spPr>
          <a:xfrm>
            <a:off x="78315" y="2020097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8A6B20-DA6A-00BC-031D-5E1BC521DCB4}"/>
              </a:ext>
            </a:extLst>
          </p:cNvPr>
          <p:cNvSpPr txBox="1"/>
          <p:nvPr/>
        </p:nvSpPr>
        <p:spPr>
          <a:xfrm>
            <a:off x="153062" y="21290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8227" y="265348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89414" y="2752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2401" y="33882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8B5079-3886-E1F8-0D05-19305BC2FAE5}"/>
              </a:ext>
            </a:extLst>
          </p:cNvPr>
          <p:cNvSpPr/>
          <p:nvPr/>
        </p:nvSpPr>
        <p:spPr>
          <a:xfrm>
            <a:off x="78227" y="3292031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3841" y="6251715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D583AE-322B-1511-FF81-13E72F0BA4A1}"/>
              </a:ext>
            </a:extLst>
          </p:cNvPr>
          <p:cNvSpPr/>
          <p:nvPr/>
        </p:nvSpPr>
        <p:spPr>
          <a:xfrm>
            <a:off x="1908107" y="1525847"/>
            <a:ext cx="2189526" cy="124996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656DB-A3A6-463E-0896-1159B49BCAC8}"/>
              </a:ext>
            </a:extLst>
          </p:cNvPr>
          <p:cNvSpPr txBox="1"/>
          <p:nvPr/>
        </p:nvSpPr>
        <p:spPr>
          <a:xfrm>
            <a:off x="2261896" y="1636110"/>
            <a:ext cx="171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Patients Today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68" name="Graphic 67" descr="User">
            <a:extLst>
              <a:ext uri="{FF2B5EF4-FFF2-40B4-BE49-F238E27FC236}">
                <a16:creationId xmlns:a16="http://schemas.microsoft.com/office/drawing/2014/main" id="{CE4F983D-4E5F-2BA5-738C-820404059A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952608" y="1651837"/>
            <a:ext cx="309288" cy="30899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92BD6F84-DFB9-EA77-1A44-196483FD5274}"/>
              </a:ext>
            </a:extLst>
          </p:cNvPr>
          <p:cNvSpPr txBox="1"/>
          <p:nvPr/>
        </p:nvSpPr>
        <p:spPr>
          <a:xfrm>
            <a:off x="3527959" y="229831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10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6843DA9-82B9-5AA5-BD0F-EAB657DB9065}"/>
              </a:ext>
            </a:extLst>
          </p:cNvPr>
          <p:cNvSpPr/>
          <p:nvPr/>
        </p:nvSpPr>
        <p:spPr>
          <a:xfrm>
            <a:off x="4406921" y="1525847"/>
            <a:ext cx="2189526" cy="1249960"/>
          </a:xfrm>
          <a:prstGeom prst="round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DD535E4-E346-E621-7149-4E9A5B786741}"/>
              </a:ext>
            </a:extLst>
          </p:cNvPr>
          <p:cNvSpPr txBox="1"/>
          <p:nvPr/>
        </p:nvSpPr>
        <p:spPr>
          <a:xfrm>
            <a:off x="4782261" y="1626016"/>
            <a:ext cx="1616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Total Patients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961C30-43FD-819F-0ABF-7DB03A0893EC}"/>
              </a:ext>
            </a:extLst>
          </p:cNvPr>
          <p:cNvSpPr txBox="1"/>
          <p:nvPr/>
        </p:nvSpPr>
        <p:spPr>
          <a:xfrm>
            <a:off x="6050455" y="229831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n w="3175">
                  <a:noFill/>
                </a:ln>
                <a:solidFill>
                  <a:schemeClr val="bg1"/>
                </a:solidFill>
                <a:latin typeface="Adobe Garamond Pro Bold" panose="02020702060506020403" pitchFamily="18" charset="0"/>
              </a:rPr>
              <a:t>15</a:t>
            </a:r>
            <a:endParaRPr lang="en-PH" sz="2000" dirty="0">
              <a:ln w="3175">
                <a:noFill/>
              </a:ln>
              <a:solidFill>
                <a:schemeClr val="bg1"/>
              </a:solidFill>
              <a:latin typeface="Adobe Garamond Pro Bold" panose="02020702060506020403" pitchFamily="18" charset="0"/>
            </a:endParaRP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F1290CD1-FFA8-7ECE-2D64-26312B8527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flipH="1">
            <a:off x="4475104" y="1646149"/>
            <a:ext cx="307157" cy="30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1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BC08941-FF7F-2C86-DCD4-F18136448069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  <a:grpFill/>
          </p:grpSpPr>
          <p:sp>
            <p:nvSpPr>
              <p:cNvPr id="47" name="UrlBar">
                <a:extLst>
                  <a:ext uri="{FF2B5EF4-FFF2-40B4-BE49-F238E27FC236}">
                    <a16:creationId xmlns:a16="http://schemas.microsoft.com/office/drawing/2014/main" id="{DFA4182D-DE04-583E-C15F-D4AF238DB634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kern="0" dirty="0">
                    <a:solidFill>
                      <a:schemeClr val="bg1"/>
                    </a:solidFill>
                    <a:latin typeface="Segoe UI"/>
                  </a:rPr>
                  <a:t>http://www.gd-opticalclinic.com/</a:t>
                </a:r>
                <a:r>
                  <a:rPr lang="en-US" sz="1200" kern="0" dirty="0">
                    <a:solidFill>
                      <a:schemeClr val="bg1">
                        <a:lumMod val="75000"/>
                      </a:schemeClr>
                    </a:solidFill>
                    <a:latin typeface="Segoe UI"/>
                  </a:rPr>
                  <a:t>add_patients</a:t>
                </a: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E0FF4317-84AC-0D61-01DB-EF34804C2811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  <a:grpFill/>
            </p:grpSpPr>
            <p:pic>
              <p:nvPicPr>
                <p:cNvPr id="49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FD82769E-3CDB-07BF-9A02-9A4686FF65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0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430EDECB-06B4-7D1F-C284-A31DF1AD8F5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pic>
              <p:nvPicPr>
                <p:cNvPr id="51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DBDEF7C-A3CF-A387-36D4-F4731FCF067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grpFill/>
                <a:ln/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</p:pic>
            <p:grpSp>
              <p:nvGrpSpPr>
                <p:cNvPr id="52" name="X">
                  <a:extLst>
                    <a:ext uri="{FF2B5EF4-FFF2-40B4-BE49-F238E27FC236}">
                      <a16:creationId xmlns:a16="http://schemas.microsoft.com/office/drawing/2014/main" id="{CE2C1DF4-C371-5DB0-4170-9A638BB586C2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  <a:grpFill/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98EED9-2F8E-2CA0-4855-5C0508C5362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C04AE3B0-0B4A-10F4-9102-FA7B8E6FF8C5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grpFill/>
                  <a:ln/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</p:cxnSp>
            </p:grp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306173" y="735854"/>
            <a:ext cx="971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Raphyy</a:t>
            </a:r>
            <a:endParaRPr lang="en-PH" sz="11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22666" y="776994"/>
            <a:ext cx="309288" cy="308994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896AE3F-8D18-B836-B963-574890E793E2}"/>
              </a:ext>
            </a:extLst>
          </p:cNvPr>
          <p:cNvSpPr txBox="1"/>
          <p:nvPr/>
        </p:nvSpPr>
        <p:spPr>
          <a:xfrm>
            <a:off x="11308082" y="940972"/>
            <a:ext cx="9711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Secretary</a:t>
            </a:r>
            <a:endParaRPr lang="en-PH" sz="900" b="1" dirty="0">
              <a:solidFill>
                <a:schemeClr val="tx1">
                  <a:lumMod val="65000"/>
                  <a:lumOff val="35000"/>
                </a:schemeClr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EB0FB-36C3-F649-A150-BBEEC2510E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315" y="1259229"/>
            <a:ext cx="12000206" cy="552484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EE522D-F16F-0864-D92E-52A624487827}"/>
              </a:ext>
            </a:extLst>
          </p:cNvPr>
          <p:cNvCxnSpPr>
            <a:cxnSpLocks/>
          </p:cNvCxnSpPr>
          <p:nvPr/>
        </p:nvCxnSpPr>
        <p:spPr>
          <a:xfrm>
            <a:off x="1771650" y="1259229"/>
            <a:ext cx="0" cy="551969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B2AAE7-AD1F-DD7A-F7C2-77F35E2776D4}"/>
              </a:ext>
            </a:extLst>
          </p:cNvPr>
          <p:cNvSpPr txBox="1"/>
          <p:nvPr/>
        </p:nvSpPr>
        <p:spPr>
          <a:xfrm>
            <a:off x="588970" y="634094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Hebrew" panose="02040503050201020203" pitchFamily="18" charset="-79"/>
                <a:ea typeface="Adobe Gothic Std B" panose="020B0800000000000000" pitchFamily="34" charset="-128"/>
                <a:cs typeface="Adobe Hebrew" panose="02040503050201020203" pitchFamily="18" charset="-79"/>
              </a:rPr>
              <a:t>Log Out</a:t>
            </a:r>
            <a:endParaRPr lang="en-PH" dirty="0">
              <a:latin typeface="Adobe Hebrew" panose="02040503050201020203" pitchFamily="18" charset="-79"/>
              <a:ea typeface="Adobe Gothic Std B" panose="020B0800000000000000" pitchFamily="34" charset="-128"/>
              <a:cs typeface="Adobe Hebrew" panose="02040503050201020203" pitchFamily="18" charset="-79"/>
            </a:endParaRPr>
          </a:p>
        </p:txBody>
      </p:sp>
      <p:pic>
        <p:nvPicPr>
          <p:cNvPr id="32" name="Graphic 31" descr="Power">
            <a:extLst>
              <a:ext uri="{FF2B5EF4-FFF2-40B4-BE49-F238E27FC236}">
                <a16:creationId xmlns:a16="http://schemas.microsoft.com/office/drawing/2014/main" id="{5DD65011-9825-699D-74F7-B7B6AA912C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3121" y="6343926"/>
            <a:ext cx="315384" cy="315384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B1257531-8287-AA46-D21E-7BA9B1573ED4}"/>
              </a:ext>
            </a:extLst>
          </p:cNvPr>
          <p:cNvSpPr/>
          <p:nvPr/>
        </p:nvSpPr>
        <p:spPr>
          <a:xfrm>
            <a:off x="78227" y="2653480"/>
            <a:ext cx="1693248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91DD33F-6652-F4B5-66A0-293241585688}"/>
              </a:ext>
            </a:extLst>
          </p:cNvPr>
          <p:cNvSpPr txBox="1"/>
          <p:nvPr/>
        </p:nvSpPr>
        <p:spPr>
          <a:xfrm>
            <a:off x="89414" y="275229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View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E02B501-8F44-E83D-4E22-B5C0EB0E5418}"/>
              </a:ext>
            </a:extLst>
          </p:cNvPr>
          <p:cNvSpPr txBox="1"/>
          <p:nvPr/>
        </p:nvSpPr>
        <p:spPr>
          <a:xfrm>
            <a:off x="142401" y="338826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Certification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08B5079-3886-E1F8-0D05-19305BC2FAE5}"/>
              </a:ext>
            </a:extLst>
          </p:cNvPr>
          <p:cNvSpPr/>
          <p:nvPr/>
        </p:nvSpPr>
        <p:spPr>
          <a:xfrm>
            <a:off x="78227" y="3292031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7FBE3C1-034A-9C5F-2CE8-79C3E92AA614}"/>
              </a:ext>
            </a:extLst>
          </p:cNvPr>
          <p:cNvSpPr/>
          <p:nvPr/>
        </p:nvSpPr>
        <p:spPr>
          <a:xfrm>
            <a:off x="73841" y="6251715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A776F10-BACA-1ABD-DA26-619EB021DDC3}"/>
              </a:ext>
            </a:extLst>
          </p:cNvPr>
          <p:cNvSpPr/>
          <p:nvPr/>
        </p:nvSpPr>
        <p:spPr>
          <a:xfrm>
            <a:off x="78227" y="1340870"/>
            <a:ext cx="1693247" cy="52444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AC5A076-993C-13A0-AA0C-6649EDB941BD}"/>
              </a:ext>
            </a:extLst>
          </p:cNvPr>
          <p:cNvSpPr txBox="1"/>
          <p:nvPr/>
        </p:nvSpPr>
        <p:spPr>
          <a:xfrm>
            <a:off x="510738" y="144135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Home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AD20C50-FB3E-8E03-3215-B78728565870}"/>
              </a:ext>
            </a:extLst>
          </p:cNvPr>
          <p:cNvSpPr/>
          <p:nvPr/>
        </p:nvSpPr>
        <p:spPr>
          <a:xfrm>
            <a:off x="73841" y="2025213"/>
            <a:ext cx="1693247" cy="524447"/>
          </a:xfrm>
          <a:prstGeom prst="rect">
            <a:avLst/>
          </a:prstGeom>
          <a:solidFill>
            <a:srgbClr val="01AD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8A6B20-DA6A-00BC-031D-5E1BC521DCB4}"/>
              </a:ext>
            </a:extLst>
          </p:cNvPr>
          <p:cNvSpPr txBox="1"/>
          <p:nvPr/>
        </p:nvSpPr>
        <p:spPr>
          <a:xfrm>
            <a:off x="153062" y="212903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Add Patients</a:t>
            </a:r>
            <a:endParaRPr lang="en-PH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67DAC4-A60A-5475-987D-98C04212CAB2}"/>
              </a:ext>
            </a:extLst>
          </p:cNvPr>
          <p:cNvSpPr/>
          <p:nvPr/>
        </p:nvSpPr>
        <p:spPr>
          <a:xfrm>
            <a:off x="1898798" y="1344482"/>
            <a:ext cx="10052221" cy="536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4ABA2B-E87D-788B-745E-FCE93FA76505}"/>
              </a:ext>
            </a:extLst>
          </p:cNvPr>
          <p:cNvSpPr/>
          <p:nvPr/>
        </p:nvSpPr>
        <p:spPr>
          <a:xfrm>
            <a:off x="1895913" y="1340870"/>
            <a:ext cx="10055103" cy="465464"/>
          </a:xfrm>
          <a:prstGeom prst="rect">
            <a:avLst/>
          </a:prstGeom>
          <a:solidFill>
            <a:srgbClr val="01ADF0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7DEC1E-ACA9-224E-4044-4A0B2D24D997}"/>
              </a:ext>
            </a:extLst>
          </p:cNvPr>
          <p:cNvSpPr txBox="1"/>
          <p:nvPr/>
        </p:nvSpPr>
        <p:spPr>
          <a:xfrm>
            <a:off x="6219981" y="1382329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odoni Bd BT" panose="02070803080706020303" pitchFamily="18" charset="0"/>
                <a:ea typeface="Adobe Gothic Std B" panose="020B0800000000000000" pitchFamily="34" charset="-128"/>
              </a:rPr>
              <a:t>Fill up Form</a:t>
            </a:r>
            <a:endParaRPr lang="en-PH" dirty="0">
              <a:latin typeface="Bodoni Bd BT" panose="02070803080706020303" pitchFamily="18" charset="0"/>
              <a:ea typeface="Adobe Gothic Std B" panose="020B0800000000000000" pitchFamily="34" charset="-128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6B5F80F-1757-7668-052E-CF515611838C}"/>
              </a:ext>
            </a:extLst>
          </p:cNvPr>
          <p:cNvSpPr/>
          <p:nvPr/>
        </p:nvSpPr>
        <p:spPr>
          <a:xfrm>
            <a:off x="2043661" y="2135954"/>
            <a:ext cx="2519667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B88C568-5DEC-B8DC-7636-00107796AAB5}"/>
              </a:ext>
            </a:extLst>
          </p:cNvPr>
          <p:cNvSpPr txBox="1"/>
          <p:nvPr/>
        </p:nvSpPr>
        <p:spPr>
          <a:xfrm>
            <a:off x="1947170" y="1867470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First Name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4EE92F71-CF77-E08F-832A-9F528FF359D4}"/>
              </a:ext>
            </a:extLst>
          </p:cNvPr>
          <p:cNvSpPr/>
          <p:nvPr/>
        </p:nvSpPr>
        <p:spPr>
          <a:xfrm>
            <a:off x="2055277" y="2696889"/>
            <a:ext cx="2519667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056790C-FE08-3D63-718D-72DA5E2F703E}"/>
              </a:ext>
            </a:extLst>
          </p:cNvPr>
          <p:cNvSpPr txBox="1"/>
          <p:nvPr/>
        </p:nvSpPr>
        <p:spPr>
          <a:xfrm>
            <a:off x="1982036" y="2436971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Last Name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EC733082-8A47-F8C4-8EBD-3E5861532481}"/>
              </a:ext>
            </a:extLst>
          </p:cNvPr>
          <p:cNvSpPr/>
          <p:nvPr/>
        </p:nvSpPr>
        <p:spPr>
          <a:xfrm>
            <a:off x="2055277" y="3251124"/>
            <a:ext cx="2519667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6CA13-336F-7F22-577B-7562D65F7517}"/>
              </a:ext>
            </a:extLst>
          </p:cNvPr>
          <p:cNvSpPr txBox="1"/>
          <p:nvPr/>
        </p:nvSpPr>
        <p:spPr>
          <a:xfrm>
            <a:off x="1968035" y="3017159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Middle Name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2BE44F78-2600-39BB-A9E7-B9F8D3E35E7C}"/>
              </a:ext>
            </a:extLst>
          </p:cNvPr>
          <p:cNvSpPr/>
          <p:nvPr/>
        </p:nvSpPr>
        <p:spPr>
          <a:xfrm>
            <a:off x="2034169" y="3788038"/>
            <a:ext cx="2547487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DE7327F-7826-E399-FFAF-05A26217A08F}"/>
              </a:ext>
            </a:extLst>
          </p:cNvPr>
          <p:cNvSpPr txBox="1"/>
          <p:nvPr/>
        </p:nvSpPr>
        <p:spPr>
          <a:xfrm>
            <a:off x="1968035" y="3539067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Address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22B191C5-DCDC-CA93-9C91-44FDD8DA7201}"/>
              </a:ext>
            </a:extLst>
          </p:cNvPr>
          <p:cNvSpPr/>
          <p:nvPr/>
        </p:nvSpPr>
        <p:spPr>
          <a:xfrm>
            <a:off x="2045439" y="4420630"/>
            <a:ext cx="971896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D28E388-014D-B62E-13DE-D1AE2D43A96E}"/>
              </a:ext>
            </a:extLst>
          </p:cNvPr>
          <p:cNvSpPr txBox="1"/>
          <p:nvPr/>
        </p:nvSpPr>
        <p:spPr>
          <a:xfrm>
            <a:off x="1968035" y="4114708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Date of birth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3B9D8C3A-B791-6F38-A655-6321EC846764}"/>
              </a:ext>
            </a:extLst>
          </p:cNvPr>
          <p:cNvSpPr/>
          <p:nvPr/>
        </p:nvSpPr>
        <p:spPr>
          <a:xfrm>
            <a:off x="2042588" y="5019712"/>
            <a:ext cx="992496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9A21B4-6958-5CEA-57D7-BBA4B5F95FF6}"/>
              </a:ext>
            </a:extLst>
          </p:cNvPr>
          <p:cNvSpPr txBox="1"/>
          <p:nvPr/>
        </p:nvSpPr>
        <p:spPr>
          <a:xfrm>
            <a:off x="1951242" y="4702147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Gender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3AB82F15-2393-05DD-BECC-9F4A13C61A7D}"/>
              </a:ext>
            </a:extLst>
          </p:cNvPr>
          <p:cNvSpPr/>
          <p:nvPr/>
        </p:nvSpPr>
        <p:spPr>
          <a:xfrm>
            <a:off x="2022365" y="5662954"/>
            <a:ext cx="1306821" cy="2992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8B57B05-60E4-A95E-8687-CB4F837E76A9}"/>
              </a:ext>
            </a:extLst>
          </p:cNvPr>
          <p:cNvSpPr txBox="1"/>
          <p:nvPr/>
        </p:nvSpPr>
        <p:spPr>
          <a:xfrm>
            <a:off x="1947170" y="5337908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Contact No.</a:t>
            </a:r>
            <a:r>
              <a:rPr lang="en-PH" sz="14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4CB0587-BE95-BF93-17A0-FF65E317A7AB}"/>
              </a:ext>
            </a:extLst>
          </p:cNvPr>
          <p:cNvSpPr txBox="1"/>
          <p:nvPr/>
        </p:nvSpPr>
        <p:spPr>
          <a:xfrm>
            <a:off x="4952064" y="1875394"/>
            <a:ext cx="1987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/>
              <a:t>Medication History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1BFE797-2070-CBE7-9E60-AC5C672C20D5}"/>
              </a:ext>
            </a:extLst>
          </p:cNvPr>
          <p:cNvSpPr txBox="1"/>
          <p:nvPr/>
        </p:nvSpPr>
        <p:spPr>
          <a:xfrm>
            <a:off x="4951977" y="2122860"/>
            <a:ext cx="2225583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Please list any and all </a:t>
            </a:r>
          </a:p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medications currently taken</a:t>
            </a:r>
            <a:endParaRPr lang="en-PH" sz="1400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68B6A5D7-EA51-C733-F37C-E6A406945A34}"/>
              </a:ext>
            </a:extLst>
          </p:cNvPr>
          <p:cNvSpPr/>
          <p:nvPr/>
        </p:nvSpPr>
        <p:spPr>
          <a:xfrm>
            <a:off x="5012562" y="2150791"/>
            <a:ext cx="2131711" cy="5132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6CA6EEFB-66BC-C235-82AE-76B2DF69458E}"/>
              </a:ext>
            </a:extLst>
          </p:cNvPr>
          <p:cNvSpPr/>
          <p:nvPr/>
        </p:nvSpPr>
        <p:spPr>
          <a:xfrm>
            <a:off x="10476558" y="6273716"/>
            <a:ext cx="1394102" cy="299211"/>
          </a:xfrm>
          <a:prstGeom prst="roundRect">
            <a:avLst/>
          </a:prstGeom>
          <a:solidFill>
            <a:srgbClr val="55C5F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40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B60468-CFF9-3EF2-113A-1381BED45048}"/>
              </a:ext>
            </a:extLst>
          </p:cNvPr>
          <p:cNvSpPr txBox="1"/>
          <p:nvPr/>
        </p:nvSpPr>
        <p:spPr>
          <a:xfrm>
            <a:off x="10625673" y="6253632"/>
            <a:ext cx="1452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dirty="0">
                <a:latin typeface="Bahnschrift SemiBold Condensed" panose="020B0502040204020203" pitchFamily="34" charset="0"/>
              </a:rPr>
              <a:t>Register patient</a:t>
            </a:r>
          </a:p>
        </p:txBody>
      </p:sp>
    </p:spTree>
    <p:extLst>
      <p:ext uri="{BB962C8B-B14F-4D97-AF65-F5344CB8AC3E}">
        <p14:creationId xmlns:p14="http://schemas.microsoft.com/office/powerpoint/2010/main" val="81026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0D7A82-C866-7C3E-0634-AE27DA352DE1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F46FC-F6DD-1145-435D-C6D24360295F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6" name="Graphic 15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ACA4A0E7-160A-2758-6DD0-2A9CD7C4CA5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18BB40E4-A6D1-6288-BF76-F1A4ADAAB610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7" name="UrlBar">
            <a:extLst>
              <a:ext uri="{FF2B5EF4-FFF2-40B4-BE49-F238E27FC236}">
                <a16:creationId xmlns:a16="http://schemas.microsoft.com/office/drawing/2014/main" id="{114151A3-867D-C976-E2F9-08C8740AABB8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66188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F8D71CE-36B2-622F-1713-964FBC9E38DC}"/>
              </a:ext>
            </a:extLst>
          </p:cNvPr>
          <p:cNvSpPr txBox="1"/>
          <p:nvPr/>
        </p:nvSpPr>
        <p:spPr>
          <a:xfrm>
            <a:off x="5133874" y="3400939"/>
            <a:ext cx="1065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400" b="0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User Type:</a:t>
            </a:r>
            <a:endParaRPr lang="en-PH" sz="1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93377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5F3AC42-F21E-3F8B-4D4D-940B9D6A429B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44827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5024178D-3DB4-5D36-88A9-7864EC0EA79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1006690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31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4466B9E4-F5A1-1B91-C5B1-22F48AADF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948062"/>
              </p:ext>
            </p:extLst>
          </p:nvPr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80" name="TextBox 79">
            <a:hlinkClick r:id="rId21" action="ppaction://hlinksldjump"/>
            <a:extLst>
              <a:ext uri="{FF2B5EF4-FFF2-40B4-BE49-F238E27FC236}">
                <a16:creationId xmlns:a16="http://schemas.microsoft.com/office/drawing/2014/main" id="{95EC3C72-D8B4-5E95-8065-4EDC524D2D9F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8F0B2D-CD22-F191-4415-6282CAF9DE78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sp>
        <p:nvSpPr>
          <p:cNvPr id="83" name="UrlBar">
            <a:extLst>
              <a:ext uri="{FF2B5EF4-FFF2-40B4-BE49-F238E27FC236}">
                <a16:creationId xmlns:a16="http://schemas.microsoft.com/office/drawing/2014/main" id="{D7AFCA45-F014-961E-65ED-675743C628DA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6581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8876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hlinkClick r:id="rId18" action="ppaction://hlinksldjump"/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6063AAF8-5946-41FA-CCFA-2B09DC2B9955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38317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67501" y="46071"/>
              <a:ext cx="1140200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26628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1" y="1259229"/>
            <a:ext cx="12000206" cy="553311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BBCA0-C901-3A22-0020-F7C91AC10E95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D20730-38F3-5D3A-3D5D-65E3B00B5134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AAEB92-A2CE-9BF2-FD92-1AE6D76C788A}"/>
              </a:ext>
            </a:extLst>
          </p:cNvPr>
          <p:cNvGraphicFramePr>
            <a:graphicFrameLocks noGrp="1"/>
          </p:cNvGraphicFramePr>
          <p:nvPr/>
        </p:nvGraphicFramePr>
        <p:xfrm>
          <a:off x="5699526" y="3691036"/>
          <a:ext cx="886440" cy="731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86440">
                  <a:extLst>
                    <a:ext uri="{9D8B030D-6E8A-4147-A177-3AD203B41FA5}">
                      <a16:colId xmlns:a16="http://schemas.microsoft.com/office/drawing/2014/main" val="3505549398"/>
                    </a:ext>
                  </a:extLst>
                </a:gridCol>
              </a:tblGrid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41057"/>
                  </a:ext>
                </a:extLst>
              </a:tr>
              <a:tr h="275764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159540"/>
                  </a:ext>
                </a:extLst>
              </a:tr>
            </a:tbl>
          </a:graphicData>
        </a:graphic>
      </p:graphicFrame>
      <p:sp>
        <p:nvSpPr>
          <p:cNvPr id="67" name="TextBox 66">
            <a:extLst>
              <a:ext uri="{FF2B5EF4-FFF2-40B4-BE49-F238E27FC236}">
                <a16:creationId xmlns:a16="http://schemas.microsoft.com/office/drawing/2014/main" id="{A3FD3542-71BC-F95D-C269-9C64663A2B6B}"/>
              </a:ext>
            </a:extLst>
          </p:cNvPr>
          <p:cNvSpPr txBox="1"/>
          <p:nvPr/>
        </p:nvSpPr>
        <p:spPr>
          <a:xfrm>
            <a:off x="5658927" y="4079735"/>
            <a:ext cx="82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DOCTOR</a:t>
            </a:r>
            <a:endParaRPr lang="en-PH" sz="1400" dirty="0"/>
          </a:p>
        </p:txBody>
      </p:sp>
      <p:sp>
        <p:nvSpPr>
          <p:cNvPr id="73" name="TextBox 72">
            <a:hlinkClick r:id="rId18" action="ppaction://hlinksldjump"/>
            <a:extLst>
              <a:ext uri="{FF2B5EF4-FFF2-40B4-BE49-F238E27FC236}">
                <a16:creationId xmlns:a16="http://schemas.microsoft.com/office/drawing/2014/main" id="{EFD79FC5-08E4-69FE-D9C1-E2F62AEF9985}"/>
              </a:ext>
            </a:extLst>
          </p:cNvPr>
          <p:cNvSpPr txBox="1"/>
          <p:nvPr/>
        </p:nvSpPr>
        <p:spPr>
          <a:xfrm>
            <a:off x="5656187" y="3737950"/>
            <a:ext cx="996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SECRETARY</a:t>
            </a:r>
            <a:endParaRPr lang="en-PH" sz="1400" dirty="0"/>
          </a:p>
        </p:txBody>
      </p:sp>
      <p:pic>
        <p:nvPicPr>
          <p:cNvPr id="83" name="Graphic 82" descr="Play">
            <a:extLst>
              <a:ext uri="{FF2B5EF4-FFF2-40B4-BE49-F238E27FC236}">
                <a16:creationId xmlns:a16="http://schemas.microsoft.com/office/drawing/2014/main" id="{DB680377-9EE1-23F0-63F9-521FF8E056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5E3FCD-05C9-799E-F84E-1040350F8D55}"/>
              </a:ext>
            </a:extLst>
          </p:cNvPr>
          <p:cNvSpPr txBox="1"/>
          <p:nvPr/>
        </p:nvSpPr>
        <p:spPr>
          <a:xfrm>
            <a:off x="5132125" y="3388276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DOCTOR</a:t>
            </a:r>
            <a:endParaRPr lang="en-PH" sz="1600" dirty="0"/>
          </a:p>
        </p:txBody>
      </p:sp>
      <p:sp>
        <p:nvSpPr>
          <p:cNvPr id="79" name="UrlBar">
            <a:extLst>
              <a:ext uri="{FF2B5EF4-FFF2-40B4-BE49-F238E27FC236}">
                <a16:creationId xmlns:a16="http://schemas.microsoft.com/office/drawing/2014/main" id="{8B87D929-6148-3FA7-E336-775AB9BC0260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287631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USERNAME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1016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PASSWORD</a:t>
            </a:r>
            <a:endParaRPr lang="en-PH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72" name="UrlBar">
            <a:extLst>
              <a:ext uri="{FF2B5EF4-FFF2-40B4-BE49-F238E27FC236}">
                <a16:creationId xmlns:a16="http://schemas.microsoft.com/office/drawing/2014/main" id="{94E47B7F-8A7C-9A36-808A-91F293E9174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68056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WebBrowser">
            <a:extLst>
              <a:ext uri="{FF2B5EF4-FFF2-40B4-BE49-F238E27FC236}">
                <a16:creationId xmlns:a16="http://schemas.microsoft.com/office/drawing/2014/main" id="{7ABB4B96-6FAE-A7D7-EE9E-D79BB2920FA8}"/>
              </a:ext>
            </a:extLst>
          </p:cNvPr>
          <p:cNvGrpSpPr/>
          <p:nvPr>
            <p:custDataLst>
              <p:custData r:id="rId1"/>
            </p:custDataLst>
          </p:nvPr>
        </p:nvGrpSpPr>
        <p:grpSpPr>
          <a:xfrm>
            <a:off x="-11600" y="0"/>
            <a:ext cx="12203600" cy="6858000"/>
            <a:chOff x="0" y="22341"/>
            <a:chExt cx="9144000" cy="6858000"/>
          </a:xfrm>
          <a:solidFill>
            <a:srgbClr val="671627"/>
          </a:solidFill>
        </p:grpSpPr>
        <p:sp>
          <p:nvSpPr>
            <p:cNvPr id="39" name="Background">
              <a:extLst>
                <a:ext uri="{FF2B5EF4-FFF2-40B4-BE49-F238E27FC236}">
                  <a16:creationId xmlns:a16="http://schemas.microsoft.com/office/drawing/2014/main" id="{A083B4AD-EFFB-AA93-8CC4-55F495E7F0F9}"/>
                </a:ext>
              </a:extLst>
            </p:cNvPr>
            <p:cNvSpPr/>
            <p:nvPr/>
          </p:nvSpPr>
          <p:spPr>
            <a:xfrm>
              <a:off x="0" y="22341"/>
              <a:ext cx="9144000" cy="6858000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0" name="WindowTitle">
              <a:extLst>
                <a:ext uri="{FF2B5EF4-FFF2-40B4-BE49-F238E27FC236}">
                  <a16:creationId xmlns:a16="http://schemas.microsoft.com/office/drawing/2014/main" id="{7ECC229E-CA9C-9948-E882-237B0E9065EF}"/>
                </a:ext>
              </a:extLst>
            </p:cNvPr>
            <p:cNvSpPr txBox="1"/>
            <p:nvPr/>
          </p:nvSpPr>
          <p:spPr>
            <a:xfrm>
              <a:off x="84529" y="47774"/>
              <a:ext cx="1187404" cy="23083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     GD Optical Clinic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44DF97-E046-2FDC-3D62-827905324FE2}"/>
                </a:ext>
              </a:extLst>
            </p:cNvPr>
            <p:cNvGrpSpPr/>
            <p:nvPr/>
          </p:nvGrpSpPr>
          <p:grpSpPr>
            <a:xfrm>
              <a:off x="109396" y="326800"/>
              <a:ext cx="320040" cy="316520"/>
              <a:chOff x="99871" y="262164"/>
              <a:chExt cx="320040" cy="316520"/>
            </a:xfrm>
            <a:grpFill/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B4E3AB0-E608-059F-89F7-17F5923B872C}"/>
                  </a:ext>
                </a:extLst>
              </p:cNvPr>
              <p:cNvSpPr/>
              <p:nvPr/>
            </p:nvSpPr>
            <p:spPr>
              <a:xfrm>
                <a:off x="99871" y="262164"/>
                <a:ext cx="320040" cy="31652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Left Arrow 29">
                <a:extLst>
                  <a:ext uri="{FF2B5EF4-FFF2-40B4-BE49-F238E27FC236}">
                    <a16:creationId xmlns:a16="http://schemas.microsoft.com/office/drawing/2014/main" id="{54C77D54-1F96-4688-32FE-A62917EE63E8}"/>
                  </a:ext>
                </a:extLst>
              </p:cNvPr>
              <p:cNvSpPr/>
              <p:nvPr/>
            </p:nvSpPr>
            <p:spPr>
              <a:xfrm>
                <a:off x="137156" y="315926"/>
                <a:ext cx="223134" cy="208997"/>
              </a:xfrm>
              <a:prstGeom prst="lef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6A45DC5-85D7-CBC0-83FE-81E66C90C7D5}"/>
                </a:ext>
              </a:extLst>
            </p:cNvPr>
            <p:cNvGrpSpPr/>
            <p:nvPr/>
          </p:nvGrpSpPr>
          <p:grpSpPr>
            <a:xfrm>
              <a:off x="481469" y="326799"/>
              <a:ext cx="320040" cy="316520"/>
              <a:chOff x="471944" y="262163"/>
              <a:chExt cx="320040" cy="316520"/>
            </a:xfrm>
            <a:grpFill/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E22429E-9EF3-76D9-0B06-F6B8488FCE0B}"/>
                  </a:ext>
                </a:extLst>
              </p:cNvPr>
              <p:cNvSpPr/>
              <p:nvPr/>
            </p:nvSpPr>
            <p:spPr>
              <a:xfrm>
                <a:off x="471944" y="262163"/>
                <a:ext cx="320040" cy="31652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u="sng">
                  <a:solidFill>
                    <a:prstClr val="white"/>
                  </a:solidFill>
                </a:endParaRPr>
              </a:p>
            </p:txBody>
          </p:sp>
          <p:sp>
            <p:nvSpPr>
              <p:cNvPr id="64" name="Right Arrow 27">
                <a:extLst>
                  <a:ext uri="{FF2B5EF4-FFF2-40B4-BE49-F238E27FC236}">
                    <a16:creationId xmlns:a16="http://schemas.microsoft.com/office/drawing/2014/main" id="{4DE9DE5E-754E-B093-C01F-5FC635680031}"/>
                  </a:ext>
                </a:extLst>
              </p:cNvPr>
              <p:cNvSpPr/>
              <p:nvPr/>
            </p:nvSpPr>
            <p:spPr>
              <a:xfrm>
                <a:off x="509047" y="315924"/>
                <a:ext cx="257146" cy="208999"/>
              </a:xfrm>
              <a:prstGeom prst="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kern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43" name="Minimize - Maximize - Close">
              <a:extLst>
                <a:ext uri="{FF2B5EF4-FFF2-40B4-BE49-F238E27FC236}">
                  <a16:creationId xmlns:a16="http://schemas.microsoft.com/office/drawing/2014/main" id="{B1D150C9-A91E-81D3-FFD1-12BA5EE14299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  <a:grpFill/>
          </p:grpSpPr>
          <p:cxnSp>
            <p:nvCxnSpPr>
              <p:cNvPr id="58" name="Line">
                <a:extLst>
                  <a:ext uri="{FF2B5EF4-FFF2-40B4-BE49-F238E27FC236}">
                    <a16:creationId xmlns:a16="http://schemas.microsoft.com/office/drawing/2014/main" id="{C486DC6E-DC1B-3AB9-BCFD-BE0576D8571B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cxnSp>
            <p:nvCxnSpPr>
              <p:cNvPr id="59" name="Line">
                <a:extLst>
                  <a:ext uri="{FF2B5EF4-FFF2-40B4-BE49-F238E27FC236}">
                    <a16:creationId xmlns:a16="http://schemas.microsoft.com/office/drawing/2014/main" id="{94226876-BA69-08F2-7ECF-2E238B23CEDF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grpFill/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</p:cxnSp>
          <p:sp>
            <p:nvSpPr>
              <p:cNvPr id="60" name="Line">
                <a:extLst>
                  <a:ext uri="{FF2B5EF4-FFF2-40B4-BE49-F238E27FC236}">
                    <a16:creationId xmlns:a16="http://schemas.microsoft.com/office/drawing/2014/main" id="{C0E43118-7114-4CE4-E091-29C0C50522F7}"/>
                  </a:ext>
                </a:extLst>
              </p:cNvPr>
              <p:cNvSpPr/>
              <p:nvPr/>
            </p:nvSpPr>
            <p:spPr>
              <a:xfrm rot="10800000" flipV="1">
                <a:off x="9499472" y="143255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Line">
                <a:extLst>
                  <a:ext uri="{FF2B5EF4-FFF2-40B4-BE49-F238E27FC236}">
                    <a16:creationId xmlns:a16="http://schemas.microsoft.com/office/drawing/2014/main" id="{C9050FE6-6851-3915-7628-8F3FA0C5E3A9}"/>
                  </a:ext>
                </a:extLst>
              </p:cNvPr>
              <p:cNvSpPr/>
              <p:nvPr/>
            </p:nvSpPr>
            <p:spPr>
              <a:xfrm rot="10800000" flipV="1">
                <a:off x="9498658" y="135261"/>
                <a:ext cx="91440" cy="72527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Line">
                <a:extLst>
                  <a:ext uri="{FF2B5EF4-FFF2-40B4-BE49-F238E27FC236}">
                    <a16:creationId xmlns:a16="http://schemas.microsoft.com/office/drawing/2014/main" id="{6F20424A-3D3C-AAA0-B5DE-276B46FD2AF7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44" name="WebPageBody">
              <a:extLst>
                <a:ext uri="{FF2B5EF4-FFF2-40B4-BE49-F238E27FC236}">
                  <a16:creationId xmlns:a16="http://schemas.microsoft.com/office/drawing/2014/main" id="{A5E04EB6-6AF6-1C8E-1245-B8D1DE592809}"/>
                </a:ext>
              </a:extLst>
            </p:cNvPr>
            <p:cNvSpPr/>
            <p:nvPr/>
          </p:nvSpPr>
          <p:spPr>
            <a:xfrm>
              <a:off x="67501" y="734466"/>
              <a:ext cx="8991600" cy="606680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kern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64AAAA-8AAE-C9AE-BB0F-70743159B0EC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  <a:grpFill/>
          </p:grpSpPr>
          <p:pic>
            <p:nvPicPr>
              <p:cNvPr id="55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97C9360E-C7A3-6987-32CC-F7BE63E471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6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3D71377F-3163-DE20-529A-E083D09B9B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7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C78C18D6-91E8-04B1-C3BE-F9186AAFDB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0FF4317-84AC-0D61-01DB-EF34804C2811}"/>
                </a:ext>
              </a:extLst>
            </p:cNvPr>
            <p:cNvGrpSpPr/>
            <p:nvPr/>
          </p:nvGrpSpPr>
          <p:grpSpPr>
            <a:xfrm>
              <a:off x="7260350" y="363706"/>
              <a:ext cx="744325" cy="182880"/>
              <a:chOff x="7260350" y="363706"/>
              <a:chExt cx="744325" cy="182880"/>
            </a:xfrm>
            <a:grpFill/>
          </p:grpSpPr>
          <p:pic>
            <p:nvPicPr>
              <p:cNvPr id="49" name="Search" descr="C:\Users\t-dantay\Documents\Placeholders\search.png">
                <a:extLst>
                  <a:ext uri="{FF2B5EF4-FFF2-40B4-BE49-F238E27FC236}">
                    <a16:creationId xmlns:a16="http://schemas.microsoft.com/office/drawing/2014/main" id="{FD82769E-3CDB-07BF-9A02-9A4686FF65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726035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0" name="Refresh" descr="C:\Users\t-dantay\Documents\First24\arrowrepeat1.png">
                <a:extLst>
                  <a:ext uri="{FF2B5EF4-FFF2-40B4-BE49-F238E27FC236}">
                    <a16:creationId xmlns:a16="http://schemas.microsoft.com/office/drawing/2014/main" id="{430EDECB-06B4-7D1F-C284-A31DF1AD8F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44400" y="363706"/>
                <a:ext cx="182880" cy="18288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pic>
            <p:nvPicPr>
              <p:cNvPr id="51" name="Drop Down" descr="C:\Users\t-dantay\Documents\First24\arrowsimple1.png">
                <a:extLst>
                  <a:ext uri="{FF2B5EF4-FFF2-40B4-BE49-F238E27FC236}">
                    <a16:creationId xmlns:a16="http://schemas.microsoft.com/office/drawing/2014/main" id="{ADBDEF7C-A3CF-A387-36D4-F4731FCF06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400000">
                <a:off x="7476150" y="409426"/>
                <a:ext cx="91440" cy="91440"/>
              </a:xfrm>
              <a:prstGeom prst="rect">
                <a:avLst/>
              </a:prstGeom>
              <a:grpFill/>
              <a:ln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</p:pic>
          <p:grpSp>
            <p:nvGrpSpPr>
              <p:cNvPr id="52" name="X">
                <a:extLst>
                  <a:ext uri="{FF2B5EF4-FFF2-40B4-BE49-F238E27FC236}">
                    <a16:creationId xmlns:a16="http://schemas.microsoft.com/office/drawing/2014/main" id="{CE2C1DF4-C371-5DB0-4170-9A638BB586C2}"/>
                  </a:ext>
                </a:extLst>
              </p:cNvPr>
              <p:cNvGrpSpPr/>
              <p:nvPr/>
            </p:nvGrpSpPr>
            <p:grpSpPr>
              <a:xfrm>
                <a:off x="7913235" y="409426"/>
                <a:ext cx="91440" cy="91440"/>
                <a:chOff x="4687215" y="1739180"/>
                <a:chExt cx="91440" cy="91440"/>
              </a:xfrm>
              <a:grpFill/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798EED9-2F8E-2CA0-4855-5C0508C5362C}"/>
                    </a:ext>
                  </a:extLst>
                </p:cNvPr>
                <p:cNvCxnSpPr/>
                <p:nvPr/>
              </p:nvCxnSpPr>
              <p:spPr>
                <a:xfrm flipV="1"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C04AE3B0-0B4A-10F4-9102-FA7B8E6FF8C5}"/>
                    </a:ext>
                  </a:extLst>
                </p:cNvPr>
                <p:cNvCxnSpPr/>
                <p:nvPr/>
              </p:nvCxnSpPr>
              <p:spPr>
                <a:xfrm>
                  <a:off x="4687215" y="1739180"/>
                  <a:ext cx="91440" cy="91440"/>
                </a:xfrm>
                <a:prstGeom prst="line">
                  <a:avLst/>
                </a:prstGeom>
                <a:grpFill/>
                <a:ln/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</p:grpSp>
      <p:pic>
        <p:nvPicPr>
          <p:cNvPr id="70" name="Picture 69">
            <a:extLst>
              <a:ext uri="{FF2B5EF4-FFF2-40B4-BE49-F238E27FC236}">
                <a16:creationId xmlns:a16="http://schemas.microsoft.com/office/drawing/2014/main" id="{33217557-E528-38D8-F251-409BDE1416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01" y="694856"/>
            <a:ext cx="12000206" cy="608921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E49F987-81FC-6CEB-456E-9A1F00E966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22" y="44480"/>
            <a:ext cx="268732" cy="20395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71CB4DC1-F56E-0EFB-7507-750172886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" y="675601"/>
            <a:ext cx="721561" cy="54763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F33E13C9-A7D3-8773-E2D8-0A381EF9AEAA}"/>
              </a:ext>
            </a:extLst>
          </p:cNvPr>
          <p:cNvSpPr txBox="1"/>
          <p:nvPr/>
        </p:nvSpPr>
        <p:spPr>
          <a:xfrm>
            <a:off x="798402" y="735854"/>
            <a:ext cx="545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rgbClr val="01AD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GD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 </a:t>
            </a:r>
            <a:r>
              <a:rPr lang="en-PH" sz="2400" i="0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 BT" panose="020B0904030502020204" pitchFamily="34" charset="0"/>
                <a:ea typeface="Adobe Fan Heiti Std B" panose="020B0700000000000000" pitchFamily="34" charset="-128"/>
                <a:cs typeface="Aharoni" panose="02010803020104030203" pitchFamily="2" charset="-79"/>
              </a:rPr>
              <a:t>OPTICAL CLINIC</a:t>
            </a:r>
            <a:endParaRPr lang="en-PH" sz="2400" dirty="0">
              <a:ln w="3175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wis721 Blk BT" panose="020B0904030502020204" pitchFamily="34" charset="0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5DC2F73-3D4E-1CDF-7D95-76B423F3A417}"/>
              </a:ext>
            </a:extLst>
          </p:cNvPr>
          <p:cNvSpPr txBox="1"/>
          <p:nvPr/>
        </p:nvSpPr>
        <p:spPr>
          <a:xfrm>
            <a:off x="11142353" y="803194"/>
            <a:ext cx="8343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dobe Fan Heiti Std B" panose="020B0700000000000000" pitchFamily="34" charset="-128"/>
                <a:ea typeface="Adobe Fan Heiti Std B" panose="020B0700000000000000" pitchFamily="34" charset="-128"/>
                <a:cs typeface="Aharoni" panose="02010803020104030203" pitchFamily="2" charset="-79"/>
              </a:rPr>
              <a:t>Log in</a:t>
            </a:r>
            <a:endParaRPr lang="en-PH" sz="1600" b="1" dirty="0">
              <a:latin typeface="Adobe Fan Heiti Std B" panose="020B0700000000000000" pitchFamily="34" charset="-128"/>
              <a:ea typeface="Adobe Fan Heiti Std B" panose="020B07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96" name="Graphic 95" descr="User">
            <a:extLst>
              <a:ext uri="{FF2B5EF4-FFF2-40B4-BE49-F238E27FC236}">
                <a16:creationId xmlns:a16="http://schemas.microsoft.com/office/drawing/2014/main" id="{8D4671ED-F017-5ABB-A1ED-4F41ACA800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61186" y="794920"/>
            <a:ext cx="309288" cy="3089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1B065-F565-4222-FC4C-AB4C1AB135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" y="1259229"/>
            <a:ext cx="12000206" cy="5532095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83F250-76EC-2438-DE75-19D26C212095}"/>
              </a:ext>
            </a:extLst>
          </p:cNvPr>
          <p:cNvSpPr/>
          <p:nvPr/>
        </p:nvSpPr>
        <p:spPr>
          <a:xfrm>
            <a:off x="4251650" y="1771833"/>
            <a:ext cx="3237722" cy="4040530"/>
          </a:xfrm>
          <a:prstGeom prst="roundRect">
            <a:avLst/>
          </a:prstGeom>
          <a:noFill/>
          <a:ln>
            <a:noFill/>
          </a:ln>
          <a:effectLst>
            <a:glow>
              <a:schemeClr val="accen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590ACEC-77C6-CB88-DF20-F467B0B7B5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518" y="1887968"/>
            <a:ext cx="1236465" cy="961254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80FFC147-9CAA-683A-CAE8-EB52E9FE85C3}"/>
              </a:ext>
            </a:extLst>
          </p:cNvPr>
          <p:cNvSpPr txBox="1"/>
          <p:nvPr/>
        </p:nvSpPr>
        <p:spPr>
          <a:xfrm>
            <a:off x="5245518" y="2876292"/>
            <a:ext cx="1430908" cy="52322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1">
                <a:alpha val="15000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PH" sz="2800" b="1" i="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Adobe Myungjo Std M" panose="02020600000000000000" pitchFamily="18" charset="-128"/>
                <a:cs typeface="Aharoni" panose="02010803020104030203" pitchFamily="2" charset="-79"/>
              </a:rPr>
              <a:t>LOGIN</a:t>
            </a:r>
            <a:endParaRPr lang="en-PH" sz="28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Adobe Myungjo Std M" panose="02020600000000000000" pitchFamily="18" charset="-128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BDB81-51FC-3837-1FD5-66AD459F4E9F}"/>
              </a:ext>
            </a:extLst>
          </p:cNvPr>
          <p:cNvSpPr/>
          <p:nvPr/>
        </p:nvSpPr>
        <p:spPr>
          <a:xfrm>
            <a:off x="4551620" y="3842515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26DCE0-B868-B3FC-4FD5-C83D0D59C445}"/>
              </a:ext>
            </a:extLst>
          </p:cNvPr>
          <p:cNvSpPr/>
          <p:nvPr/>
        </p:nvSpPr>
        <p:spPr>
          <a:xfrm>
            <a:off x="4551620" y="4389552"/>
            <a:ext cx="2646135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1" name="Graphic 70" descr="User">
            <a:extLst>
              <a:ext uri="{FF2B5EF4-FFF2-40B4-BE49-F238E27FC236}">
                <a16:creationId xmlns:a16="http://schemas.microsoft.com/office/drawing/2014/main" id="{6A4D16D1-0E88-210E-2CDA-102C95FA93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56260" y="3887808"/>
            <a:ext cx="325566" cy="308994"/>
          </a:xfrm>
          <a:prstGeom prst="rect">
            <a:avLst/>
          </a:prstGeom>
        </p:spPr>
      </p:pic>
      <p:pic>
        <p:nvPicPr>
          <p:cNvPr id="13" name="Graphic 12" descr="Lock">
            <a:extLst>
              <a:ext uri="{FF2B5EF4-FFF2-40B4-BE49-F238E27FC236}">
                <a16:creationId xmlns:a16="http://schemas.microsoft.com/office/drawing/2014/main" id="{D9DDD92A-8A60-D7E2-CFB8-2DFBCB4494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77197" y="4409490"/>
            <a:ext cx="309288" cy="309288"/>
          </a:xfrm>
          <a:prstGeom prst="rect">
            <a:avLst/>
          </a:prstGeom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7E57A7AE-C58B-D5B7-BB71-5FDE05B71926}"/>
              </a:ext>
            </a:extLst>
          </p:cNvPr>
          <p:cNvSpPr/>
          <p:nvPr/>
        </p:nvSpPr>
        <p:spPr>
          <a:xfrm>
            <a:off x="5343787" y="4905987"/>
            <a:ext cx="1065403" cy="387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5" name="TextBox 74">
            <a:hlinkClick r:id="rId18" action="ppaction://hlinksldjump"/>
            <a:extLst>
              <a:ext uri="{FF2B5EF4-FFF2-40B4-BE49-F238E27FC236}">
                <a16:creationId xmlns:a16="http://schemas.microsoft.com/office/drawing/2014/main" id="{C1890B2E-6542-88CE-1A5C-AEC361C99D74}"/>
              </a:ext>
            </a:extLst>
          </p:cNvPr>
          <p:cNvSpPr txBox="1"/>
          <p:nvPr/>
        </p:nvSpPr>
        <p:spPr>
          <a:xfrm>
            <a:off x="5487581" y="4913002"/>
            <a:ext cx="79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LOGIN</a:t>
            </a:r>
            <a:endParaRPr lang="en-PH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FCAD018-C6CA-2AD6-2AF6-8605FB9415BC}"/>
              </a:ext>
            </a:extLst>
          </p:cNvPr>
          <p:cNvSpPr/>
          <p:nvPr/>
        </p:nvSpPr>
        <p:spPr>
          <a:xfrm>
            <a:off x="5155057" y="3417041"/>
            <a:ext cx="1430908" cy="281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545A71-9E47-2104-D65B-249222A64ACA}"/>
              </a:ext>
            </a:extLst>
          </p:cNvPr>
          <p:cNvSpPr txBox="1"/>
          <p:nvPr/>
        </p:nvSpPr>
        <p:spPr>
          <a:xfrm>
            <a:off x="5132125" y="3388276"/>
            <a:ext cx="1110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SECRETARY</a:t>
            </a:r>
            <a:endParaRPr lang="en-PH" sz="16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F69EBB-5E18-06E8-9DEB-8DEEAE5168BB}"/>
              </a:ext>
            </a:extLst>
          </p:cNvPr>
          <p:cNvSpPr txBox="1"/>
          <p:nvPr/>
        </p:nvSpPr>
        <p:spPr>
          <a:xfrm>
            <a:off x="4820900" y="3887808"/>
            <a:ext cx="1333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Raphyy</a:t>
            </a:r>
            <a:endParaRPr lang="en-PH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FF73FD0-90F4-B027-12FD-D1984B74D7CA}"/>
              </a:ext>
            </a:extLst>
          </p:cNvPr>
          <p:cNvSpPr txBox="1"/>
          <p:nvPr/>
        </p:nvSpPr>
        <p:spPr>
          <a:xfrm>
            <a:off x="4854335" y="4426324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*********</a:t>
            </a:r>
            <a:endParaRPr lang="en-PH" sz="1400" dirty="0"/>
          </a:p>
        </p:txBody>
      </p:sp>
      <p:pic>
        <p:nvPicPr>
          <p:cNvPr id="79" name="Graphic 78" descr="Play">
            <a:extLst>
              <a:ext uri="{FF2B5EF4-FFF2-40B4-BE49-F238E27FC236}">
                <a16:creationId xmlns:a16="http://schemas.microsoft.com/office/drawing/2014/main" id="{BB139B74-A40B-C2C2-178F-42D5A018F5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5400000">
            <a:off x="6371607" y="3448897"/>
            <a:ext cx="214358" cy="214358"/>
          </a:xfrm>
          <a:prstGeom prst="rect">
            <a:avLst/>
          </a:prstGeom>
        </p:spPr>
      </p:pic>
      <p:sp>
        <p:nvSpPr>
          <p:cNvPr id="80" name="UrlBar">
            <a:extLst>
              <a:ext uri="{FF2B5EF4-FFF2-40B4-BE49-F238E27FC236}">
                <a16:creationId xmlns:a16="http://schemas.microsoft.com/office/drawing/2014/main" id="{35BDE67C-6907-F3E6-DA3A-AE18A00FAA33}"/>
              </a:ext>
            </a:extLst>
          </p:cNvPr>
          <p:cNvSpPr/>
          <p:nvPr/>
        </p:nvSpPr>
        <p:spPr>
          <a:xfrm>
            <a:off x="1221472" y="318505"/>
            <a:ext cx="9532968" cy="228600"/>
          </a:xfrm>
          <a:prstGeom prst="rect">
            <a:avLst/>
          </a:prstGeom>
          <a:solidFill>
            <a:srgbClr val="671627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kern="0" dirty="0">
                <a:solidFill>
                  <a:schemeClr val="bg1"/>
                </a:solidFill>
                <a:latin typeface="Segoe UI"/>
              </a:rPr>
              <a:t>http://www.gd-opticalclinic.com/login</a:t>
            </a:r>
          </a:p>
        </p:txBody>
      </p:sp>
    </p:spTree>
    <p:extLst>
      <p:ext uri="{BB962C8B-B14F-4D97-AF65-F5344CB8AC3E}">
        <p14:creationId xmlns:p14="http://schemas.microsoft.com/office/powerpoint/2010/main" val="3520830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3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4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5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8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Props1.xml><?xml version="1.0" encoding="utf-8"?>
<ds:datastoreItem xmlns:ds="http://schemas.openxmlformats.org/officeDocument/2006/customXml" ds:itemID="{3767892B-D134-4A49-9F5C-9794913330CB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4FCF7891-F40B-405F-8486-B69C0A650CF1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6089A32A-2D71-4552-87B0-2AFD9DBE33B9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572094FB-8412-4C4B-B8C5-713D39D23D4F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84FBB57D-AD77-4A1E-8816-DEA54127497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6FD438E3-4E88-4551-9C6D-4AE4B0E71A41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BC525DF-078E-43DE-83FA-6C193047D88E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B843EA48-7BAF-452B-AE23-578927AEDE7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3925E1C5-1EDB-4695-A890-D1E171BAC8B6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22217066-E5A6-4173-9F61-D3A429F0B955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EAA6C5A9-557D-423F-A517-BC82A48CF5B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A4160963-0F99-4442-95A1-21443D501E8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6580B20D-C07E-4471-B9F9-0C63165D6F60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314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Adobe Fan Heiti Std B</vt:lpstr>
      <vt:lpstr>Adobe Gothic Std B</vt:lpstr>
      <vt:lpstr>Adobe Garamond Pro Bold</vt:lpstr>
      <vt:lpstr>Adobe Hebrew</vt:lpstr>
      <vt:lpstr>Aharoni</vt:lpstr>
      <vt:lpstr>Arial</vt:lpstr>
      <vt:lpstr>Bahnschrift SemiBold Condensed</vt:lpstr>
      <vt:lpstr>Bodoni Bd BT</vt:lpstr>
      <vt:lpstr>Calibri</vt:lpstr>
      <vt:lpstr>Calibri Light</vt:lpstr>
      <vt:lpstr>Segoe UI</vt:lpstr>
      <vt:lpstr>Söhne</vt:lpstr>
      <vt:lpstr>Swis721 Blk BT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71</cp:revision>
  <dcterms:created xsi:type="dcterms:W3CDTF">2024-03-06T13:25:43Z</dcterms:created>
  <dcterms:modified xsi:type="dcterms:W3CDTF">2024-03-13T06:58:49Z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